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02"/>
  </p:handoutMasterIdLst>
  <p:sldIdLst>
    <p:sldId id="356" r:id="rId3"/>
    <p:sldId id="393" r:id="rId5"/>
    <p:sldId id="392" r:id="rId6"/>
    <p:sldId id="499" r:id="rId7"/>
    <p:sldId id="500" r:id="rId8"/>
    <p:sldId id="357" r:id="rId9"/>
    <p:sldId id="537" r:id="rId10"/>
    <p:sldId id="370" r:id="rId11"/>
    <p:sldId id="601" r:id="rId12"/>
    <p:sldId id="432" r:id="rId13"/>
    <p:sldId id="298" r:id="rId14"/>
    <p:sldId id="636" r:id="rId15"/>
    <p:sldId id="371" r:id="rId16"/>
    <p:sldId id="300" r:id="rId17"/>
    <p:sldId id="302" r:id="rId18"/>
    <p:sldId id="773" r:id="rId19"/>
    <p:sldId id="433" r:id="rId20"/>
    <p:sldId id="360" r:id="rId21"/>
    <p:sldId id="670" r:id="rId22"/>
    <p:sldId id="671" r:id="rId23"/>
    <p:sldId id="673" r:id="rId24"/>
    <p:sldId id="674" r:id="rId25"/>
    <p:sldId id="675" r:id="rId26"/>
    <p:sldId id="676" r:id="rId27"/>
    <p:sldId id="573" r:id="rId28"/>
    <p:sldId id="736" r:id="rId29"/>
    <p:sldId id="669" r:id="rId30"/>
    <p:sldId id="739" r:id="rId31"/>
    <p:sldId id="737" r:id="rId32"/>
    <p:sldId id="738" r:id="rId33"/>
    <p:sldId id="706" r:id="rId34"/>
    <p:sldId id="705" r:id="rId35"/>
    <p:sldId id="707" r:id="rId36"/>
    <p:sldId id="819" r:id="rId37"/>
    <p:sldId id="820" r:id="rId38"/>
    <p:sldId id="822" r:id="rId39"/>
    <p:sldId id="823" r:id="rId40"/>
    <p:sldId id="825" r:id="rId41"/>
    <p:sldId id="824" r:id="rId42"/>
    <p:sldId id="709" r:id="rId43"/>
    <p:sldId id="708" r:id="rId44"/>
    <p:sldId id="821" r:id="rId45"/>
    <p:sldId id="826" r:id="rId46"/>
    <p:sldId id="827" r:id="rId47"/>
    <p:sldId id="828" r:id="rId48"/>
    <p:sldId id="829" r:id="rId49"/>
    <p:sldId id="830" r:id="rId50"/>
    <p:sldId id="831" r:id="rId51"/>
    <p:sldId id="832" r:id="rId52"/>
    <p:sldId id="833" r:id="rId53"/>
    <p:sldId id="834" r:id="rId54"/>
    <p:sldId id="835" r:id="rId55"/>
    <p:sldId id="836" r:id="rId56"/>
    <p:sldId id="837" r:id="rId57"/>
    <p:sldId id="838" r:id="rId58"/>
    <p:sldId id="839" r:id="rId59"/>
    <p:sldId id="840" r:id="rId60"/>
    <p:sldId id="841" r:id="rId61"/>
    <p:sldId id="842" r:id="rId62"/>
    <p:sldId id="843" r:id="rId63"/>
    <p:sldId id="844" r:id="rId64"/>
    <p:sldId id="845" r:id="rId65"/>
    <p:sldId id="846" r:id="rId66"/>
    <p:sldId id="847" r:id="rId67"/>
    <p:sldId id="848" r:id="rId68"/>
    <p:sldId id="849" r:id="rId69"/>
    <p:sldId id="850" r:id="rId70"/>
    <p:sldId id="851" r:id="rId71"/>
    <p:sldId id="852" r:id="rId72"/>
    <p:sldId id="853" r:id="rId73"/>
    <p:sldId id="854" r:id="rId74"/>
    <p:sldId id="855" r:id="rId75"/>
    <p:sldId id="434" r:id="rId76"/>
    <p:sldId id="435" r:id="rId77"/>
    <p:sldId id="437" r:id="rId78"/>
    <p:sldId id="438" r:id="rId79"/>
    <p:sldId id="439" r:id="rId80"/>
    <p:sldId id="440" r:id="rId81"/>
    <p:sldId id="441" r:id="rId82"/>
    <p:sldId id="443" r:id="rId83"/>
    <p:sldId id="444" r:id="rId84"/>
    <p:sldId id="445" r:id="rId85"/>
    <p:sldId id="449" r:id="rId86"/>
    <p:sldId id="372" r:id="rId87"/>
    <p:sldId id="373" r:id="rId88"/>
    <p:sldId id="374" r:id="rId89"/>
    <p:sldId id="375" r:id="rId90"/>
    <p:sldId id="376" r:id="rId91"/>
    <p:sldId id="377" r:id="rId92"/>
    <p:sldId id="378" r:id="rId93"/>
    <p:sldId id="379" r:id="rId94"/>
    <p:sldId id="380" r:id="rId95"/>
    <p:sldId id="381" r:id="rId96"/>
    <p:sldId id="382" r:id="rId97"/>
    <p:sldId id="383" r:id="rId98"/>
    <p:sldId id="384" r:id="rId99"/>
    <p:sldId id="389" r:id="rId100"/>
    <p:sldId id="772" r:id="rId101"/>
  </p:sldIdLst>
  <p:sldSz cx="9144000" cy="6858000" type="screen4x3"/>
  <p:notesSz cx="6858000" cy="9144000"/>
  <p:custDataLst>
    <p:tags r:id="rId10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8" userDrawn="1">
          <p15:clr>
            <a:srgbClr val="A4A3A4"/>
          </p15:clr>
        </p15:guide>
        <p15:guide id="2" pos="285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HLiu"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1606E0"/>
    <a:srgbClr val="17A933"/>
    <a:srgbClr val="463500"/>
    <a:srgbClr val="F7F7F7"/>
    <a:srgbClr val="9FF927"/>
    <a:srgbClr val="2C07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60"/>
  </p:normalViewPr>
  <p:slideViewPr>
    <p:cSldViewPr showGuides="1">
      <p:cViewPr varScale="1">
        <p:scale>
          <a:sx n="115" d="100"/>
          <a:sy n="115" d="100"/>
        </p:scale>
        <p:origin x="138" y="114"/>
      </p:cViewPr>
      <p:guideLst>
        <p:guide orient="horz" pos="2188"/>
        <p:guide pos="285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7" Type="http://schemas.openxmlformats.org/officeDocument/2006/relationships/tags" Target="tags/tag16.xml"/><Relationship Id="rId106" Type="http://schemas.openxmlformats.org/officeDocument/2006/relationships/commentAuthors" Target="commentAuthors.xml"/><Relationship Id="rId105" Type="http://schemas.openxmlformats.org/officeDocument/2006/relationships/tableStyles" Target="tableStyles.xml"/><Relationship Id="rId104" Type="http://schemas.openxmlformats.org/officeDocument/2006/relationships/viewProps" Target="viewProps.xml"/><Relationship Id="rId103" Type="http://schemas.openxmlformats.org/officeDocument/2006/relationships/presProps" Target="presProps.xml"/><Relationship Id="rId102" Type="http://schemas.openxmlformats.org/officeDocument/2006/relationships/handoutMaster" Target="handoutMasters/handoutMaster1.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76.wmf"/></Relationships>
</file>

<file path=ppt/drawings/_rels/vmlDrawing11.vml.rels><?xml version="1.0" encoding="UTF-8" standalone="yes"?>
<Relationships xmlns="http://schemas.openxmlformats.org/package/2006/relationships"><Relationship Id="rId5" Type="http://schemas.openxmlformats.org/officeDocument/2006/relationships/image" Target="../media/image86.wmf"/><Relationship Id="rId4" Type="http://schemas.openxmlformats.org/officeDocument/2006/relationships/image" Target="../media/image85.wmf"/><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13.vml.rels><?xml version="1.0" encoding="UTF-8" standalone="yes"?>
<Relationships xmlns="http://schemas.openxmlformats.org/package/2006/relationships"><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93.wmf"/><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9.wmf"/><Relationship Id="rId1" Type="http://schemas.openxmlformats.org/officeDocument/2006/relationships/image" Target="../media/image9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17.vml.rels><?xml version="1.0" encoding="UTF-8" standalone="yes"?>
<Relationships xmlns="http://schemas.openxmlformats.org/package/2006/relationships"><Relationship Id="rId5" Type="http://schemas.openxmlformats.org/officeDocument/2006/relationships/image" Target="../media/image108.wmf"/><Relationship Id="rId4" Type="http://schemas.openxmlformats.org/officeDocument/2006/relationships/image" Target="../media/image107.wmf"/><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20.wmf"/><Relationship Id="rId7" Type="http://schemas.openxmlformats.org/officeDocument/2006/relationships/image" Target="../media/image119.wmf"/><Relationship Id="rId6" Type="http://schemas.openxmlformats.org/officeDocument/2006/relationships/image" Target="../media/image118.wmf"/><Relationship Id="rId5" Type="http://schemas.openxmlformats.org/officeDocument/2006/relationships/image" Target="../media/image117.wmf"/><Relationship Id="rId4" Type="http://schemas.openxmlformats.org/officeDocument/2006/relationships/image" Target="../media/image116.wmf"/><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image" Target="../media/image123.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3.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38.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0.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29.vml.rels><?xml version="1.0" encoding="UTF-8" standalone="yes"?>
<Relationships xmlns="http://schemas.openxmlformats.org/package/2006/relationships"><Relationship Id="rId6" Type="http://schemas.openxmlformats.org/officeDocument/2006/relationships/image" Target="../media/image152.wmf"/><Relationship Id="rId5" Type="http://schemas.openxmlformats.org/officeDocument/2006/relationships/image" Target="../media/image151.wmf"/><Relationship Id="rId4" Type="http://schemas.openxmlformats.org/officeDocument/2006/relationships/image" Target="../media/image150.wmf"/><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6" Type="http://schemas.openxmlformats.org/officeDocument/2006/relationships/image" Target="../media/image158.wmf"/><Relationship Id="rId5" Type="http://schemas.openxmlformats.org/officeDocument/2006/relationships/image" Target="../media/image157.wmf"/><Relationship Id="rId4" Type="http://schemas.openxmlformats.org/officeDocument/2006/relationships/image" Target="../media/image156.wmf"/><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s>
</file>

<file path=ppt/drawings/_rels/vmlDrawing31.vml.rels><?xml version="1.0" encoding="UTF-8" standalone="yes"?>
<Relationships xmlns="http://schemas.openxmlformats.org/package/2006/relationships"><Relationship Id="rId5" Type="http://schemas.openxmlformats.org/officeDocument/2006/relationships/image" Target="../media/image163.wmf"/><Relationship Id="rId4" Type="http://schemas.openxmlformats.org/officeDocument/2006/relationships/image" Target="../media/image162.wmf"/><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9.wmf"/></Relationships>
</file>

<file path=ppt/drawings/_rels/vmlDrawing32.vml.rels><?xml version="1.0" encoding="UTF-8" standalone="yes"?>
<Relationships xmlns="http://schemas.openxmlformats.org/package/2006/relationships"><Relationship Id="rId4" Type="http://schemas.openxmlformats.org/officeDocument/2006/relationships/image" Target="../media/image167.wmf"/><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s>
</file>

<file path=ppt/drawings/_rels/vmlDrawing33.vml.rels><?xml version="1.0" encoding="UTF-8" standalone="yes"?>
<Relationships xmlns="http://schemas.openxmlformats.org/package/2006/relationships"><Relationship Id="rId5" Type="http://schemas.openxmlformats.org/officeDocument/2006/relationships/image" Target="../media/image172.wmf"/><Relationship Id="rId4" Type="http://schemas.openxmlformats.org/officeDocument/2006/relationships/image" Target="../media/image171.wmf"/><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77.wmf"/><Relationship Id="rId1" Type="http://schemas.openxmlformats.org/officeDocument/2006/relationships/image" Target="../media/image176.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78.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84.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8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40.vml.rels><?xml version="1.0" encoding="UTF-8" standalone="yes"?>
<Relationships xmlns="http://schemas.openxmlformats.org/package/2006/relationships"><Relationship Id="rId5" Type="http://schemas.openxmlformats.org/officeDocument/2006/relationships/image" Target="../media/image195.wmf"/><Relationship Id="rId4" Type="http://schemas.openxmlformats.org/officeDocument/2006/relationships/image" Target="../media/image194.wmf"/><Relationship Id="rId3" Type="http://schemas.openxmlformats.org/officeDocument/2006/relationships/image" Target="../media/image193.wmf"/><Relationship Id="rId2" Type="http://schemas.openxmlformats.org/officeDocument/2006/relationships/image" Target="../media/image192.wmf"/><Relationship Id="rId1" Type="http://schemas.openxmlformats.org/officeDocument/2006/relationships/image" Target="../media/image191.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97.wmf"/><Relationship Id="rId1" Type="http://schemas.openxmlformats.org/officeDocument/2006/relationships/image" Target="../media/image196.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202.wmf"/><Relationship Id="rId1" Type="http://schemas.openxmlformats.org/officeDocument/2006/relationships/image" Target="../media/image201.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image" Target="../media/image207.wmf"/><Relationship Id="rId1" Type="http://schemas.openxmlformats.org/officeDocument/2006/relationships/image" Target="../media/image206.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6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9F08FA-A1B6-4E8C-9F67-99978202AC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D51E1F-CE2F-4DD7-A669-BD914DBCEF7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B0004E-65C9-45EE-AB9C-53DFFAB5547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B0004E-65C9-45EE-AB9C-53DFFAB5547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A0BF11F-C678-477C-A0DC-EB54DF4BCFA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A0BF11F-C678-477C-A0DC-EB54DF4BCFA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p:cNvSpPr>
          <p:nvPr>
            <p:ph type="sldImg"/>
          </p:nvPr>
        </p:nvSpPr>
        <p:spPr bwMode="auto">
          <a:noFill/>
          <a:ln>
            <a:solidFill>
              <a:srgbClr val="000000"/>
            </a:solidFill>
            <a:miter lim="800000"/>
          </a:ln>
        </p:spPr>
      </p:sp>
      <p:sp>
        <p:nvSpPr>
          <p:cNvPr id="37890" name="备注占位符 2"/>
          <p:cNvSpPr>
            <a:spLocks noGrp="1"/>
          </p:cNvSpPr>
          <p:nvPr>
            <p:ph type="body" idx="1"/>
          </p:nvPr>
        </p:nvSpPr>
        <p:spPr bwMode="auto">
          <a:noFill/>
        </p:spPr>
        <p:txBody>
          <a:bodyPr wrap="square" numCol="1" anchor="t" anchorCtr="0" compatLnSpc="1"/>
          <a:lstStyle/>
          <a:p>
            <a:pPr>
              <a:spcBef>
                <a:spcPct val="0"/>
              </a:spcBef>
            </a:pPr>
            <a:endParaRPr lang="zh-CN" altLang="en-US" smtClean="0"/>
          </a:p>
        </p:txBody>
      </p:sp>
      <p:sp>
        <p:nvSpPr>
          <p:cNvPr id="37891"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67AB61DF-15B6-4948-901E-53CCF1384084}" type="slidenum">
              <a:rPr lang="zh-CN" altLang="en-US"/>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D8CCB66-796F-4716-93D7-EE7CE16391E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FE39464-C37E-4FB5-BC3E-41435686394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1F69A2D-54E1-433F-8D87-2E8E78D8F5EE}"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DB807B0-2EB1-46BA-A63B-E4235E6C01FC}"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2"/>
          <p:cNvSpPr>
            <a:spLocks noGrp="1" noChangeArrowheads="1"/>
          </p:cNvSpPr>
          <p:nvPr>
            <p:ph type="dt" sz="half" idx="10"/>
          </p:nvPr>
        </p:nvSpPr>
        <p:spPr/>
        <p:txBody>
          <a:bodyPr/>
          <a:lstStyle>
            <a:lvl1pPr>
              <a:defRPr/>
            </a:lvl1pPr>
          </a:lstStyle>
          <a:p>
            <a:pPr>
              <a:defRPr/>
            </a:pPr>
            <a:fld id="{9D2B99AF-717D-4777-B7BD-37E7F506B855}" type="datetime1">
              <a:rPr lang="zh-CN" altLang="en-US" smtClean="0"/>
            </a:fld>
            <a:endParaRPr lang="en-US" altLang="zh-CN"/>
          </a:p>
        </p:txBody>
      </p:sp>
      <p:sp>
        <p:nvSpPr>
          <p:cNvPr id="7" name="Rectangle 3"/>
          <p:cNvSpPr>
            <a:spLocks noGrp="1" noChangeArrowheads="1"/>
          </p:cNvSpPr>
          <p:nvPr>
            <p:ph type="sldNum" sz="quarter" idx="11"/>
          </p:nvPr>
        </p:nvSpPr>
        <p:spPr/>
        <p:txBody>
          <a:bodyPr/>
          <a:lstStyle>
            <a:lvl1pPr>
              <a:defRPr/>
            </a:lvl1pPr>
          </a:lstStyle>
          <a:p>
            <a:pPr>
              <a:defRPr/>
            </a:pPr>
            <a:fld id="{529BA50B-1AF1-40A5-9D2B-EBCF46C37835}" type="slidenum">
              <a:rPr lang="en-US" altLang="zh-CN"/>
            </a:fld>
            <a:endParaRPr lang="en-US" altLang="zh-CN"/>
          </a:p>
        </p:txBody>
      </p:sp>
      <p:sp>
        <p:nvSpPr>
          <p:cNvPr id="8" name="Rectangle 14"/>
          <p:cNvSpPr>
            <a:spLocks noGrp="1" noChangeArrowheads="1"/>
          </p:cNvSpPr>
          <p:nvPr>
            <p:ph type="ftr" sz="quarter" idx="12"/>
          </p:nvPr>
        </p:nvSpPr>
        <p:spPr/>
        <p:txBody>
          <a:bodyPr/>
          <a:lstStyle>
            <a:lvl1pPr>
              <a:defRPr/>
            </a:lvl1pPr>
          </a:lstStyle>
          <a:p>
            <a:pPr>
              <a:defRPr/>
            </a:pPr>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D445C87-D0DD-4F74-9BB7-E705FB9C7A8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8A04371-AB2F-454B-A0E7-79F8E2861D02}"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9E8A10B-AEEE-4E98-AA99-74B4CF0C1BF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A5E8904-7B69-4EDC-BB49-AE30E96A74D8}"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09913B4-CA7D-4032-BD50-D9DF43933DC5}"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5921E3-952F-46D0-95AF-90A16E29F6A1}"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BC1CC48-8238-455D-9715-A698082DA628}"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05DE2E3-C216-42A7-B3A6-D3B5D0F426A8}"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718889-1A6A-4410-97CF-6EAC351E778B}" type="datetime1">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vmlDrawing" Target="../drawings/vmlDrawing1.vml"/><Relationship Id="rId4" Type="http://schemas.openxmlformats.org/officeDocument/2006/relationships/slideLayout" Target="../slideLayouts/slideLayout1.xml"/><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hyperlink" Target="mailto:dbd01@dlut.edu.cn" TargetMode="Externa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wmf"/><Relationship Id="rId7" Type="http://schemas.openxmlformats.org/officeDocument/2006/relationships/oleObject" Target="../embeddings/oleObject9.bin"/><Relationship Id="rId6" Type="http://schemas.openxmlformats.org/officeDocument/2006/relationships/image" Target="../media/image4.jpeg"/><Relationship Id="rId5" Type="http://schemas.openxmlformats.org/officeDocument/2006/relationships/image" Target="../media/image29.wmf"/><Relationship Id="rId4" Type="http://schemas.openxmlformats.org/officeDocument/2006/relationships/oleObject" Target="../embeddings/oleObject8.bin"/><Relationship Id="rId3" Type="http://schemas.openxmlformats.org/officeDocument/2006/relationships/image" Target="../media/image28.png"/><Relationship Id="rId2" Type="http://schemas.openxmlformats.org/officeDocument/2006/relationships/image" Target="../media/image27.png"/><Relationship Id="rId10" Type="http://schemas.openxmlformats.org/officeDocument/2006/relationships/vmlDrawing" Target="../drawings/vmlDrawing6.vml"/><Relationship Id="rId1" Type="http://schemas.openxmlformats.org/officeDocument/2006/relationships/image" Target="../media/image26.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3.emf"/><Relationship Id="rId3" Type="http://schemas.openxmlformats.org/officeDocument/2006/relationships/image" Target="../media/image32.emf"/><Relationship Id="rId2" Type="http://schemas.openxmlformats.org/officeDocument/2006/relationships/image" Target="../media/image31.jpeg"/><Relationship Id="rId1" Type="http://schemas.openxmlformats.org/officeDocument/2006/relationships/image" Target="../media/image30.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tags" Target="../tags/tag5.xml"/><Relationship Id="rId2" Type="http://schemas.openxmlformats.org/officeDocument/2006/relationships/image" Target="../media/image32.emf"/><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hyperlink" Target="http://www.dangdang.com/publish/%C9%CF%BA%A3%BF%C6%D1%A7%BC%BC%CA%F5%B3%F6%B0%E6%C9%E7_1" TargetMode="External"/><Relationship Id="rId4" Type="http://schemas.openxmlformats.org/officeDocument/2006/relationships/hyperlink" Target="http://www.dangdang.com/author/%C6%D6%B8%F9%CF%E9_1" TargetMode="External"/><Relationship Id="rId3" Type="http://schemas.openxmlformats.org/officeDocument/2006/relationships/hyperlink" Target="http://www.dangdang.com/author/%BB%F4%B5%C2%C9%AD_1" TargetMode="External"/><Relationship Id="rId2" Type="http://schemas.openxmlformats.org/officeDocument/2006/relationships/hyperlink" Target="http://www.dangdang.com/author/%C0%B5%B6%FB%B5%C7_1" TargetMode="External"/><Relationship Id="rId1" Type="http://schemas.openxmlformats.org/officeDocument/2006/relationships/image" Target="../media/image3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oleObject" Target="../embeddings/oleObject10.bin"/><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1.png"/><Relationship Id="rId1"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2.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8.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0.xml"/><Relationship Id="rId7" Type="http://schemas.openxmlformats.org/officeDocument/2006/relationships/image" Target="../media/image55.wmf"/><Relationship Id="rId6" Type="http://schemas.openxmlformats.org/officeDocument/2006/relationships/oleObject" Target="../embeddings/oleObject12.bin"/><Relationship Id="rId5" Type="http://schemas.openxmlformats.org/officeDocument/2006/relationships/image" Target="../media/image54.png"/><Relationship Id="rId4" Type="http://schemas.openxmlformats.org/officeDocument/2006/relationships/tags" Target="../tags/tag9.xml"/><Relationship Id="rId3" Type="http://schemas.openxmlformats.org/officeDocument/2006/relationships/image" Target="../media/image53.jpeg"/><Relationship Id="rId2" Type="http://schemas.openxmlformats.org/officeDocument/2006/relationships/image" Target="../media/image52.wmf"/><Relationship Id="rId10" Type="http://schemas.openxmlformats.org/officeDocument/2006/relationships/vmlDrawing" Target="../drawings/vmlDrawing8.vml"/><Relationship Id="rId1" Type="http://schemas.openxmlformats.org/officeDocument/2006/relationships/oleObject" Target="../embeddings/oleObject11.bin"/></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png"/><Relationship Id="rId1" Type="http://schemas.openxmlformats.org/officeDocument/2006/relationships/image" Target="../media/image59.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68.png"/><Relationship Id="rId3" Type="http://schemas.openxmlformats.org/officeDocument/2006/relationships/image" Target="../media/image44.png"/><Relationship Id="rId2" Type="http://schemas.openxmlformats.org/officeDocument/2006/relationships/image" Target="../media/image67.jpeg"/><Relationship Id="rId1" Type="http://schemas.openxmlformats.org/officeDocument/2006/relationships/image" Target="../media/image6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32.xml.rels><?xml version="1.0" encoding="UTF-8" standalone="yes"?>
<Relationships xmlns="http://schemas.openxmlformats.org/package/2006/relationships"><Relationship Id="rId9" Type="http://schemas.openxmlformats.org/officeDocument/2006/relationships/oleObject" Target="../embeddings/oleObject16.bin"/><Relationship Id="rId8" Type="http://schemas.openxmlformats.org/officeDocument/2006/relationships/image" Target="../media/image74.jpeg"/><Relationship Id="rId7" Type="http://schemas.openxmlformats.org/officeDocument/2006/relationships/image" Target="../media/image73.wmf"/><Relationship Id="rId6" Type="http://schemas.openxmlformats.org/officeDocument/2006/relationships/oleObject" Target="../embeddings/oleObject15.bin"/><Relationship Id="rId5" Type="http://schemas.openxmlformats.org/officeDocument/2006/relationships/image" Target="../media/image72.wmf"/><Relationship Id="rId4" Type="http://schemas.openxmlformats.org/officeDocument/2006/relationships/oleObject" Target="../embeddings/oleObject14.bin"/><Relationship Id="rId3" Type="http://schemas.openxmlformats.org/officeDocument/2006/relationships/image" Target="../media/image71.png"/><Relationship Id="rId2" Type="http://schemas.openxmlformats.org/officeDocument/2006/relationships/image" Target="../media/image70.wmf"/><Relationship Id="rId17" Type="http://schemas.openxmlformats.org/officeDocument/2006/relationships/vmlDrawing" Target="../drawings/vmlDrawing9.vml"/><Relationship Id="rId16" Type="http://schemas.openxmlformats.org/officeDocument/2006/relationships/slideLayout" Target="../slideLayouts/slideLayout6.xml"/><Relationship Id="rId15" Type="http://schemas.openxmlformats.org/officeDocument/2006/relationships/image" Target="../media/image78.png"/><Relationship Id="rId14" Type="http://schemas.openxmlformats.org/officeDocument/2006/relationships/image" Target="../media/image77.wmf"/><Relationship Id="rId13" Type="http://schemas.openxmlformats.org/officeDocument/2006/relationships/oleObject" Target="../embeddings/oleObject18.bin"/><Relationship Id="rId12" Type="http://schemas.openxmlformats.org/officeDocument/2006/relationships/image" Target="../media/image76.wmf"/><Relationship Id="rId11" Type="http://schemas.openxmlformats.org/officeDocument/2006/relationships/oleObject" Target="../embeddings/oleObject17.bin"/><Relationship Id="rId10" Type="http://schemas.openxmlformats.org/officeDocument/2006/relationships/image" Target="../media/image75.wmf"/><Relationship Id="rId1" Type="http://schemas.openxmlformats.org/officeDocument/2006/relationships/oleObject" Target="../embeddings/oleObject13.bin"/></Relationships>
</file>

<file path=ppt/slides/_rels/slide3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vmlDrawing" Target="../drawings/vmlDrawing10.vml"/><Relationship Id="rId7" Type="http://schemas.openxmlformats.org/officeDocument/2006/relationships/slideLayout" Target="../slideLayouts/slideLayout7.xml"/><Relationship Id="rId6" Type="http://schemas.openxmlformats.org/officeDocument/2006/relationships/image" Target="../media/image81.wmf"/><Relationship Id="rId5" Type="http://schemas.openxmlformats.org/officeDocument/2006/relationships/oleObject" Target="../embeddings/oleObject20.bin"/><Relationship Id="rId4" Type="http://schemas.openxmlformats.org/officeDocument/2006/relationships/image" Target="../media/image76.wmf"/><Relationship Id="rId3" Type="http://schemas.openxmlformats.org/officeDocument/2006/relationships/oleObject" Target="../embeddings/oleObject19.bin"/><Relationship Id="rId2" Type="http://schemas.openxmlformats.org/officeDocument/2006/relationships/image" Target="../media/image80.png"/><Relationship Id="rId1" Type="http://schemas.openxmlformats.org/officeDocument/2006/relationships/image" Target="../media/image79.png"/></Relationships>
</file>

<file path=ppt/slides/_rels/slide34.xml.rels><?xml version="1.0" encoding="UTF-8" standalone="yes"?>
<Relationships xmlns="http://schemas.openxmlformats.org/package/2006/relationships"><Relationship Id="rId9" Type="http://schemas.openxmlformats.org/officeDocument/2006/relationships/oleObject" Target="../embeddings/oleObject25.bin"/><Relationship Id="rId8" Type="http://schemas.openxmlformats.org/officeDocument/2006/relationships/image" Target="../media/image85.wmf"/><Relationship Id="rId7" Type="http://schemas.openxmlformats.org/officeDocument/2006/relationships/oleObject" Target="../embeddings/oleObject24.bin"/><Relationship Id="rId6" Type="http://schemas.openxmlformats.org/officeDocument/2006/relationships/image" Target="../media/image84.wmf"/><Relationship Id="rId5" Type="http://schemas.openxmlformats.org/officeDocument/2006/relationships/oleObject" Target="../embeddings/oleObject23.bin"/><Relationship Id="rId4" Type="http://schemas.openxmlformats.org/officeDocument/2006/relationships/image" Target="../media/image83.wmf"/><Relationship Id="rId3" Type="http://schemas.openxmlformats.org/officeDocument/2006/relationships/oleObject" Target="../embeddings/oleObject22.bin"/><Relationship Id="rId2" Type="http://schemas.openxmlformats.org/officeDocument/2006/relationships/image" Target="../media/image82.wmf"/><Relationship Id="rId13" Type="http://schemas.openxmlformats.org/officeDocument/2006/relationships/vmlDrawing" Target="../drawings/vmlDrawing11.vml"/><Relationship Id="rId12" Type="http://schemas.openxmlformats.org/officeDocument/2006/relationships/slideLayout" Target="../slideLayouts/slideLayout2.xml"/><Relationship Id="rId11" Type="http://schemas.openxmlformats.org/officeDocument/2006/relationships/image" Target="../media/image79.png"/><Relationship Id="rId10" Type="http://schemas.openxmlformats.org/officeDocument/2006/relationships/image" Target="../media/image86.wmf"/><Relationship Id="rId1" Type="http://schemas.openxmlformats.org/officeDocument/2006/relationships/oleObject" Target="../embeddings/oleObject21.bin"/></Relationships>
</file>

<file path=ppt/slides/_rels/slide35.xml.rels><?xml version="1.0" encoding="UTF-8" standalone="yes"?>
<Relationships xmlns="http://schemas.openxmlformats.org/package/2006/relationships"><Relationship Id="rId9" Type="http://schemas.openxmlformats.org/officeDocument/2006/relationships/vmlDrawing" Target="../drawings/vmlDrawing12.vml"/><Relationship Id="rId8" Type="http://schemas.openxmlformats.org/officeDocument/2006/relationships/slideLayout" Target="../slideLayouts/slideLayout2.xml"/><Relationship Id="rId7" Type="http://schemas.openxmlformats.org/officeDocument/2006/relationships/image" Target="../media/image89.wmf"/><Relationship Id="rId6" Type="http://schemas.openxmlformats.org/officeDocument/2006/relationships/oleObject" Target="../embeddings/oleObject28.bin"/><Relationship Id="rId5" Type="http://schemas.openxmlformats.org/officeDocument/2006/relationships/image" Target="../media/image80.png"/><Relationship Id="rId4" Type="http://schemas.openxmlformats.org/officeDocument/2006/relationships/image" Target="../media/image88.wmf"/><Relationship Id="rId3" Type="http://schemas.openxmlformats.org/officeDocument/2006/relationships/oleObject" Target="../embeddings/oleObject27.bin"/><Relationship Id="rId2" Type="http://schemas.openxmlformats.org/officeDocument/2006/relationships/image" Target="../media/image87.wmf"/><Relationship Id="rId1" Type="http://schemas.openxmlformats.org/officeDocument/2006/relationships/oleObject" Target="../embeddings/oleObject26.bin"/></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33.bin"/><Relationship Id="rId8" Type="http://schemas.openxmlformats.org/officeDocument/2006/relationships/image" Target="../media/image93.wmf"/><Relationship Id="rId7" Type="http://schemas.openxmlformats.org/officeDocument/2006/relationships/oleObject" Target="../embeddings/oleObject32.bin"/><Relationship Id="rId6" Type="http://schemas.openxmlformats.org/officeDocument/2006/relationships/image" Target="../media/image92.wmf"/><Relationship Id="rId5" Type="http://schemas.openxmlformats.org/officeDocument/2006/relationships/oleObject" Target="../embeddings/oleObject31.bin"/><Relationship Id="rId4" Type="http://schemas.openxmlformats.org/officeDocument/2006/relationships/image" Target="../media/image91.wmf"/><Relationship Id="rId3" Type="http://schemas.openxmlformats.org/officeDocument/2006/relationships/oleObject" Target="../embeddings/oleObject30.bin"/><Relationship Id="rId2" Type="http://schemas.openxmlformats.org/officeDocument/2006/relationships/image" Target="../media/image90.wmf"/><Relationship Id="rId15" Type="http://schemas.openxmlformats.org/officeDocument/2006/relationships/notesSlide" Target="../notesSlides/notesSlide4.xml"/><Relationship Id="rId14" Type="http://schemas.openxmlformats.org/officeDocument/2006/relationships/vmlDrawing" Target="../drawings/vmlDrawing13.vml"/><Relationship Id="rId13" Type="http://schemas.openxmlformats.org/officeDocument/2006/relationships/slideLayout" Target="../slideLayouts/slideLayout2.xml"/><Relationship Id="rId12" Type="http://schemas.openxmlformats.org/officeDocument/2006/relationships/image" Target="../media/image95.wmf"/><Relationship Id="rId11" Type="http://schemas.openxmlformats.org/officeDocument/2006/relationships/oleObject" Target="../embeddings/oleObject34.bin"/><Relationship Id="rId10" Type="http://schemas.openxmlformats.org/officeDocument/2006/relationships/image" Target="../media/image94.wmf"/><Relationship Id="rId1" Type="http://schemas.openxmlformats.org/officeDocument/2006/relationships/oleObject" Target="../embeddings/oleObject29.bin"/></Relationships>
</file>

<file path=ppt/slides/_rels/slide37.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slideLayout" Target="../slideLayouts/slideLayout6.xml"/><Relationship Id="rId3" Type="http://schemas.openxmlformats.org/officeDocument/2006/relationships/image" Target="../media/image97.wmf"/><Relationship Id="rId2" Type="http://schemas.openxmlformats.org/officeDocument/2006/relationships/oleObject" Target="../embeddings/oleObject35.bin"/><Relationship Id="rId1" Type="http://schemas.openxmlformats.org/officeDocument/2006/relationships/image" Target="../media/image96.png"/></Relationships>
</file>

<file path=ppt/slides/_rels/slide38.xml.rels><?xml version="1.0" encoding="UTF-8" standalone="yes"?>
<Relationships xmlns="http://schemas.openxmlformats.org/package/2006/relationships"><Relationship Id="rId9" Type="http://schemas.openxmlformats.org/officeDocument/2006/relationships/image" Target="../media/image100.png"/><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image" Target="../media/image94.wmf"/><Relationship Id="rId5" Type="http://schemas.openxmlformats.org/officeDocument/2006/relationships/oleObject" Target="../embeddings/oleObject38.bin"/><Relationship Id="rId4" Type="http://schemas.openxmlformats.org/officeDocument/2006/relationships/image" Target="../media/image99.wmf"/><Relationship Id="rId3" Type="http://schemas.openxmlformats.org/officeDocument/2006/relationships/oleObject" Target="../embeddings/oleObject37.bin"/><Relationship Id="rId2" Type="http://schemas.openxmlformats.org/officeDocument/2006/relationships/image" Target="../media/image98.wmf"/><Relationship Id="rId11" Type="http://schemas.openxmlformats.org/officeDocument/2006/relationships/vmlDrawing" Target="../drawings/vmlDrawing15.vml"/><Relationship Id="rId10" Type="http://schemas.openxmlformats.org/officeDocument/2006/relationships/slideLayout" Target="../slideLayouts/slideLayout2.xml"/><Relationship Id="rId1" Type="http://schemas.openxmlformats.org/officeDocument/2006/relationships/oleObject" Target="../embeddings/oleObject36.bin"/></Relationships>
</file>

<file path=ppt/slides/_rels/slide39.xml.rels><?xml version="1.0" encoding="UTF-8" standalone="yes"?>
<Relationships xmlns="http://schemas.openxmlformats.org/package/2006/relationships"><Relationship Id="rId7" Type="http://schemas.openxmlformats.org/officeDocument/2006/relationships/vmlDrawing" Target="../drawings/vmlDrawing16.vml"/><Relationship Id="rId6" Type="http://schemas.openxmlformats.org/officeDocument/2006/relationships/slideLayout" Target="../slideLayouts/slideLayout2.xml"/><Relationship Id="rId5" Type="http://schemas.openxmlformats.org/officeDocument/2006/relationships/image" Target="../media/image94.wmf"/><Relationship Id="rId4" Type="http://schemas.openxmlformats.org/officeDocument/2006/relationships/oleObject" Target="../embeddings/oleObject39.bin"/><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tags" Target="../tags/tag13.xml"/></Relationships>
</file>

<file path=ppt/slides/_rels/slide4.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7.xml"/><Relationship Id="rId7" Type="http://schemas.openxmlformats.org/officeDocument/2006/relationships/image" Target="../media/image9.jpeg"/><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wmf"/><Relationship Id="rId3" Type="http://schemas.openxmlformats.org/officeDocument/2006/relationships/oleObject" Target="../embeddings/oleObject2.bin"/><Relationship Id="rId2" Type="http://schemas.openxmlformats.org/officeDocument/2006/relationships/image" Target="../media/image5.jpeg"/><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9" Type="http://schemas.openxmlformats.org/officeDocument/2006/relationships/image" Target="../media/image107.wmf"/><Relationship Id="rId8" Type="http://schemas.openxmlformats.org/officeDocument/2006/relationships/oleObject" Target="../embeddings/oleObject43.bin"/><Relationship Id="rId7" Type="http://schemas.openxmlformats.org/officeDocument/2006/relationships/image" Target="../media/image106.wmf"/><Relationship Id="rId6" Type="http://schemas.openxmlformats.org/officeDocument/2006/relationships/oleObject" Target="../embeddings/oleObject42.bin"/><Relationship Id="rId5" Type="http://schemas.openxmlformats.org/officeDocument/2006/relationships/image" Target="../media/image105.wmf"/><Relationship Id="rId4" Type="http://schemas.openxmlformats.org/officeDocument/2006/relationships/oleObject" Target="../embeddings/oleObject41.bin"/><Relationship Id="rId3" Type="http://schemas.openxmlformats.org/officeDocument/2006/relationships/image" Target="../media/image104.wmf"/><Relationship Id="rId2" Type="http://schemas.openxmlformats.org/officeDocument/2006/relationships/oleObject" Target="../embeddings/oleObject40.bin"/><Relationship Id="rId13" Type="http://schemas.openxmlformats.org/officeDocument/2006/relationships/vmlDrawing" Target="../drawings/vmlDrawing17.vml"/><Relationship Id="rId12" Type="http://schemas.openxmlformats.org/officeDocument/2006/relationships/slideLayout" Target="../slideLayouts/slideLayout2.xml"/><Relationship Id="rId11" Type="http://schemas.openxmlformats.org/officeDocument/2006/relationships/image" Target="../media/image108.wmf"/><Relationship Id="rId10" Type="http://schemas.openxmlformats.org/officeDocument/2006/relationships/oleObject" Target="../embeddings/oleObject44.bin"/><Relationship Id="rId1" Type="http://schemas.openxmlformats.org/officeDocument/2006/relationships/image" Target="../media/image103.png"/></Relationships>
</file>

<file path=ppt/slides/_rels/slide41.xml.rels><?xml version="1.0" encoding="UTF-8" standalone="yes"?>
<Relationships xmlns="http://schemas.openxmlformats.org/package/2006/relationships"><Relationship Id="rId5" Type="http://schemas.openxmlformats.org/officeDocument/2006/relationships/vmlDrawing" Target="../drawings/vmlDrawing18.vml"/><Relationship Id="rId4" Type="http://schemas.openxmlformats.org/officeDocument/2006/relationships/slideLayout" Target="../slideLayouts/slideLayout7.xml"/><Relationship Id="rId3" Type="http://schemas.openxmlformats.org/officeDocument/2006/relationships/image" Target="../media/image109.wmf"/><Relationship Id="rId2" Type="http://schemas.openxmlformats.org/officeDocument/2006/relationships/oleObject" Target="../embeddings/oleObject45.bin"/><Relationship Id="rId1" Type="http://schemas.openxmlformats.org/officeDocument/2006/relationships/tags" Target="../tags/tag1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0.png"/><Relationship Id="rId1"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111.wmf"/><Relationship Id="rId1" Type="http://schemas.openxmlformats.org/officeDocument/2006/relationships/oleObject" Target="../embeddings/oleObject46.bin"/></Relationships>
</file>

<file path=ppt/slides/_rels/slide45.xml.rels><?xml version="1.0" encoding="UTF-8" standalone="yes"?>
<Relationships xmlns="http://schemas.openxmlformats.org/package/2006/relationships"><Relationship Id="rId9" Type="http://schemas.openxmlformats.org/officeDocument/2006/relationships/image" Target="../media/image116.wmf"/><Relationship Id="rId8" Type="http://schemas.openxmlformats.org/officeDocument/2006/relationships/oleObject" Target="../embeddings/oleObject50.bin"/><Relationship Id="rId7" Type="http://schemas.openxmlformats.org/officeDocument/2006/relationships/image" Target="../media/image115.wmf"/><Relationship Id="rId6" Type="http://schemas.openxmlformats.org/officeDocument/2006/relationships/oleObject" Target="../embeddings/oleObject49.bin"/><Relationship Id="rId5" Type="http://schemas.openxmlformats.org/officeDocument/2006/relationships/image" Target="../media/image114.wmf"/><Relationship Id="rId4" Type="http://schemas.openxmlformats.org/officeDocument/2006/relationships/oleObject" Target="../embeddings/oleObject48.bin"/><Relationship Id="rId3" Type="http://schemas.openxmlformats.org/officeDocument/2006/relationships/image" Target="../media/image113.wmf"/><Relationship Id="rId20" Type="http://schemas.openxmlformats.org/officeDocument/2006/relationships/vmlDrawing" Target="../drawings/vmlDrawing20.vml"/><Relationship Id="rId2" Type="http://schemas.openxmlformats.org/officeDocument/2006/relationships/oleObject" Target="../embeddings/oleObject47.bin"/><Relationship Id="rId19" Type="http://schemas.openxmlformats.org/officeDocument/2006/relationships/slideLayout" Target="../slideLayouts/slideLayout2.xml"/><Relationship Id="rId18" Type="http://schemas.openxmlformats.org/officeDocument/2006/relationships/image" Target="../media/image121.png"/><Relationship Id="rId17" Type="http://schemas.openxmlformats.org/officeDocument/2006/relationships/image" Target="../media/image120.wmf"/><Relationship Id="rId16" Type="http://schemas.openxmlformats.org/officeDocument/2006/relationships/oleObject" Target="../embeddings/oleObject54.bin"/><Relationship Id="rId15" Type="http://schemas.openxmlformats.org/officeDocument/2006/relationships/image" Target="../media/image119.wmf"/><Relationship Id="rId14" Type="http://schemas.openxmlformats.org/officeDocument/2006/relationships/oleObject" Target="../embeddings/oleObject53.bin"/><Relationship Id="rId13" Type="http://schemas.openxmlformats.org/officeDocument/2006/relationships/image" Target="../media/image118.wmf"/><Relationship Id="rId12" Type="http://schemas.openxmlformats.org/officeDocument/2006/relationships/oleObject" Target="../embeddings/oleObject52.bin"/><Relationship Id="rId11" Type="http://schemas.openxmlformats.org/officeDocument/2006/relationships/image" Target="../media/image117.wmf"/><Relationship Id="rId10" Type="http://schemas.openxmlformats.org/officeDocument/2006/relationships/oleObject" Target="../embeddings/oleObject51.bin"/><Relationship Id="rId1" Type="http://schemas.openxmlformats.org/officeDocument/2006/relationships/image" Target="../media/image1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2.xml"/><Relationship Id="rId2" Type="http://schemas.openxmlformats.org/officeDocument/2006/relationships/image" Target="../media/image122.emf"/><Relationship Id="rId1" Type="http://schemas.openxmlformats.org/officeDocument/2006/relationships/oleObject" Target="../embeddings/oleObject55.bin"/></Relationships>
</file>

<file path=ppt/slides/_rels/slide48.xml.rels><?xml version="1.0" encoding="UTF-8" standalone="yes"?>
<Relationships xmlns="http://schemas.openxmlformats.org/package/2006/relationships"><Relationship Id="rId8" Type="http://schemas.openxmlformats.org/officeDocument/2006/relationships/vmlDrawing" Target="../drawings/vmlDrawing22.vml"/><Relationship Id="rId7" Type="http://schemas.openxmlformats.org/officeDocument/2006/relationships/slideLayout" Target="../slideLayouts/slideLayout7.xml"/><Relationship Id="rId6" Type="http://schemas.openxmlformats.org/officeDocument/2006/relationships/image" Target="../media/image126.wmf"/><Relationship Id="rId5" Type="http://schemas.openxmlformats.org/officeDocument/2006/relationships/oleObject" Target="../embeddings/oleObject57.bin"/><Relationship Id="rId4" Type="http://schemas.openxmlformats.org/officeDocument/2006/relationships/image" Target="../media/image125.jpeg"/><Relationship Id="rId3" Type="http://schemas.openxmlformats.org/officeDocument/2006/relationships/image" Target="../media/image124.jpeg"/><Relationship Id="rId2" Type="http://schemas.openxmlformats.org/officeDocument/2006/relationships/image" Target="../media/image123.emf"/><Relationship Id="rId1" Type="http://schemas.openxmlformats.org/officeDocument/2006/relationships/oleObject" Target="../embeddings/oleObject56.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7.xml"/><Relationship Id="rId7" Type="http://schemas.openxmlformats.org/officeDocument/2006/relationships/image" Target="../media/image15.jpeg"/><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wmf"/><Relationship Id="rId2" Type="http://schemas.openxmlformats.org/officeDocument/2006/relationships/oleObject" Target="../embeddings/oleObject3.bin"/><Relationship Id="rId1"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8.png"/><Relationship Id="rId1" Type="http://schemas.openxmlformats.org/officeDocument/2006/relationships/image" Target="../media/image127.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1.png"/><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hyperlink" Target="http://zh.wikipedia.org/wiki/%E8%83%BD%E9%87%8F" TargetMode="Externa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53.xml.rels><?xml version="1.0" encoding="UTF-8" standalone="yes"?>
<Relationships xmlns="http://schemas.openxmlformats.org/package/2006/relationships"><Relationship Id="rId9" Type="http://schemas.openxmlformats.org/officeDocument/2006/relationships/vmlDrawing" Target="../drawings/vmlDrawing23.vml"/><Relationship Id="rId8" Type="http://schemas.openxmlformats.org/officeDocument/2006/relationships/slideLayout" Target="../slideLayouts/slideLayout2.xml"/><Relationship Id="rId7" Type="http://schemas.openxmlformats.org/officeDocument/2006/relationships/image" Target="../media/image136.wmf"/><Relationship Id="rId6" Type="http://schemas.openxmlformats.org/officeDocument/2006/relationships/oleObject" Target="../embeddings/oleObject60.bin"/><Relationship Id="rId5" Type="http://schemas.openxmlformats.org/officeDocument/2006/relationships/image" Target="../media/image135.wmf"/><Relationship Id="rId4" Type="http://schemas.openxmlformats.org/officeDocument/2006/relationships/oleObject" Target="../embeddings/oleObject59.bin"/><Relationship Id="rId3" Type="http://schemas.openxmlformats.org/officeDocument/2006/relationships/image" Target="../media/image134.png"/><Relationship Id="rId2" Type="http://schemas.openxmlformats.org/officeDocument/2006/relationships/image" Target="../media/image133.wmf"/><Relationship Id="rId1" Type="http://schemas.openxmlformats.org/officeDocument/2006/relationships/oleObject" Target="../embeddings/oleObject58.bin"/></Relationships>
</file>

<file path=ppt/slides/_rels/slide54.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2.xml"/><Relationship Id="rId2" Type="http://schemas.openxmlformats.org/officeDocument/2006/relationships/image" Target="../media/image137.wmf"/><Relationship Id="rId1" Type="http://schemas.openxmlformats.org/officeDocument/2006/relationships/oleObject" Target="../embeddings/oleObject61.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6" Type="http://schemas.openxmlformats.org/officeDocument/2006/relationships/vmlDrawing" Target="../drawings/vmlDrawing25.vml"/><Relationship Id="rId5" Type="http://schemas.openxmlformats.org/officeDocument/2006/relationships/slideLayout" Target="../slideLayouts/slideLayout2.xml"/><Relationship Id="rId4" Type="http://schemas.openxmlformats.org/officeDocument/2006/relationships/image" Target="../media/image139.wmf"/><Relationship Id="rId3" Type="http://schemas.openxmlformats.org/officeDocument/2006/relationships/oleObject" Target="../embeddings/oleObject63.bin"/><Relationship Id="rId2" Type="http://schemas.openxmlformats.org/officeDocument/2006/relationships/image" Target="../media/image138.wmf"/><Relationship Id="rId1" Type="http://schemas.openxmlformats.org/officeDocument/2006/relationships/oleObject" Target="../embeddings/oleObject62.bin"/></Relationships>
</file>

<file path=ppt/slides/_rels/slide57.xml.rels><?xml version="1.0" encoding="UTF-8" standalone="yes"?>
<Relationships xmlns="http://schemas.openxmlformats.org/package/2006/relationships"><Relationship Id="rId6" Type="http://schemas.openxmlformats.org/officeDocument/2006/relationships/vmlDrawing" Target="../drawings/vmlDrawing26.vml"/><Relationship Id="rId5" Type="http://schemas.openxmlformats.org/officeDocument/2006/relationships/slideLayout" Target="../slideLayouts/slideLayout2.xml"/><Relationship Id="rId4" Type="http://schemas.openxmlformats.org/officeDocument/2006/relationships/image" Target="../media/image141.wmf"/><Relationship Id="rId3" Type="http://schemas.openxmlformats.org/officeDocument/2006/relationships/oleObject" Target="../embeddings/oleObject65.bin"/><Relationship Id="rId2" Type="http://schemas.openxmlformats.org/officeDocument/2006/relationships/image" Target="../media/image140.wmf"/><Relationship Id="rId1" Type="http://schemas.openxmlformats.org/officeDocument/2006/relationships/oleObject" Target="../embeddings/oleObject64.bin"/></Relationships>
</file>

<file path=ppt/slides/_rels/slide58.xml.rels><?xml version="1.0" encoding="UTF-8" standalone="yes"?>
<Relationships xmlns="http://schemas.openxmlformats.org/package/2006/relationships"><Relationship Id="rId8" Type="http://schemas.openxmlformats.org/officeDocument/2006/relationships/vmlDrawing" Target="../drawings/vmlDrawing27.vml"/><Relationship Id="rId7" Type="http://schemas.openxmlformats.org/officeDocument/2006/relationships/slideLayout" Target="../slideLayouts/slideLayout2.xml"/><Relationship Id="rId6" Type="http://schemas.openxmlformats.org/officeDocument/2006/relationships/image" Target="../media/image144.wmf"/><Relationship Id="rId5" Type="http://schemas.openxmlformats.org/officeDocument/2006/relationships/oleObject" Target="../embeddings/oleObject68.bin"/><Relationship Id="rId4" Type="http://schemas.openxmlformats.org/officeDocument/2006/relationships/image" Target="../media/image143.wmf"/><Relationship Id="rId3" Type="http://schemas.openxmlformats.org/officeDocument/2006/relationships/oleObject" Target="../embeddings/oleObject67.bin"/><Relationship Id="rId2" Type="http://schemas.openxmlformats.org/officeDocument/2006/relationships/image" Target="../media/image142.wmf"/><Relationship Id="rId1" Type="http://schemas.openxmlformats.org/officeDocument/2006/relationships/oleObject" Target="../embeddings/oleObject66.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wmf"/><Relationship Id="rId7" Type="http://schemas.openxmlformats.org/officeDocument/2006/relationships/oleObject" Target="../embeddings/oleObject5.bin"/><Relationship Id="rId6" Type="http://schemas.openxmlformats.org/officeDocument/2006/relationships/image" Target="../media/image20.wmf"/><Relationship Id="rId5" Type="http://schemas.openxmlformats.org/officeDocument/2006/relationships/oleObject" Target="../embeddings/oleObject4.bin"/><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1" Type="http://schemas.openxmlformats.org/officeDocument/2006/relationships/notesSlide" Target="../notesSlides/notesSlide2.xml"/><Relationship Id="rId10" Type="http://schemas.openxmlformats.org/officeDocument/2006/relationships/vmlDrawing" Target="../drawings/vmlDrawing4.vml"/><Relationship Id="rId1" Type="http://schemas.openxmlformats.org/officeDocument/2006/relationships/image" Target="../media/image16.jpeg"/></Relationships>
</file>

<file path=ppt/slides/_rels/slide60.xml.rels><?xml version="1.0" encoding="UTF-8" standalone="yes"?>
<Relationships xmlns="http://schemas.openxmlformats.org/package/2006/relationships"><Relationship Id="rId5" Type="http://schemas.openxmlformats.org/officeDocument/2006/relationships/vmlDrawing" Target="../drawings/vmlDrawing28.vml"/><Relationship Id="rId4" Type="http://schemas.openxmlformats.org/officeDocument/2006/relationships/slideLayout" Target="../slideLayouts/slideLayout2.xml"/><Relationship Id="rId3" Type="http://schemas.openxmlformats.org/officeDocument/2006/relationships/image" Target="../media/image146.wmf"/><Relationship Id="rId2" Type="http://schemas.openxmlformats.org/officeDocument/2006/relationships/oleObject" Target="../embeddings/oleObject69.bin"/><Relationship Id="rId1" Type="http://schemas.openxmlformats.org/officeDocument/2006/relationships/image" Target="../media/image145.png"/></Relationships>
</file>

<file path=ppt/slides/_rels/slide61.xml.rels><?xml version="1.0" encoding="UTF-8" standalone="yes"?>
<Relationships xmlns="http://schemas.openxmlformats.org/package/2006/relationships"><Relationship Id="rId9" Type="http://schemas.openxmlformats.org/officeDocument/2006/relationships/oleObject" Target="../embeddings/oleObject74.bin"/><Relationship Id="rId8" Type="http://schemas.openxmlformats.org/officeDocument/2006/relationships/image" Target="../media/image150.wmf"/><Relationship Id="rId7" Type="http://schemas.openxmlformats.org/officeDocument/2006/relationships/oleObject" Target="../embeddings/oleObject73.bin"/><Relationship Id="rId6" Type="http://schemas.openxmlformats.org/officeDocument/2006/relationships/image" Target="../media/image149.wmf"/><Relationship Id="rId5" Type="http://schemas.openxmlformats.org/officeDocument/2006/relationships/oleObject" Target="../embeddings/oleObject72.bin"/><Relationship Id="rId4" Type="http://schemas.openxmlformats.org/officeDocument/2006/relationships/image" Target="../media/image148.wmf"/><Relationship Id="rId3" Type="http://schemas.openxmlformats.org/officeDocument/2006/relationships/oleObject" Target="../embeddings/oleObject71.bin"/><Relationship Id="rId2" Type="http://schemas.openxmlformats.org/officeDocument/2006/relationships/image" Target="../media/image147.wmf"/><Relationship Id="rId14" Type="http://schemas.openxmlformats.org/officeDocument/2006/relationships/vmlDrawing" Target="../drawings/vmlDrawing29.vml"/><Relationship Id="rId13" Type="http://schemas.openxmlformats.org/officeDocument/2006/relationships/slideLayout" Target="../slideLayouts/slideLayout2.xml"/><Relationship Id="rId12" Type="http://schemas.openxmlformats.org/officeDocument/2006/relationships/image" Target="../media/image152.wmf"/><Relationship Id="rId11" Type="http://schemas.openxmlformats.org/officeDocument/2006/relationships/oleObject" Target="../embeddings/oleObject75.bin"/><Relationship Id="rId10" Type="http://schemas.openxmlformats.org/officeDocument/2006/relationships/image" Target="../media/image151.wmf"/><Relationship Id="rId1" Type="http://schemas.openxmlformats.org/officeDocument/2006/relationships/oleObject" Target="../embeddings/oleObject70.bin"/></Relationships>
</file>

<file path=ppt/slides/_rels/slide62.xml.rels><?xml version="1.0" encoding="UTF-8" standalone="yes"?>
<Relationships xmlns="http://schemas.openxmlformats.org/package/2006/relationships"><Relationship Id="rId9" Type="http://schemas.openxmlformats.org/officeDocument/2006/relationships/oleObject" Target="../embeddings/oleObject80.bin"/><Relationship Id="rId8" Type="http://schemas.openxmlformats.org/officeDocument/2006/relationships/image" Target="../media/image156.wmf"/><Relationship Id="rId7" Type="http://schemas.openxmlformats.org/officeDocument/2006/relationships/oleObject" Target="../embeddings/oleObject79.bin"/><Relationship Id="rId6" Type="http://schemas.openxmlformats.org/officeDocument/2006/relationships/image" Target="../media/image155.wmf"/><Relationship Id="rId5" Type="http://schemas.openxmlformats.org/officeDocument/2006/relationships/oleObject" Target="../embeddings/oleObject78.bin"/><Relationship Id="rId4" Type="http://schemas.openxmlformats.org/officeDocument/2006/relationships/image" Target="../media/image154.wmf"/><Relationship Id="rId3" Type="http://schemas.openxmlformats.org/officeDocument/2006/relationships/oleObject" Target="../embeddings/oleObject77.bin"/><Relationship Id="rId2" Type="http://schemas.openxmlformats.org/officeDocument/2006/relationships/image" Target="../media/image153.wmf"/><Relationship Id="rId14" Type="http://schemas.openxmlformats.org/officeDocument/2006/relationships/vmlDrawing" Target="../drawings/vmlDrawing30.vml"/><Relationship Id="rId13" Type="http://schemas.openxmlformats.org/officeDocument/2006/relationships/slideLayout" Target="../slideLayouts/slideLayout2.xml"/><Relationship Id="rId12" Type="http://schemas.openxmlformats.org/officeDocument/2006/relationships/image" Target="../media/image158.wmf"/><Relationship Id="rId11" Type="http://schemas.openxmlformats.org/officeDocument/2006/relationships/oleObject" Target="../embeddings/oleObject81.bin"/><Relationship Id="rId10" Type="http://schemas.openxmlformats.org/officeDocument/2006/relationships/image" Target="../media/image157.wmf"/><Relationship Id="rId1" Type="http://schemas.openxmlformats.org/officeDocument/2006/relationships/oleObject" Target="../embeddings/oleObject76.bin"/></Relationships>
</file>

<file path=ppt/slides/_rels/slide63.xml.rels><?xml version="1.0" encoding="UTF-8" standalone="yes"?>
<Relationships xmlns="http://schemas.openxmlformats.org/package/2006/relationships"><Relationship Id="rId9" Type="http://schemas.openxmlformats.org/officeDocument/2006/relationships/oleObject" Target="../embeddings/oleObject86.bin"/><Relationship Id="rId8" Type="http://schemas.openxmlformats.org/officeDocument/2006/relationships/image" Target="../media/image162.wmf"/><Relationship Id="rId7" Type="http://schemas.openxmlformats.org/officeDocument/2006/relationships/oleObject" Target="../embeddings/oleObject85.bin"/><Relationship Id="rId6" Type="http://schemas.openxmlformats.org/officeDocument/2006/relationships/image" Target="../media/image161.wmf"/><Relationship Id="rId5" Type="http://schemas.openxmlformats.org/officeDocument/2006/relationships/oleObject" Target="../embeddings/oleObject84.bin"/><Relationship Id="rId4" Type="http://schemas.openxmlformats.org/officeDocument/2006/relationships/image" Target="../media/image160.wmf"/><Relationship Id="rId3" Type="http://schemas.openxmlformats.org/officeDocument/2006/relationships/oleObject" Target="../embeddings/oleObject83.bin"/><Relationship Id="rId2" Type="http://schemas.openxmlformats.org/officeDocument/2006/relationships/image" Target="../media/image159.wmf"/><Relationship Id="rId12" Type="http://schemas.openxmlformats.org/officeDocument/2006/relationships/vmlDrawing" Target="../drawings/vmlDrawing31.vml"/><Relationship Id="rId11" Type="http://schemas.openxmlformats.org/officeDocument/2006/relationships/slideLayout" Target="../slideLayouts/slideLayout2.xml"/><Relationship Id="rId10" Type="http://schemas.openxmlformats.org/officeDocument/2006/relationships/image" Target="../media/image163.wmf"/><Relationship Id="rId1" Type="http://schemas.openxmlformats.org/officeDocument/2006/relationships/oleObject" Target="../embeddings/oleObject82.bin"/></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7.wmf"/><Relationship Id="rId7" Type="http://schemas.openxmlformats.org/officeDocument/2006/relationships/oleObject" Target="../embeddings/oleObject90.bin"/><Relationship Id="rId6" Type="http://schemas.openxmlformats.org/officeDocument/2006/relationships/image" Target="../media/image166.wmf"/><Relationship Id="rId5" Type="http://schemas.openxmlformats.org/officeDocument/2006/relationships/oleObject" Target="../embeddings/oleObject89.bin"/><Relationship Id="rId4" Type="http://schemas.openxmlformats.org/officeDocument/2006/relationships/image" Target="../media/image165.wmf"/><Relationship Id="rId3" Type="http://schemas.openxmlformats.org/officeDocument/2006/relationships/oleObject" Target="../embeddings/oleObject88.bin"/><Relationship Id="rId2" Type="http://schemas.openxmlformats.org/officeDocument/2006/relationships/image" Target="../media/image164.wmf"/><Relationship Id="rId10" Type="http://schemas.openxmlformats.org/officeDocument/2006/relationships/vmlDrawing" Target="../drawings/vmlDrawing32.vml"/><Relationship Id="rId1" Type="http://schemas.openxmlformats.org/officeDocument/2006/relationships/oleObject" Target="../embeddings/oleObject87.bin"/></Relationships>
</file>

<file path=ppt/slides/_rels/slide65.xml.rels><?xml version="1.0" encoding="UTF-8" standalone="yes"?>
<Relationships xmlns="http://schemas.openxmlformats.org/package/2006/relationships"><Relationship Id="rId9" Type="http://schemas.openxmlformats.org/officeDocument/2006/relationships/oleObject" Target="../embeddings/oleObject95.bin"/><Relationship Id="rId8" Type="http://schemas.openxmlformats.org/officeDocument/2006/relationships/image" Target="../media/image171.wmf"/><Relationship Id="rId7" Type="http://schemas.openxmlformats.org/officeDocument/2006/relationships/oleObject" Target="../embeddings/oleObject94.bin"/><Relationship Id="rId6" Type="http://schemas.openxmlformats.org/officeDocument/2006/relationships/image" Target="../media/image170.wmf"/><Relationship Id="rId5" Type="http://schemas.openxmlformats.org/officeDocument/2006/relationships/oleObject" Target="../embeddings/oleObject93.bin"/><Relationship Id="rId4" Type="http://schemas.openxmlformats.org/officeDocument/2006/relationships/image" Target="../media/image169.wmf"/><Relationship Id="rId3" Type="http://schemas.openxmlformats.org/officeDocument/2006/relationships/oleObject" Target="../embeddings/oleObject92.bin"/><Relationship Id="rId2" Type="http://schemas.openxmlformats.org/officeDocument/2006/relationships/image" Target="../media/image168.wmf"/><Relationship Id="rId12" Type="http://schemas.openxmlformats.org/officeDocument/2006/relationships/vmlDrawing" Target="../drawings/vmlDrawing33.vml"/><Relationship Id="rId11" Type="http://schemas.openxmlformats.org/officeDocument/2006/relationships/slideLayout" Target="../slideLayouts/slideLayout2.xml"/><Relationship Id="rId10" Type="http://schemas.openxmlformats.org/officeDocument/2006/relationships/image" Target="../media/image172.wmf"/><Relationship Id="rId1" Type="http://schemas.openxmlformats.org/officeDocument/2006/relationships/oleObject" Target="../embeddings/oleObject91.bin"/></Relationships>
</file>

<file path=ppt/slides/_rels/slide66.xml.rels><?xml version="1.0" encoding="UTF-8" standalone="yes"?>
<Relationships xmlns="http://schemas.openxmlformats.org/package/2006/relationships"><Relationship Id="rId4" Type="http://schemas.openxmlformats.org/officeDocument/2006/relationships/vmlDrawing" Target="../drawings/vmlDrawing34.vml"/><Relationship Id="rId3" Type="http://schemas.openxmlformats.org/officeDocument/2006/relationships/slideLayout" Target="../slideLayouts/slideLayout2.xml"/><Relationship Id="rId2" Type="http://schemas.openxmlformats.org/officeDocument/2006/relationships/image" Target="../media/image173.wmf"/><Relationship Id="rId1" Type="http://schemas.openxmlformats.org/officeDocument/2006/relationships/oleObject" Target="../embeddings/oleObject96.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4.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5.png"/></Relationships>
</file>

<file path=ppt/slides/_rels/slide7.xml.rels><?xml version="1.0" encoding="UTF-8" standalone="yes"?>
<Relationships xmlns="http://schemas.openxmlformats.org/package/2006/relationships"><Relationship Id="rId8" Type="http://schemas.openxmlformats.org/officeDocument/2006/relationships/vmlDrawing" Target="../drawings/vmlDrawing5.vml"/><Relationship Id="rId7" Type="http://schemas.openxmlformats.org/officeDocument/2006/relationships/slideLayout" Target="../slideLayouts/slideLayout7.xml"/><Relationship Id="rId6" Type="http://schemas.openxmlformats.org/officeDocument/2006/relationships/image" Target="../media/image24.wmf"/><Relationship Id="rId5" Type="http://schemas.openxmlformats.org/officeDocument/2006/relationships/oleObject" Target="../embeddings/oleObject7.bin"/><Relationship Id="rId4" Type="http://schemas.openxmlformats.org/officeDocument/2006/relationships/image" Target="../media/image23.wmf"/><Relationship Id="rId3" Type="http://schemas.openxmlformats.org/officeDocument/2006/relationships/oleObject" Target="../embeddings/oleObject6.bin"/><Relationship Id="rId2" Type="http://schemas.openxmlformats.org/officeDocument/2006/relationships/image" Target="../media/image22.jpeg"/><Relationship Id="rId1" Type="http://schemas.openxmlformats.org/officeDocument/2006/relationships/tags" Target="../tags/tag1.xml"/></Relationships>
</file>

<file path=ppt/slides/_rels/slide70.xml.rels><?xml version="1.0" encoding="UTF-8" standalone="yes"?>
<Relationships xmlns="http://schemas.openxmlformats.org/package/2006/relationships"><Relationship Id="rId6" Type="http://schemas.openxmlformats.org/officeDocument/2006/relationships/vmlDrawing" Target="../drawings/vmlDrawing35.vml"/><Relationship Id="rId5" Type="http://schemas.openxmlformats.org/officeDocument/2006/relationships/slideLayout" Target="../slideLayouts/slideLayout2.xml"/><Relationship Id="rId4" Type="http://schemas.openxmlformats.org/officeDocument/2006/relationships/image" Target="../media/image177.wmf"/><Relationship Id="rId3" Type="http://schemas.openxmlformats.org/officeDocument/2006/relationships/oleObject" Target="../embeddings/oleObject98.bin"/><Relationship Id="rId2" Type="http://schemas.openxmlformats.org/officeDocument/2006/relationships/image" Target="../media/image176.wmf"/><Relationship Id="rId1" Type="http://schemas.openxmlformats.org/officeDocument/2006/relationships/oleObject" Target="../embeddings/oleObject97.bin"/></Relationships>
</file>

<file path=ppt/slides/_rels/slide71.xml.rels><?xml version="1.0" encoding="UTF-8" standalone="yes"?>
<Relationships xmlns="http://schemas.openxmlformats.org/package/2006/relationships"><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178.emf"/><Relationship Id="rId1" Type="http://schemas.openxmlformats.org/officeDocument/2006/relationships/oleObject" Target="../embeddings/oleObject99.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9" Type="http://schemas.openxmlformats.org/officeDocument/2006/relationships/vmlDrawing" Target="../drawings/vmlDrawing37.vml"/><Relationship Id="rId8" Type="http://schemas.openxmlformats.org/officeDocument/2006/relationships/slideLayout" Target="../slideLayouts/slideLayout2.xml"/><Relationship Id="rId7" Type="http://schemas.openxmlformats.org/officeDocument/2006/relationships/image" Target="../media/image184.wmf"/><Relationship Id="rId6" Type="http://schemas.openxmlformats.org/officeDocument/2006/relationships/oleObject" Target="../embeddings/oleObject100.bin"/><Relationship Id="rId5" Type="http://schemas.openxmlformats.org/officeDocument/2006/relationships/image" Target="../media/image183.png"/><Relationship Id="rId4" Type="http://schemas.openxmlformats.org/officeDocument/2006/relationships/image" Target="../media/image182.png"/><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image" Target="../media/image179.GIF"/></Relationships>
</file>

<file path=ppt/slides/_rels/slide75.xml.rels><?xml version="1.0" encoding="UTF-8" standalone="yes"?>
<Relationships xmlns="http://schemas.openxmlformats.org/package/2006/relationships"><Relationship Id="rId4" Type="http://schemas.openxmlformats.org/officeDocument/2006/relationships/vmlDrawing" Target="../drawings/vmlDrawing38.vml"/><Relationship Id="rId3" Type="http://schemas.openxmlformats.org/officeDocument/2006/relationships/slideLayout" Target="../slideLayouts/slideLayout2.xml"/><Relationship Id="rId2" Type="http://schemas.openxmlformats.org/officeDocument/2006/relationships/image" Target="../media/image185.wmf"/><Relationship Id="rId1" Type="http://schemas.openxmlformats.org/officeDocument/2006/relationships/oleObject" Target="../embeddings/oleObject101.bin"/></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6.jpe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8.jpeg"/><Relationship Id="rId1" Type="http://schemas.openxmlformats.org/officeDocument/2006/relationships/image" Target="../media/image187.jpeg"/></Relationships>
</file>

<file path=ppt/slides/_rels/slide78.xml.rels><?xml version="1.0" encoding="UTF-8" standalone="yes"?>
<Relationships xmlns="http://schemas.openxmlformats.org/package/2006/relationships"><Relationship Id="rId5" Type="http://schemas.openxmlformats.org/officeDocument/2006/relationships/vmlDrawing" Target="../drawings/vmlDrawing39.vml"/><Relationship Id="rId4" Type="http://schemas.openxmlformats.org/officeDocument/2006/relationships/slideLayout" Target="../slideLayouts/slideLayout2.xml"/><Relationship Id="rId3" Type="http://schemas.openxmlformats.org/officeDocument/2006/relationships/image" Target="../media/image184.wmf"/><Relationship Id="rId2" Type="http://schemas.openxmlformats.org/officeDocument/2006/relationships/oleObject" Target="../embeddings/oleObject102.bin"/><Relationship Id="rId1" Type="http://schemas.openxmlformats.org/officeDocument/2006/relationships/image" Target="../media/image189.jpeg"/></Relationships>
</file>

<file path=ppt/slides/_rels/slide79.xml.rels><?xml version="1.0" encoding="UTF-8" standalone="yes"?>
<Relationships xmlns="http://schemas.openxmlformats.org/package/2006/relationships"><Relationship Id="rId9" Type="http://schemas.openxmlformats.org/officeDocument/2006/relationships/image" Target="../media/image194.wmf"/><Relationship Id="rId8" Type="http://schemas.openxmlformats.org/officeDocument/2006/relationships/oleObject" Target="../embeddings/oleObject106.bin"/><Relationship Id="rId7" Type="http://schemas.openxmlformats.org/officeDocument/2006/relationships/image" Target="../media/image193.wmf"/><Relationship Id="rId6" Type="http://schemas.openxmlformats.org/officeDocument/2006/relationships/oleObject" Target="../embeddings/oleObject105.bin"/><Relationship Id="rId5" Type="http://schemas.openxmlformats.org/officeDocument/2006/relationships/image" Target="../media/image192.wmf"/><Relationship Id="rId4" Type="http://schemas.openxmlformats.org/officeDocument/2006/relationships/oleObject" Target="../embeddings/oleObject104.bin"/><Relationship Id="rId3" Type="http://schemas.openxmlformats.org/officeDocument/2006/relationships/image" Target="../media/image191.wmf"/><Relationship Id="rId2" Type="http://schemas.openxmlformats.org/officeDocument/2006/relationships/oleObject" Target="../embeddings/oleObject103.bin"/><Relationship Id="rId15" Type="http://schemas.openxmlformats.org/officeDocument/2006/relationships/vmlDrawing" Target="../drawings/vmlDrawing40.vml"/><Relationship Id="rId14" Type="http://schemas.openxmlformats.org/officeDocument/2006/relationships/slideLayout" Target="../slideLayouts/slideLayout2.xml"/><Relationship Id="rId13" Type="http://schemas.openxmlformats.org/officeDocument/2006/relationships/image" Target="../media/image195.wmf"/><Relationship Id="rId12" Type="http://schemas.openxmlformats.org/officeDocument/2006/relationships/oleObject" Target="../embeddings/oleObject109.bin"/><Relationship Id="rId11" Type="http://schemas.openxmlformats.org/officeDocument/2006/relationships/oleObject" Target="../embeddings/oleObject108.bin"/><Relationship Id="rId10" Type="http://schemas.openxmlformats.org/officeDocument/2006/relationships/oleObject" Target="../embeddings/oleObject107.bin"/><Relationship Id="rId1" Type="http://schemas.openxmlformats.org/officeDocument/2006/relationships/image" Target="../media/image190.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tags" Target="../tags/tag3.xml"/><Relationship Id="rId1" Type="http://schemas.openxmlformats.org/officeDocument/2006/relationships/tags" Target="../tags/tag2.xml"/></Relationships>
</file>

<file path=ppt/slides/_rels/slide80.xml.rels><?xml version="1.0" encoding="UTF-8" standalone="yes"?>
<Relationships xmlns="http://schemas.openxmlformats.org/package/2006/relationships"><Relationship Id="rId7" Type="http://schemas.openxmlformats.org/officeDocument/2006/relationships/vmlDrawing" Target="../drawings/vmlDrawing41.vml"/><Relationship Id="rId6"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wmf"/><Relationship Id="rId3" Type="http://schemas.openxmlformats.org/officeDocument/2006/relationships/oleObject" Target="../embeddings/oleObject111.bin"/><Relationship Id="rId2" Type="http://schemas.openxmlformats.org/officeDocument/2006/relationships/image" Target="../media/image196.wmf"/><Relationship Id="rId1" Type="http://schemas.openxmlformats.org/officeDocument/2006/relationships/oleObject" Target="../embeddings/oleObject110.bin"/></Relationships>
</file>

<file path=ppt/slides/_rels/slide81.xml.rels><?xml version="1.0" encoding="UTF-8" standalone="yes"?>
<Relationships xmlns="http://schemas.openxmlformats.org/package/2006/relationships"><Relationship Id="rId8" Type="http://schemas.openxmlformats.org/officeDocument/2006/relationships/vmlDrawing" Target="../drawings/vmlDrawing42.vml"/><Relationship Id="rId7" Type="http://schemas.openxmlformats.org/officeDocument/2006/relationships/slideLayout" Target="../slideLayouts/slideLayout2.xml"/><Relationship Id="rId6" Type="http://schemas.openxmlformats.org/officeDocument/2006/relationships/image" Target="../media/image202.wmf"/><Relationship Id="rId5" Type="http://schemas.openxmlformats.org/officeDocument/2006/relationships/oleObject" Target="../embeddings/oleObject113.bin"/><Relationship Id="rId4" Type="http://schemas.openxmlformats.org/officeDocument/2006/relationships/image" Target="../media/image201.wmf"/><Relationship Id="rId3" Type="http://schemas.openxmlformats.org/officeDocument/2006/relationships/oleObject" Target="../embeddings/oleObject112.bin"/><Relationship Id="rId2" Type="http://schemas.openxmlformats.org/officeDocument/2006/relationships/image" Target="../media/image200.png"/><Relationship Id="rId1" Type="http://schemas.openxmlformats.org/officeDocument/2006/relationships/image" Target="../media/image199.png"/></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5.png"/><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tags" Target="../tags/tag15.xml"/></Relationships>
</file>

<file path=ppt/slides/_rels/slide83.xml.rels><?xml version="1.0" encoding="UTF-8" standalone="yes"?>
<Relationships xmlns="http://schemas.openxmlformats.org/package/2006/relationships"><Relationship Id="rId8" Type="http://schemas.openxmlformats.org/officeDocument/2006/relationships/vmlDrawing" Target="../drawings/vmlDrawing43.vml"/><Relationship Id="rId7" Type="http://schemas.openxmlformats.org/officeDocument/2006/relationships/slideLayout" Target="../slideLayouts/slideLayout2.xml"/><Relationship Id="rId6" Type="http://schemas.openxmlformats.org/officeDocument/2006/relationships/image" Target="../media/image208.wmf"/><Relationship Id="rId5" Type="http://schemas.openxmlformats.org/officeDocument/2006/relationships/oleObject" Target="../embeddings/oleObject116.bin"/><Relationship Id="rId4" Type="http://schemas.openxmlformats.org/officeDocument/2006/relationships/image" Target="../media/image207.wmf"/><Relationship Id="rId3" Type="http://schemas.openxmlformats.org/officeDocument/2006/relationships/oleObject" Target="../embeddings/oleObject115.bin"/><Relationship Id="rId2" Type="http://schemas.openxmlformats.org/officeDocument/2006/relationships/image" Target="../media/image206.wmf"/><Relationship Id="rId1" Type="http://schemas.openxmlformats.org/officeDocument/2006/relationships/oleObject" Target="../embeddings/oleObject114.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image" Target="../media/image209.png"/></Relationships>
</file>

<file path=ppt/slides/_rels/slide8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03.png"/><Relationship Id="rId4" Type="http://schemas.openxmlformats.org/officeDocument/2006/relationships/image" Target="../media/image215.png"/><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image" Target="../media/image212.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7.png"/><Relationship Id="rId1" Type="http://schemas.openxmlformats.org/officeDocument/2006/relationships/image" Target="../media/image216.png"/></Relationships>
</file>

<file path=ppt/slides/_rels/slide88.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21.png"/><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image" Target="../media/image218.png"/></Relationships>
</file>

<file path=ppt/slides/_rels/slide8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5.png"/><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image" Target="../media/image2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9.png"/><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image" Target="../media/image226.png"/></Relationships>
</file>

<file path=ppt/slides/_rels/slide9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3.png"/><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image" Target="../media/image230.png"/></Relationships>
</file>

<file path=ppt/slides/_rels/slide92.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38.png"/><Relationship Id="rId4" Type="http://schemas.openxmlformats.org/officeDocument/2006/relationships/image" Target="../media/image237.emf"/><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image" Target="../media/image234.png"/></Relationships>
</file>

<file path=ppt/slides/_rels/slide9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43.emf"/><Relationship Id="rId4" Type="http://schemas.openxmlformats.org/officeDocument/2006/relationships/image" Target="../media/image242.png"/><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image" Target="../media/image239.png"/></Relationships>
</file>

<file path=ppt/slides/_rels/slide94.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251.png"/><Relationship Id="rId7" Type="http://schemas.openxmlformats.org/officeDocument/2006/relationships/image" Target="../media/image250.png"/><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image" Target="../media/image244.png"/></Relationships>
</file>

<file path=ppt/slides/_rels/slide9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56.png"/><Relationship Id="rId4" Type="http://schemas.openxmlformats.org/officeDocument/2006/relationships/image" Target="../media/image255.png"/><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image" Target="../media/image252.png"/></Relationships>
</file>

<file path=ppt/slides/_rels/slide9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image" Target="../media/image260.png"/><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image" Target="../media/image257.png"/></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image" Target="../media/image262.png"/></Relationships>
</file>

<file path=ppt/slides/_rels/slide98.xml.rels><?xml version="1.0" encoding="UTF-8" standalone="yes"?>
<Relationships xmlns="http://schemas.openxmlformats.org/package/2006/relationships"><Relationship Id="rId4" Type="http://schemas.openxmlformats.org/officeDocument/2006/relationships/vmlDrawing" Target="../drawings/vmlDrawing44.vml"/><Relationship Id="rId3" Type="http://schemas.openxmlformats.org/officeDocument/2006/relationships/slideLayout" Target="../slideLayouts/slideLayout7.xml"/><Relationship Id="rId2" Type="http://schemas.openxmlformats.org/officeDocument/2006/relationships/image" Target="../media/image265.wmf"/><Relationship Id="rId1" Type="http://schemas.openxmlformats.org/officeDocument/2006/relationships/oleObject" Target="../embeddings/oleObject11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ctrTitle"/>
          </p:nvPr>
        </p:nvSpPr>
        <p:spPr>
          <a:xfrm>
            <a:off x="1043608" y="13431"/>
            <a:ext cx="6398534" cy="1470025"/>
          </a:xfrm>
        </p:spPr>
        <p:txBody>
          <a:bodyPr/>
          <a:lstStyle/>
          <a:p>
            <a:r>
              <a:rPr lang="zh-CN" altLang="en-US" sz="6000" b="1" dirty="0">
                <a:solidFill>
                  <a:srgbClr val="FF0000"/>
                </a:solidFill>
                <a:ea typeface="黑体" panose="02010609060101010101" pitchFamily="2" charset="-122"/>
              </a:rPr>
              <a:t>半导体器件物理</a:t>
            </a:r>
            <a:endParaRPr lang="zh-CN" altLang="en-US" sz="6000" b="1" dirty="0">
              <a:solidFill>
                <a:srgbClr val="FF0000"/>
              </a:solidFill>
              <a:ea typeface="黑体" panose="02010609060101010101" pitchFamily="2" charset="-122"/>
            </a:endParaRPr>
          </a:p>
        </p:txBody>
      </p:sp>
      <p:sp>
        <p:nvSpPr>
          <p:cNvPr id="15363" name="副标题 2"/>
          <p:cNvSpPr>
            <a:spLocks noGrp="1"/>
          </p:cNvSpPr>
          <p:nvPr>
            <p:ph type="subTitle" idx="1"/>
          </p:nvPr>
        </p:nvSpPr>
        <p:spPr>
          <a:xfrm>
            <a:off x="323215" y="1412875"/>
            <a:ext cx="8274685" cy="4001135"/>
          </a:xfrm>
        </p:spPr>
        <p:txBody>
          <a:bodyPr>
            <a:normAutofit lnSpcReduction="20000"/>
          </a:bodyPr>
          <a:lstStyle/>
          <a:p>
            <a:pPr algn="l">
              <a:lnSpc>
                <a:spcPct val="145000"/>
              </a:lnSpc>
              <a:spcBef>
                <a:spcPts val="0"/>
              </a:spcBef>
            </a:pPr>
            <a:r>
              <a:rPr lang="zh-CN" altLang="en-US" sz="2800" dirty="0">
                <a:solidFill>
                  <a:schemeClr val="tx1"/>
                </a:solidFill>
                <a:latin typeface="黑体" panose="02010609060101010101" pitchFamily="2" charset="-122"/>
                <a:ea typeface="黑体" panose="02010609060101010101" pitchFamily="2" charset="-122"/>
              </a:rPr>
              <a:t>主讲教师：</a:t>
            </a:r>
            <a:r>
              <a:rPr lang="zh-CN" altLang="en-US" sz="2800" dirty="0">
                <a:solidFill>
                  <a:srgbClr val="0000FF"/>
                </a:solidFill>
                <a:latin typeface="黑体" panose="02010609060101010101" pitchFamily="2" charset="-122"/>
                <a:ea typeface="黑体" panose="02010609060101010101" pitchFamily="2" charset="-122"/>
              </a:rPr>
              <a:t>刘艳红</a:t>
            </a:r>
            <a:r>
              <a:rPr lang="en-US" altLang="zh-CN" sz="2800" dirty="0">
                <a:solidFill>
                  <a:srgbClr val="0000FF"/>
                </a:solidFill>
                <a:latin typeface="黑体" panose="02010609060101010101" pitchFamily="2" charset="-122"/>
                <a:ea typeface="黑体" panose="02010609060101010101" pitchFamily="2" charset="-122"/>
              </a:rPr>
              <a:t>  </a:t>
            </a:r>
            <a:r>
              <a:rPr lang="zh-CN" altLang="en-US" sz="2800" dirty="0">
                <a:solidFill>
                  <a:schemeClr val="tx1"/>
                </a:solidFill>
                <a:latin typeface="黑体" panose="02010609060101010101" pitchFamily="2" charset="-122"/>
                <a:ea typeface="黑体" panose="02010609060101010101" pitchFamily="2" charset="-122"/>
              </a:rPr>
              <a:t>电    话：</a:t>
            </a:r>
            <a:r>
              <a:rPr lang="en-US" altLang="zh-CN" sz="2800" dirty="0">
                <a:solidFill>
                  <a:srgbClr val="0000FF"/>
                </a:solidFill>
                <a:latin typeface="黑体" panose="02010609060101010101" pitchFamily="2" charset="-122"/>
                <a:ea typeface="黑体" panose="02010609060101010101" pitchFamily="2" charset="-122"/>
              </a:rPr>
              <a:t>15904250968</a:t>
            </a:r>
            <a:endParaRPr lang="en-US" altLang="zh-CN" sz="2800" dirty="0">
              <a:solidFill>
                <a:srgbClr val="0000FF"/>
              </a:solidFill>
              <a:latin typeface="黑体" panose="02010609060101010101" pitchFamily="2" charset="-122"/>
              <a:ea typeface="黑体" panose="02010609060101010101" pitchFamily="2" charset="-122"/>
            </a:endParaRPr>
          </a:p>
          <a:p>
            <a:pPr algn="l">
              <a:lnSpc>
                <a:spcPct val="145000"/>
              </a:lnSpc>
              <a:spcBef>
                <a:spcPts val="0"/>
              </a:spcBef>
            </a:pPr>
            <a:r>
              <a:rPr lang="en-US" altLang="zh-CN" sz="2800" dirty="0">
                <a:solidFill>
                  <a:schemeClr val="tx1"/>
                </a:solidFill>
                <a:latin typeface="黑体" panose="02010609060101010101" pitchFamily="2" charset="-122"/>
                <a:ea typeface="黑体" panose="02010609060101010101" pitchFamily="2" charset="-122"/>
              </a:rPr>
              <a:t>Email   : </a:t>
            </a:r>
            <a:r>
              <a:rPr lang="en-US" altLang="zh-CN" sz="2800" dirty="0" smtClean="0">
                <a:solidFill>
                  <a:schemeClr val="tx1"/>
                </a:solidFill>
                <a:latin typeface="黑体" panose="02010609060101010101" pitchFamily="2" charset="-122"/>
                <a:ea typeface="黑体" panose="02010609060101010101" pitchFamily="2" charset="-122"/>
                <a:hlinkClick r:id="rId1"/>
              </a:rPr>
              <a:t>dbd01@dlut.edu.cn</a:t>
            </a:r>
            <a:endParaRPr lang="en-US" altLang="zh-CN" sz="2800" dirty="0">
              <a:solidFill>
                <a:schemeClr val="tx1"/>
              </a:solidFill>
              <a:latin typeface="黑体" panose="02010609060101010101" pitchFamily="2" charset="-122"/>
              <a:ea typeface="黑体" panose="02010609060101010101" pitchFamily="2" charset="-122"/>
            </a:endParaRPr>
          </a:p>
          <a:p>
            <a:pPr algn="l">
              <a:lnSpc>
                <a:spcPct val="145000"/>
              </a:lnSpc>
              <a:spcBef>
                <a:spcPts val="0"/>
              </a:spcBef>
            </a:pPr>
            <a:r>
              <a:rPr lang="zh-CN" altLang="en-US" sz="2800" dirty="0">
                <a:solidFill>
                  <a:schemeClr val="tx1"/>
                </a:solidFill>
                <a:latin typeface="黑体" panose="02010609060101010101" pitchFamily="2" charset="-122"/>
                <a:ea typeface="黑体" panose="02010609060101010101" pitchFamily="2" charset="-122"/>
              </a:rPr>
              <a:t>办公地点：</a:t>
            </a:r>
            <a:r>
              <a:rPr lang="zh-CN" altLang="en-US" sz="2800" dirty="0">
                <a:solidFill>
                  <a:srgbClr val="0000FF"/>
                </a:solidFill>
                <a:latin typeface="黑体" panose="02010609060101010101" pitchFamily="2" charset="-122"/>
                <a:ea typeface="黑体" panose="02010609060101010101" pitchFamily="2" charset="-122"/>
              </a:rPr>
              <a:t>物</a:t>
            </a:r>
            <a:r>
              <a:rPr lang="en-US" altLang="zh-CN" sz="2800" dirty="0">
                <a:solidFill>
                  <a:srgbClr val="0000FF"/>
                </a:solidFill>
                <a:latin typeface="黑体" panose="02010609060101010101" pitchFamily="2" charset="-122"/>
                <a:ea typeface="黑体" panose="02010609060101010101" pitchFamily="2" charset="-122"/>
              </a:rPr>
              <a:t>431</a:t>
            </a:r>
            <a:endParaRPr lang="en-US" altLang="zh-CN" sz="2800" dirty="0">
              <a:solidFill>
                <a:srgbClr val="0000FF"/>
              </a:solidFill>
              <a:latin typeface="黑体" panose="02010609060101010101" pitchFamily="2" charset="-122"/>
              <a:ea typeface="黑体" panose="02010609060101010101" pitchFamily="2" charset="-122"/>
            </a:endParaRPr>
          </a:p>
          <a:p>
            <a:pPr algn="l">
              <a:lnSpc>
                <a:spcPct val="145000"/>
              </a:lnSpc>
              <a:spcBef>
                <a:spcPts val="0"/>
              </a:spcBef>
            </a:pPr>
            <a:r>
              <a:rPr lang="zh-CN" altLang="en-US" sz="2800" dirty="0">
                <a:solidFill>
                  <a:schemeClr val="tx1"/>
                </a:solidFill>
                <a:latin typeface="黑体" panose="02010609060101010101" pitchFamily="2" charset="-122"/>
                <a:ea typeface="黑体" panose="02010609060101010101" pitchFamily="2" charset="-122"/>
              </a:rPr>
              <a:t>助    教</a:t>
            </a:r>
            <a:r>
              <a:rPr lang="zh-CN" altLang="en-US" sz="2800" dirty="0" smtClean="0">
                <a:solidFill>
                  <a:schemeClr val="tx1"/>
                </a:solidFill>
                <a:latin typeface="黑体" panose="02010609060101010101" pitchFamily="2" charset="-122"/>
                <a:ea typeface="黑体" panose="02010609060101010101" pitchFamily="2" charset="-122"/>
              </a:rPr>
              <a:t>：孙嘉艺</a:t>
            </a:r>
            <a:endParaRPr lang="zh-CN" altLang="en-US" sz="2800" dirty="0" smtClean="0">
              <a:solidFill>
                <a:schemeClr val="tx1"/>
              </a:solidFill>
              <a:latin typeface="黑体" panose="02010609060101010101" pitchFamily="2" charset="-122"/>
              <a:ea typeface="黑体" panose="02010609060101010101" pitchFamily="2" charset="-122"/>
            </a:endParaRPr>
          </a:p>
          <a:p>
            <a:pPr algn="l">
              <a:lnSpc>
                <a:spcPct val="145000"/>
              </a:lnSpc>
              <a:spcBef>
                <a:spcPts val="0"/>
              </a:spcBef>
            </a:pPr>
            <a:r>
              <a:rPr lang="zh-CN" altLang="en-US" sz="2800" dirty="0" smtClean="0">
                <a:solidFill>
                  <a:schemeClr val="tx1"/>
                </a:solidFill>
                <a:latin typeface="黑体" panose="02010609060101010101" pitchFamily="2" charset="-122"/>
                <a:ea typeface="黑体" panose="02010609060101010101" pitchFamily="2" charset="-122"/>
              </a:rPr>
              <a:t>上课</a:t>
            </a:r>
            <a:r>
              <a:rPr lang="zh-CN" altLang="en-US" sz="2800" dirty="0">
                <a:solidFill>
                  <a:schemeClr val="tx1"/>
                </a:solidFill>
                <a:latin typeface="黑体" panose="02010609060101010101" pitchFamily="2" charset="-122"/>
                <a:ea typeface="黑体" panose="02010609060101010101" pitchFamily="2" charset="-122"/>
              </a:rPr>
              <a:t>时间：</a:t>
            </a:r>
            <a:r>
              <a:rPr lang="en-US" altLang="zh-CN" sz="2800" b="1" dirty="0" smtClean="0">
                <a:solidFill>
                  <a:srgbClr val="FF0000"/>
                </a:solidFill>
                <a:latin typeface="黑体" panose="02010609060101010101" pitchFamily="2" charset="-122"/>
                <a:ea typeface="黑体" panose="02010609060101010101" pitchFamily="2" charset="-122"/>
              </a:rPr>
              <a:t>9</a:t>
            </a:r>
            <a:r>
              <a:rPr lang="zh-CN" altLang="en-US" sz="2800" b="1" dirty="0" smtClean="0">
                <a:solidFill>
                  <a:srgbClr val="FF0000"/>
                </a:solidFill>
                <a:latin typeface="黑体" panose="02010609060101010101" pitchFamily="2" charset="-122"/>
                <a:ea typeface="黑体" panose="02010609060101010101" pitchFamily="2" charset="-122"/>
              </a:rPr>
              <a:t>月</a:t>
            </a:r>
            <a:r>
              <a:rPr lang="en-US" altLang="zh-CN" sz="2800" b="1" dirty="0" smtClean="0">
                <a:solidFill>
                  <a:srgbClr val="FF0000"/>
                </a:solidFill>
                <a:latin typeface="黑体" panose="02010609060101010101" pitchFamily="2" charset="-122"/>
                <a:ea typeface="黑体" panose="02010609060101010101" pitchFamily="2" charset="-122"/>
              </a:rPr>
              <a:t>11-11</a:t>
            </a:r>
            <a:r>
              <a:rPr lang="zh-CN" altLang="en-US" sz="2800" b="1" dirty="0" smtClean="0">
                <a:solidFill>
                  <a:srgbClr val="FF0000"/>
                </a:solidFill>
                <a:latin typeface="黑体" panose="02010609060101010101" pitchFamily="2" charset="-122"/>
                <a:ea typeface="黑体" panose="02010609060101010101" pitchFamily="2" charset="-122"/>
              </a:rPr>
              <a:t>月</a:t>
            </a:r>
            <a:r>
              <a:rPr lang="en-US" altLang="zh-CN" sz="2800" b="1" dirty="0" smtClean="0">
                <a:solidFill>
                  <a:srgbClr val="FF0000"/>
                </a:solidFill>
                <a:latin typeface="黑体" panose="02010609060101010101" pitchFamily="2" charset="-122"/>
                <a:ea typeface="黑体" panose="02010609060101010101" pitchFamily="2" charset="-122"/>
              </a:rPr>
              <a:t>30</a:t>
            </a:r>
            <a:r>
              <a:rPr lang="zh-CN" altLang="en-US" sz="2800" b="1" dirty="0" smtClean="0">
                <a:solidFill>
                  <a:srgbClr val="FF0000"/>
                </a:solidFill>
                <a:latin typeface="黑体" panose="02010609060101010101" pitchFamily="2" charset="-122"/>
                <a:ea typeface="黑体" panose="02010609060101010101" pitchFamily="2" charset="-122"/>
              </a:rPr>
              <a:t>日</a:t>
            </a:r>
            <a:endParaRPr lang="zh-CN" altLang="en-US" sz="2800" b="1" dirty="0" smtClean="0">
              <a:solidFill>
                <a:srgbClr val="FF0000"/>
              </a:solidFill>
              <a:latin typeface="黑体" panose="02010609060101010101" pitchFamily="2" charset="-122"/>
              <a:ea typeface="黑体" panose="02010609060101010101" pitchFamily="2" charset="-122"/>
            </a:endParaRPr>
          </a:p>
          <a:p>
            <a:pPr algn="l">
              <a:lnSpc>
                <a:spcPct val="145000"/>
              </a:lnSpc>
              <a:spcBef>
                <a:spcPts val="0"/>
              </a:spcBef>
            </a:pPr>
            <a:r>
              <a:rPr lang="zh-CN" altLang="en-US" sz="2800" dirty="0" smtClean="0">
                <a:solidFill>
                  <a:schemeClr val="tx1"/>
                </a:solidFill>
                <a:latin typeface="黑体" panose="02010609060101010101" pitchFamily="2" charset="-122"/>
                <a:ea typeface="黑体" panose="02010609060101010101" pitchFamily="2" charset="-122"/>
              </a:rPr>
              <a:t>上课</a:t>
            </a:r>
            <a:r>
              <a:rPr lang="zh-CN" altLang="en-US" sz="2800" dirty="0">
                <a:solidFill>
                  <a:schemeClr val="tx1"/>
                </a:solidFill>
                <a:latin typeface="黑体" panose="02010609060101010101" pitchFamily="2" charset="-122"/>
                <a:ea typeface="黑体" panose="02010609060101010101" pitchFamily="2" charset="-122"/>
              </a:rPr>
              <a:t>地点</a:t>
            </a:r>
            <a:r>
              <a:rPr lang="zh-CN" altLang="en-US" sz="2800" dirty="0">
                <a:solidFill>
                  <a:srgbClr val="0000FF"/>
                </a:solidFill>
                <a:latin typeface="黑体" panose="02010609060101010101" pitchFamily="2" charset="-122"/>
                <a:ea typeface="黑体" panose="02010609060101010101" pitchFamily="2" charset="-122"/>
              </a:rPr>
              <a:t>：</a:t>
            </a:r>
            <a:r>
              <a:rPr lang="en-US" altLang="zh-CN" sz="2800" dirty="0">
                <a:solidFill>
                  <a:srgbClr val="0000FF"/>
                </a:solidFill>
                <a:latin typeface="黑体" panose="02010609060101010101" pitchFamily="2" charset="-122"/>
                <a:ea typeface="黑体" panose="02010609060101010101" pitchFamily="2" charset="-122"/>
              </a:rPr>
              <a:t> </a:t>
            </a:r>
            <a:r>
              <a:rPr lang="en-US" altLang="zh-CN" sz="2800" dirty="0" smtClean="0">
                <a:solidFill>
                  <a:srgbClr val="0000FF"/>
                </a:solidFill>
                <a:latin typeface="黑体" panose="02010609060101010101" pitchFamily="2" charset="-122"/>
                <a:ea typeface="黑体" panose="02010609060101010101" pitchFamily="2" charset="-122"/>
              </a:rPr>
              <a:t>B-203</a:t>
            </a:r>
            <a:r>
              <a:rPr lang="zh-CN" altLang="en-US" sz="2800" dirty="0" smtClean="0">
                <a:solidFill>
                  <a:srgbClr val="0000FF"/>
                </a:solidFill>
                <a:latin typeface="黑体" panose="02010609060101010101" pitchFamily="2" charset="-122"/>
                <a:ea typeface="黑体" panose="02010609060101010101" pitchFamily="2" charset="-122"/>
              </a:rPr>
              <a:t>（一</a:t>
            </a:r>
            <a:r>
              <a:rPr lang="en-US" altLang="zh-CN" sz="2800" dirty="0" smtClean="0">
                <a:solidFill>
                  <a:srgbClr val="0000FF"/>
                </a:solidFill>
                <a:latin typeface="黑体" panose="02010609060101010101" pitchFamily="2" charset="-122"/>
                <a:ea typeface="黑体" panose="02010609060101010101" pitchFamily="2" charset="-122"/>
              </a:rPr>
              <a:t>,7-8</a:t>
            </a:r>
            <a:r>
              <a:rPr lang="zh-CN" sz="2800" dirty="0" smtClean="0">
                <a:solidFill>
                  <a:srgbClr val="0000FF"/>
                </a:solidFill>
                <a:latin typeface="黑体" panose="02010609060101010101" pitchFamily="2" charset="-122"/>
                <a:ea typeface="黑体" panose="02010609060101010101" pitchFamily="2" charset="-122"/>
              </a:rPr>
              <a:t>，</a:t>
            </a:r>
            <a:r>
              <a:rPr lang="zh-CN" altLang="en-US" sz="2800" dirty="0" smtClean="0">
                <a:solidFill>
                  <a:srgbClr val="0000FF"/>
                </a:solidFill>
                <a:latin typeface="黑体" panose="02010609060101010101" pitchFamily="2" charset="-122"/>
                <a:ea typeface="黑体" panose="02010609060101010101" pitchFamily="2" charset="-122"/>
              </a:rPr>
              <a:t>四</a:t>
            </a:r>
            <a:r>
              <a:rPr lang="en-US" altLang="zh-CN" sz="2800" dirty="0" smtClean="0">
                <a:solidFill>
                  <a:srgbClr val="0000FF"/>
                </a:solidFill>
                <a:latin typeface="黑体" panose="02010609060101010101" pitchFamily="2" charset="-122"/>
                <a:ea typeface="黑体" panose="02010609060101010101" pitchFamily="2" charset="-122"/>
              </a:rPr>
              <a:t>,5-6</a:t>
            </a:r>
            <a:r>
              <a:rPr lang="zh-CN" altLang="en-US" sz="2800" dirty="0" smtClean="0">
                <a:solidFill>
                  <a:srgbClr val="0000FF"/>
                </a:solidFill>
                <a:latin typeface="黑体" panose="02010609060101010101" pitchFamily="2" charset="-122"/>
                <a:ea typeface="黑体" panose="02010609060101010101" pitchFamily="2" charset="-122"/>
              </a:rPr>
              <a:t>）</a:t>
            </a:r>
            <a:endParaRPr lang="en-US" altLang="zh-CN" sz="2800" dirty="0">
              <a:solidFill>
                <a:srgbClr val="0000FF"/>
              </a:solidFill>
              <a:latin typeface="黑体" panose="02010609060101010101" pitchFamily="2" charset="-122"/>
              <a:ea typeface="黑体" panose="02010609060101010101" pitchFamily="2" charset="-122"/>
            </a:endParaRPr>
          </a:p>
          <a:p>
            <a:pPr algn="l">
              <a:lnSpc>
                <a:spcPct val="145000"/>
              </a:lnSpc>
            </a:pPr>
            <a:r>
              <a:rPr lang="en-US" altLang="zh-CN" sz="2800" dirty="0">
                <a:solidFill>
                  <a:srgbClr val="0000FF"/>
                </a:solidFill>
                <a:latin typeface="黑体" panose="02010609060101010101" pitchFamily="2" charset="-122"/>
                <a:ea typeface="黑体" panose="02010609060101010101" pitchFamily="2" charset="-122"/>
              </a:rPr>
              <a:t>          </a:t>
            </a:r>
            <a:endParaRPr lang="en-US" altLang="zh-CN" sz="2800" dirty="0">
              <a:solidFill>
                <a:srgbClr val="0000FF"/>
              </a:solidFill>
              <a:latin typeface="黑体" panose="02010609060101010101" pitchFamily="2" charset="-122"/>
              <a:ea typeface="黑体" panose="02010609060101010101" pitchFamily="2" charset="-122"/>
            </a:endParaRPr>
          </a:p>
          <a:p>
            <a:pPr algn="l">
              <a:lnSpc>
                <a:spcPct val="170000"/>
              </a:lnSpc>
              <a:spcBef>
                <a:spcPts val="0"/>
              </a:spcBef>
            </a:pPr>
            <a:endParaRPr lang="en-US" altLang="zh-CN" sz="2800" dirty="0">
              <a:solidFill>
                <a:srgbClr val="0000FF"/>
              </a:solidFill>
              <a:latin typeface="黑体" panose="02010609060101010101" pitchFamily="2" charset="-122"/>
              <a:ea typeface="黑体" panose="02010609060101010101" pitchFamily="2" charset="-122"/>
            </a:endParaRPr>
          </a:p>
          <a:p>
            <a:endParaRPr lang="en-US" altLang="zh-CN" dirty="0">
              <a:solidFill>
                <a:schemeClr val="tx1"/>
              </a:solidFill>
            </a:endParaRPr>
          </a:p>
          <a:p>
            <a:endParaRPr lang="zh-CN" altLang="en-US" dirty="0">
              <a:solidFill>
                <a:schemeClr val="tx1"/>
              </a:solidFill>
            </a:endParaRPr>
          </a:p>
        </p:txBody>
      </p:sp>
      <p:graphicFrame>
        <p:nvGraphicFramePr>
          <p:cNvPr id="15361" name="Object 1"/>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40398" name="公式" r:id="rId2" imgW="391160" imgH="739140" progId="Equation.3">
                  <p:embed/>
                </p:oleObj>
              </mc:Choice>
              <mc:Fallback>
                <p:oleObj name="公式" r:id="rId2" imgW="391160" imgH="739140" progId="Equation.3">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mc:AlternateContent xmlns:mc="http://schemas.openxmlformats.org/markup-compatibility/2006">
        <mc:Choice xmlns:a14="http://schemas.microsoft.com/office/drawing/2010/main" Requires="a14">
          <p:sp>
            <p:nvSpPr>
              <p:cNvPr id="15" name="Object 3">
                <a:hlinkClick r:id="" action="ppaction://ole?verb=1"/>
              </p:cNvPr>
              <p:cNvSpPr txBox="1"/>
              <p:nvPr/>
            </p:nvSpPr>
            <p:spPr bwMode="auto">
              <a:xfrm>
                <a:off x="179556" y="476787"/>
                <a:ext cx="5120529" cy="707170"/>
              </a:xfrm>
              <a:prstGeom prst="rect">
                <a:avLst/>
              </a:prstGeom>
              <a:noFill/>
            </p:spPr>
            <p:txBody>
              <a:bodyPr>
                <a:normAutofit/>
              </a:bodyPr>
              <a:p>
                <a14:m>
                  <m:oMathPara xmlns:m="http://schemas.openxmlformats.org/officeDocument/2006/math">
                    <m:oMathParaPr>
                      <m:jc m:val="left"/>
                    </m:oMathParaPr>
                    <m:oMath xmlns:m="http://schemas.openxmlformats.org/officeDocument/2006/math">
                      <m:r>
                        <a:rPr lang="zh-CN" altLang="en-US" sz="3200" b="1" i="1" smtClean="0">
                          <a:solidFill>
                            <a:srgbClr val="0000FF"/>
                          </a:solidFill>
                          <a:latin typeface="Cambria Math" panose="02040503050406030204" pitchFamily="18" charset="0"/>
                        </a:rPr>
                        <m:t>𝑱</m:t>
                      </m:r>
                      <m:r>
                        <a:rPr lang="zh-CN" altLang="en-US" sz="3200" b="1" i="1" smtClean="0">
                          <a:solidFill>
                            <a:srgbClr val="0000FF"/>
                          </a:solidFill>
                          <a:latin typeface="Cambria Math" panose="02040503050406030204" pitchFamily="18" charset="0"/>
                        </a:rPr>
                        <m:t>=</m:t>
                      </m:r>
                      <m:sSub>
                        <m:sSubPr>
                          <m:ctrlPr>
                            <a:rPr lang="zh-CN" altLang="en-US" sz="3200" b="1" i="1">
                              <a:solidFill>
                                <a:srgbClr val="0000FF"/>
                              </a:solidFill>
                              <a:latin typeface="Cambria Math" panose="02040503050406030204" pitchFamily="18" charset="0"/>
                            </a:rPr>
                          </m:ctrlPr>
                        </m:sSubPr>
                        <m:e>
                          <m:r>
                            <a:rPr lang="zh-CN" altLang="en-US" sz="3200" b="1" i="1">
                              <a:solidFill>
                                <a:srgbClr val="0000FF"/>
                              </a:solidFill>
                              <a:latin typeface="Cambria Math" panose="02040503050406030204" pitchFamily="18" charset="0"/>
                            </a:rPr>
                            <m:t>𝑱</m:t>
                          </m:r>
                        </m:e>
                        <m:sub>
                          <m:r>
                            <a:rPr lang="en-US" altLang="zh-CN" sz="3200" b="1" i="1">
                              <a:solidFill>
                                <a:srgbClr val="0000FF"/>
                              </a:solidFill>
                              <a:latin typeface="Cambria Math" panose="02040503050406030204" pitchFamily="18" charset="0"/>
                            </a:rPr>
                            <m:t>𝟎</m:t>
                          </m:r>
                        </m:sub>
                      </m:sSub>
                      <m:d>
                        <m:dPr>
                          <m:begChr m:val="["/>
                          <m:endChr m:val="]"/>
                          <m:ctrlPr>
                            <a:rPr lang="zh-CN" altLang="en-US" sz="3200" b="1" i="1">
                              <a:solidFill>
                                <a:srgbClr val="0000FF"/>
                              </a:solidFill>
                              <a:latin typeface="Cambria Math" panose="02040503050406030204" pitchFamily="18" charset="0"/>
                            </a:rPr>
                          </m:ctrlPr>
                        </m:dPr>
                        <m:e>
                          <m:func>
                            <m:funcPr>
                              <m:ctrlPr>
                                <a:rPr lang="zh-CN" altLang="en-US" sz="3200" b="1" i="1">
                                  <a:solidFill>
                                    <a:srgbClr val="0000FF"/>
                                  </a:solidFill>
                                  <a:latin typeface="Cambria Math" panose="02040503050406030204" pitchFamily="18" charset="0"/>
                                </a:rPr>
                              </m:ctrlPr>
                            </m:funcPr>
                            <m:fName>
                              <m:r>
                                <a:rPr lang="zh-CN" altLang="en-US" sz="3200" b="1" i="0">
                                  <a:solidFill>
                                    <a:srgbClr val="0000FF"/>
                                  </a:solidFill>
                                  <a:latin typeface="Cambria Math" panose="02040503050406030204" pitchFamily="18" charset="0"/>
                                </a:rPr>
                                <m:t>𝐞𝐱𝐩</m:t>
                              </m:r>
                            </m:fName>
                            <m:e>
                              <m:d>
                                <m:dPr>
                                  <m:ctrlPr>
                                    <a:rPr lang="zh-CN" altLang="en-US" sz="3200" b="1" i="1">
                                      <a:solidFill>
                                        <a:srgbClr val="0000FF"/>
                                      </a:solidFill>
                                      <a:latin typeface="Cambria Math" panose="02040503050406030204" pitchFamily="18" charset="0"/>
                                    </a:rPr>
                                  </m:ctrlPr>
                                </m:dPr>
                                <m:e>
                                  <m:f>
                                    <m:fPr>
                                      <m:type m:val="lin"/>
                                      <m:ctrlPr>
                                        <a:rPr lang="zh-CN" altLang="en-US" sz="3200" b="1" i="1">
                                          <a:solidFill>
                                            <a:srgbClr val="0000FF"/>
                                          </a:solidFill>
                                          <a:latin typeface="Cambria Math" panose="02040503050406030204" pitchFamily="18" charset="0"/>
                                        </a:rPr>
                                      </m:ctrlPr>
                                    </m:fPr>
                                    <m:num>
                                      <m:r>
                                        <a:rPr lang="zh-CN" altLang="en-US" sz="3200" b="1" i="1">
                                          <a:solidFill>
                                            <a:srgbClr val="0000FF"/>
                                          </a:solidFill>
                                          <a:latin typeface="Cambria Math" panose="02040503050406030204" pitchFamily="18" charset="0"/>
                                        </a:rPr>
                                        <m:t>𝒒𝑽</m:t>
                                      </m:r>
                                    </m:num>
                                    <m:den>
                                      <m:sSub>
                                        <m:sSubPr>
                                          <m:ctrlPr>
                                            <a:rPr lang="zh-CN" altLang="en-US" sz="3200" b="1" i="1">
                                              <a:solidFill>
                                                <a:srgbClr val="0000FF"/>
                                              </a:solidFill>
                                              <a:latin typeface="Cambria Math" panose="02040503050406030204" pitchFamily="18" charset="0"/>
                                            </a:rPr>
                                          </m:ctrlPr>
                                        </m:sSubPr>
                                        <m:e>
                                          <m:r>
                                            <a:rPr lang="zh-CN" altLang="en-US" sz="3200" b="1" i="1">
                                              <a:solidFill>
                                                <a:srgbClr val="0000FF"/>
                                              </a:solidFill>
                                              <a:latin typeface="Cambria Math" panose="02040503050406030204" pitchFamily="18" charset="0"/>
                                            </a:rPr>
                                            <m:t>𝒌</m:t>
                                          </m:r>
                                        </m:e>
                                        <m:sub>
                                          <m:r>
                                            <a:rPr lang="zh-CN" altLang="en-US" sz="3200" b="1" i="1">
                                              <a:solidFill>
                                                <a:srgbClr val="0000FF"/>
                                              </a:solidFill>
                                              <a:latin typeface="Cambria Math" panose="02040503050406030204" pitchFamily="18" charset="0"/>
                                            </a:rPr>
                                            <m:t>𝑩</m:t>
                                          </m:r>
                                        </m:sub>
                                      </m:sSub>
                                      <m:r>
                                        <a:rPr lang="zh-CN" altLang="en-US" sz="3200" b="1" i="1">
                                          <a:solidFill>
                                            <a:srgbClr val="0000FF"/>
                                          </a:solidFill>
                                          <a:latin typeface="Cambria Math" panose="02040503050406030204" pitchFamily="18" charset="0"/>
                                        </a:rPr>
                                        <m:t>𝑻</m:t>
                                      </m:r>
                                    </m:den>
                                  </m:f>
                                </m:e>
                              </m:d>
                            </m:e>
                          </m:func>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rPr>
                            <m:t>𝟏</m:t>
                          </m:r>
                        </m:e>
                      </m:d>
                    </m:oMath>
                  </m:oMathPara>
                </a14:m>
                <a:endParaRPr lang="zh-CN" altLang="en-US" sz="3200" b="1" dirty="0"/>
              </a:p>
            </p:txBody>
          </p:sp>
        </mc:Choice>
        <mc:Fallback>
          <p:sp>
            <p:nvSpPr>
              <p:cNvPr id="15" name="Object 3">
                <a:hlinkClick r:id="" action="ppaction://ole?verb=1"/>
              </p:cNvPr>
              <p:cNvSpPr txBox="1">
                <a:spLocks noRot="1" noChangeAspect="1" noMove="1" noResize="1" noEditPoints="1" noAdjustHandles="1" noChangeArrowheads="1" noChangeShapeType="1" noTextEdit="1"/>
              </p:cNvSpPr>
              <p:nvPr/>
            </p:nvSpPr>
            <p:spPr bwMode="auto">
              <a:xfrm>
                <a:off x="179556" y="476787"/>
                <a:ext cx="5120529" cy="707170"/>
              </a:xfrm>
              <a:prstGeom prst="rect">
                <a:avLst/>
              </a:prstGeom>
              <a:blipFill rotWithShape="1">
                <a:blip r:embed="rId1"/>
                <a:stretch>
                  <a:fillRect l="-9" t="-76" r="7" b="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对象 3"/>
              <p:cNvSpPr txBox="1"/>
              <p:nvPr/>
            </p:nvSpPr>
            <p:spPr>
              <a:xfrm>
                <a:off x="395605" y="1571625"/>
                <a:ext cx="4229100" cy="1770380"/>
              </a:xfrm>
              <a:prstGeom prst="rect">
                <a:avLst/>
              </a:prstGeom>
            </p:spPr>
            <p:txBody>
              <a:bodyPr>
                <a:normAutofit/>
              </a:bodyPr>
              <a:p>
                <a:pPr>
                  <a:lnSpc>
                    <a:spcPct val="135000"/>
                  </a:lnSpc>
                </a:pPr>
                <a14:m>
                  <m:oMathPara xmlns:m="http://schemas.openxmlformats.org/officeDocument/2006/math">
                    <m:oMathParaPr>
                      <m:jc m:val="left"/>
                    </m:oMathParaPr>
                    <m:oMath xmlns:m="http://schemas.openxmlformats.org/officeDocument/2006/math">
                      <m:sSub>
                        <m:sSubPr>
                          <m:ctrlPr>
                            <a:rPr lang="zh-CN" altLang="en-US" sz="2800" b="1" i="1">
                              <a:solidFill>
                                <a:srgbClr val="00B050"/>
                              </a:solidFill>
                              <a:latin typeface="Cambria Math" panose="02040503050406030204" pitchFamily="18" charset="0"/>
                            </a:rPr>
                          </m:ctrlPr>
                        </m:sSubPr>
                        <m:e>
                          <m:r>
                            <a:rPr lang="zh-CN" altLang="en-US" sz="2800" b="1" i="1">
                              <a:solidFill>
                                <a:srgbClr val="00B050"/>
                              </a:solidFill>
                              <a:latin typeface="Cambria Math" panose="02040503050406030204" pitchFamily="18" charset="0"/>
                            </a:rPr>
                            <m:t>𝑱</m:t>
                          </m:r>
                        </m:e>
                        <m:sub>
                          <m:r>
                            <a:rPr lang="zh-CN" altLang="en-US" sz="2800" b="1" i="1">
                              <a:solidFill>
                                <a:srgbClr val="00B050"/>
                              </a:solidFill>
                              <a:latin typeface="Cambria Math" panose="02040503050406030204" pitchFamily="18" charset="0"/>
                            </a:rPr>
                            <m:t>𝟎</m:t>
                          </m:r>
                        </m:sub>
                      </m:sSub>
                      <m:r>
                        <a:rPr lang="zh-CN" altLang="en-US" sz="2800" b="1" i="1">
                          <a:solidFill>
                            <a:srgbClr val="00B050"/>
                          </a:solidFill>
                          <a:latin typeface="Cambria Math" panose="02040503050406030204" pitchFamily="18" charset="0"/>
                        </a:rPr>
                        <m:t>=</m:t>
                      </m:r>
                      <m:r>
                        <a:rPr lang="zh-CN" altLang="en-US" sz="2800" b="1" i="1">
                          <a:solidFill>
                            <a:srgbClr val="00B050"/>
                          </a:solidFill>
                          <a:latin typeface="Cambria Math" panose="02040503050406030204" pitchFamily="18" charset="0"/>
                        </a:rPr>
                        <m:t>𝒒</m:t>
                      </m:r>
                      <m:f>
                        <m:fPr>
                          <m:ctrlPr>
                            <a:rPr lang="zh-CN" altLang="en-US" sz="2800" b="1" i="1">
                              <a:solidFill>
                                <a:srgbClr val="00B050"/>
                              </a:solidFill>
                              <a:latin typeface="Cambria Math" panose="02040503050406030204" pitchFamily="18" charset="0"/>
                            </a:rPr>
                          </m:ctrlPr>
                        </m:fPr>
                        <m:num>
                          <m:sSub>
                            <m:sSubPr>
                              <m:ctrlPr>
                                <a:rPr lang="zh-CN" altLang="en-US" sz="2800" b="1" i="1">
                                  <a:solidFill>
                                    <a:srgbClr val="00B050"/>
                                  </a:solidFill>
                                  <a:latin typeface="Cambria Math" panose="02040503050406030204" pitchFamily="18" charset="0"/>
                                </a:rPr>
                              </m:ctrlPr>
                            </m:sSubPr>
                            <m:e>
                              <m:r>
                                <a:rPr lang="zh-CN" altLang="en-US" sz="2800" b="1" i="1">
                                  <a:solidFill>
                                    <a:srgbClr val="00B050"/>
                                  </a:solidFill>
                                  <a:latin typeface="Cambria Math" panose="02040503050406030204" pitchFamily="18" charset="0"/>
                                </a:rPr>
                                <m:t>𝑫</m:t>
                              </m:r>
                            </m:e>
                            <m:sub>
                              <m:r>
                                <a:rPr lang="zh-CN" altLang="en-US" sz="2800" b="1" i="1">
                                  <a:solidFill>
                                    <a:srgbClr val="00B050"/>
                                  </a:solidFill>
                                  <a:latin typeface="Cambria Math" panose="02040503050406030204" pitchFamily="18" charset="0"/>
                                </a:rPr>
                                <m:t>𝒑</m:t>
                              </m:r>
                            </m:sub>
                          </m:sSub>
                          <m:sSub>
                            <m:sSubPr>
                              <m:ctrlPr>
                                <a:rPr lang="zh-CN" altLang="en-US" sz="2800" b="1" i="1">
                                  <a:solidFill>
                                    <a:srgbClr val="00B050"/>
                                  </a:solidFill>
                                  <a:latin typeface="Cambria Math" panose="02040503050406030204" pitchFamily="18" charset="0"/>
                                </a:rPr>
                              </m:ctrlPr>
                            </m:sSubPr>
                            <m:e>
                              <m:r>
                                <a:rPr lang="zh-CN" altLang="en-US" sz="2800" b="1" i="1">
                                  <a:solidFill>
                                    <a:srgbClr val="00B050"/>
                                  </a:solidFill>
                                  <a:latin typeface="Cambria Math" panose="02040503050406030204" pitchFamily="18" charset="0"/>
                                </a:rPr>
                                <m:t>𝒑</m:t>
                              </m:r>
                            </m:e>
                            <m:sub>
                              <m:r>
                                <a:rPr lang="zh-CN" altLang="en-US" sz="2800" b="1" i="1">
                                  <a:solidFill>
                                    <a:srgbClr val="00B050"/>
                                  </a:solidFill>
                                  <a:latin typeface="Cambria Math" panose="02040503050406030204" pitchFamily="18" charset="0"/>
                                </a:rPr>
                                <m:t>𝒏</m:t>
                              </m:r>
                              <m:r>
                                <a:rPr lang="zh-CN" altLang="en-US" sz="2800" b="1" i="1">
                                  <a:solidFill>
                                    <a:srgbClr val="00B050"/>
                                  </a:solidFill>
                                  <a:latin typeface="Cambria Math" panose="02040503050406030204" pitchFamily="18" charset="0"/>
                                </a:rPr>
                                <m:t>𝟎</m:t>
                              </m:r>
                            </m:sub>
                          </m:sSub>
                        </m:num>
                        <m:den>
                          <m:sSub>
                            <m:sSubPr>
                              <m:ctrlPr>
                                <a:rPr lang="zh-CN" altLang="en-US" sz="2800" b="1" i="1">
                                  <a:solidFill>
                                    <a:srgbClr val="00B050"/>
                                  </a:solidFill>
                                  <a:latin typeface="Cambria Math" panose="02040503050406030204" pitchFamily="18" charset="0"/>
                                </a:rPr>
                              </m:ctrlPr>
                            </m:sSubPr>
                            <m:e>
                              <m:r>
                                <a:rPr lang="zh-CN" altLang="en-US" sz="2800" b="1" i="1">
                                  <a:solidFill>
                                    <a:srgbClr val="00B050"/>
                                  </a:solidFill>
                                  <a:latin typeface="Cambria Math" panose="02040503050406030204" pitchFamily="18" charset="0"/>
                                </a:rPr>
                                <m:t>𝑳</m:t>
                              </m:r>
                            </m:e>
                            <m:sub>
                              <m:r>
                                <a:rPr lang="zh-CN" altLang="en-US" sz="2800" b="1" i="1">
                                  <a:solidFill>
                                    <a:srgbClr val="00B050"/>
                                  </a:solidFill>
                                  <a:latin typeface="Cambria Math" panose="02040503050406030204" pitchFamily="18" charset="0"/>
                                </a:rPr>
                                <m:t>𝒑</m:t>
                              </m:r>
                            </m:sub>
                          </m:sSub>
                        </m:den>
                      </m:f>
                      <m:r>
                        <a:rPr lang="zh-CN" altLang="en-US" sz="2800" b="1" i="1">
                          <a:solidFill>
                            <a:srgbClr val="00B050"/>
                          </a:solidFill>
                          <a:latin typeface="Cambria Math" panose="02040503050406030204" pitchFamily="18" charset="0"/>
                        </a:rPr>
                        <m:t>+</m:t>
                      </m:r>
                      <m:r>
                        <a:rPr lang="zh-CN" altLang="en-US" sz="2800" b="1" i="1">
                          <a:solidFill>
                            <a:srgbClr val="00B050"/>
                          </a:solidFill>
                          <a:latin typeface="Cambria Math" panose="02040503050406030204" pitchFamily="18" charset="0"/>
                        </a:rPr>
                        <m:t>𝒒</m:t>
                      </m:r>
                      <m:f>
                        <m:fPr>
                          <m:ctrlPr>
                            <a:rPr lang="zh-CN" altLang="en-US" sz="2800" b="1" i="1">
                              <a:solidFill>
                                <a:srgbClr val="00B050"/>
                              </a:solidFill>
                              <a:latin typeface="Cambria Math" panose="02040503050406030204" pitchFamily="18" charset="0"/>
                            </a:rPr>
                          </m:ctrlPr>
                        </m:fPr>
                        <m:num>
                          <m:sSub>
                            <m:sSubPr>
                              <m:ctrlPr>
                                <a:rPr lang="zh-CN" altLang="en-US" sz="2800" b="1" i="1">
                                  <a:solidFill>
                                    <a:srgbClr val="00B050"/>
                                  </a:solidFill>
                                  <a:latin typeface="Cambria Math" panose="02040503050406030204" pitchFamily="18" charset="0"/>
                                </a:rPr>
                              </m:ctrlPr>
                            </m:sSubPr>
                            <m:e>
                              <m:r>
                                <a:rPr lang="zh-CN" altLang="en-US" sz="2800" b="1" i="1">
                                  <a:solidFill>
                                    <a:srgbClr val="00B050"/>
                                  </a:solidFill>
                                  <a:latin typeface="Cambria Math" panose="02040503050406030204" pitchFamily="18" charset="0"/>
                                </a:rPr>
                                <m:t>𝑫</m:t>
                              </m:r>
                            </m:e>
                            <m:sub>
                              <m:r>
                                <a:rPr lang="zh-CN" altLang="en-US" sz="2800" b="1" i="1">
                                  <a:solidFill>
                                    <a:srgbClr val="00B050"/>
                                  </a:solidFill>
                                  <a:latin typeface="Cambria Math" panose="02040503050406030204" pitchFamily="18" charset="0"/>
                                </a:rPr>
                                <m:t>𝒏</m:t>
                              </m:r>
                            </m:sub>
                          </m:sSub>
                          <m:sSub>
                            <m:sSubPr>
                              <m:ctrlPr>
                                <a:rPr lang="zh-CN" altLang="en-US" sz="2800" b="1" i="1">
                                  <a:solidFill>
                                    <a:srgbClr val="00B050"/>
                                  </a:solidFill>
                                  <a:latin typeface="Cambria Math" panose="02040503050406030204" pitchFamily="18" charset="0"/>
                                </a:rPr>
                              </m:ctrlPr>
                            </m:sSubPr>
                            <m:e>
                              <m:r>
                                <a:rPr lang="zh-CN" altLang="en-US" sz="2800" b="1" i="1">
                                  <a:solidFill>
                                    <a:srgbClr val="00B050"/>
                                  </a:solidFill>
                                  <a:latin typeface="Cambria Math" panose="02040503050406030204" pitchFamily="18" charset="0"/>
                                </a:rPr>
                                <m:t>𝒏</m:t>
                              </m:r>
                            </m:e>
                            <m:sub>
                              <m:r>
                                <a:rPr lang="zh-CN" altLang="en-US" sz="2800" b="1" i="1">
                                  <a:solidFill>
                                    <a:srgbClr val="00B050"/>
                                  </a:solidFill>
                                  <a:latin typeface="Cambria Math" panose="02040503050406030204" pitchFamily="18" charset="0"/>
                                </a:rPr>
                                <m:t>𝒑</m:t>
                              </m:r>
                              <m:r>
                                <a:rPr lang="zh-CN" altLang="en-US" sz="2800" b="1" i="1">
                                  <a:solidFill>
                                    <a:srgbClr val="00B050"/>
                                  </a:solidFill>
                                  <a:latin typeface="Cambria Math" panose="02040503050406030204" pitchFamily="18" charset="0"/>
                                </a:rPr>
                                <m:t>𝟎</m:t>
                              </m:r>
                            </m:sub>
                          </m:sSub>
                        </m:num>
                        <m:den>
                          <m:sSub>
                            <m:sSubPr>
                              <m:ctrlPr>
                                <a:rPr lang="zh-CN" altLang="en-US" sz="2800" b="1" i="1">
                                  <a:solidFill>
                                    <a:srgbClr val="00B050"/>
                                  </a:solidFill>
                                  <a:latin typeface="Cambria Math" panose="02040503050406030204" pitchFamily="18" charset="0"/>
                                </a:rPr>
                              </m:ctrlPr>
                            </m:sSubPr>
                            <m:e>
                              <m:r>
                                <a:rPr lang="zh-CN" altLang="en-US" sz="2800" b="1" i="1">
                                  <a:solidFill>
                                    <a:srgbClr val="00B050"/>
                                  </a:solidFill>
                                  <a:latin typeface="Cambria Math" panose="02040503050406030204" pitchFamily="18" charset="0"/>
                                </a:rPr>
                                <m:t>𝑳</m:t>
                              </m:r>
                            </m:e>
                            <m:sub>
                              <m:r>
                                <a:rPr lang="zh-CN" altLang="en-US" sz="2800" b="1" i="1">
                                  <a:solidFill>
                                    <a:srgbClr val="00B050"/>
                                  </a:solidFill>
                                  <a:latin typeface="Cambria Math" panose="02040503050406030204" pitchFamily="18" charset="0"/>
                                </a:rPr>
                                <m:t>𝒏</m:t>
                              </m:r>
                            </m:sub>
                          </m:sSub>
                        </m:den>
                      </m:f>
                    </m:oMath>
                  </m:oMathPara>
                </a14:m>
                <a:endParaRPr lang="zh-CN" altLang="en-US" sz="2800" b="1" i="1" dirty="0">
                  <a:solidFill>
                    <a:srgbClr val="00B050"/>
                  </a:solidFill>
                  <a:latin typeface="Cambria Math" panose="02040503050406030204" pitchFamily="18" charset="0"/>
                  <a:cs typeface="Cambria Math" panose="02040503050406030204" pitchFamily="18" charset="0"/>
                </a:endParaRPr>
              </a:p>
            </p:txBody>
          </p:sp>
        </mc:Choice>
        <mc:Fallback>
          <p:sp>
            <p:nvSpPr>
              <p:cNvPr id="6" name="对象 3"/>
              <p:cNvSpPr txBox="1">
                <a:spLocks noRot="1" noChangeAspect="1" noMove="1" noResize="1" noEditPoints="1" noAdjustHandles="1" noChangeArrowheads="1" noChangeShapeType="1" noTextEdit="1"/>
              </p:cNvSpPr>
              <p:nvPr/>
            </p:nvSpPr>
            <p:spPr>
              <a:xfrm>
                <a:off x="395605" y="1571625"/>
                <a:ext cx="4229100" cy="177038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683895" y="3284855"/>
                <a:ext cx="4212590" cy="1063625"/>
              </a:xfrm>
              <a:prstGeom prst="rect">
                <a:avLst/>
              </a:prstGeom>
            </p:spPr>
            <p:txBody>
              <a:bodyPr wrap="square">
                <a:spAutoFit/>
              </a:bodyPr>
              <a:p>
                <a14:m>
                  <m:oMathPara xmlns:m="http://schemas.openxmlformats.org/officeDocument/2006/math">
                    <m:oMathParaPr>
                      <m:jc m:val="centerGroup"/>
                    </m:oMathParaPr>
                    <m:oMath xmlns:m="http://schemas.openxmlformats.org/officeDocument/2006/math">
                      <m:r>
                        <a:rPr lang="en-US" altLang="zh-CN" sz="2800" b="1" i="1">
                          <a:solidFill>
                            <a:srgbClr val="00B0F0"/>
                          </a:solidFill>
                          <a:latin typeface="Cambria Math" panose="02040503050406030204" pitchFamily="18" charset="0"/>
                        </a:rPr>
                        <m:t>=</m:t>
                      </m:r>
                      <m:r>
                        <a:rPr lang="zh-CN" altLang="en-US" sz="2800" b="1" i="1">
                          <a:solidFill>
                            <a:srgbClr val="00B0F0"/>
                          </a:solidFill>
                          <a:latin typeface="Cambria Math" panose="02040503050406030204" pitchFamily="18" charset="0"/>
                        </a:rPr>
                        <m:t>𝒒</m:t>
                      </m:r>
                      <m:d>
                        <m:dPr>
                          <m:ctrlPr>
                            <a:rPr lang="zh-CN" altLang="en-US" sz="2800" b="1" i="1">
                              <a:solidFill>
                                <a:srgbClr val="00B0F0"/>
                              </a:solidFill>
                              <a:latin typeface="Cambria Math" panose="02040503050406030204" pitchFamily="18" charset="0"/>
                            </a:rPr>
                          </m:ctrlPr>
                        </m:dPr>
                        <m:e>
                          <m:f>
                            <m:fPr>
                              <m:ctrlPr>
                                <a:rPr lang="zh-CN" altLang="en-US" sz="2800" b="1" i="1">
                                  <a:solidFill>
                                    <a:srgbClr val="00B0F0"/>
                                  </a:solidFill>
                                  <a:latin typeface="Cambria Math" panose="02040503050406030204" pitchFamily="18" charset="0"/>
                                </a:rPr>
                              </m:ctrlPr>
                            </m:fPr>
                            <m:num>
                              <m:sSub>
                                <m:sSubPr>
                                  <m:ctrlPr>
                                    <a:rPr lang="zh-CN" altLang="en-US" sz="2800" b="1" i="1">
                                      <a:solidFill>
                                        <a:srgbClr val="00B0F0"/>
                                      </a:solidFill>
                                      <a:latin typeface="Cambria Math" panose="02040503050406030204" pitchFamily="18" charset="0"/>
                                    </a:rPr>
                                  </m:ctrlPr>
                                </m:sSubPr>
                                <m:e>
                                  <m:r>
                                    <a:rPr lang="zh-CN" altLang="en-US" sz="2800" b="1" i="1">
                                      <a:solidFill>
                                        <a:srgbClr val="00B0F0"/>
                                      </a:solidFill>
                                      <a:latin typeface="Cambria Math" panose="02040503050406030204" pitchFamily="18" charset="0"/>
                                    </a:rPr>
                                    <m:t>𝑫</m:t>
                                  </m:r>
                                </m:e>
                                <m:sub>
                                  <m:r>
                                    <a:rPr lang="zh-CN" altLang="en-US" sz="2800" b="1" i="1">
                                      <a:solidFill>
                                        <a:srgbClr val="00B0F0"/>
                                      </a:solidFill>
                                      <a:latin typeface="Cambria Math" panose="02040503050406030204" pitchFamily="18" charset="0"/>
                                    </a:rPr>
                                    <m:t>𝑷</m:t>
                                  </m:r>
                                </m:sub>
                              </m:sSub>
                            </m:num>
                            <m:den>
                              <m:sSub>
                                <m:sSubPr>
                                  <m:ctrlPr>
                                    <a:rPr lang="zh-CN" altLang="en-US" sz="2800" b="1" i="1">
                                      <a:solidFill>
                                        <a:srgbClr val="00B0F0"/>
                                      </a:solidFill>
                                      <a:latin typeface="Cambria Math" panose="02040503050406030204" pitchFamily="18" charset="0"/>
                                    </a:rPr>
                                  </m:ctrlPr>
                                </m:sSubPr>
                                <m:e>
                                  <m:r>
                                    <a:rPr lang="zh-CN" altLang="en-US" sz="2800" b="1" i="1">
                                      <a:solidFill>
                                        <a:srgbClr val="00B0F0"/>
                                      </a:solidFill>
                                      <a:latin typeface="Cambria Math" panose="02040503050406030204" pitchFamily="18" charset="0"/>
                                    </a:rPr>
                                    <m:t>𝑳</m:t>
                                  </m:r>
                                </m:e>
                                <m:sub>
                                  <m:r>
                                    <a:rPr lang="zh-CN" altLang="en-US" sz="2800" b="1" i="1">
                                      <a:solidFill>
                                        <a:srgbClr val="00B0F0"/>
                                      </a:solidFill>
                                      <a:latin typeface="Cambria Math" panose="02040503050406030204" pitchFamily="18" charset="0"/>
                                    </a:rPr>
                                    <m:t>𝒑</m:t>
                                  </m:r>
                                </m:sub>
                              </m:sSub>
                              <m:sSub>
                                <m:sSubPr>
                                  <m:ctrlPr>
                                    <a:rPr lang="zh-CN" altLang="en-US" sz="2800" b="1" i="1">
                                      <a:solidFill>
                                        <a:srgbClr val="00B0F0"/>
                                      </a:solidFill>
                                      <a:latin typeface="Cambria Math" panose="02040503050406030204" pitchFamily="18" charset="0"/>
                                    </a:rPr>
                                  </m:ctrlPr>
                                </m:sSubPr>
                                <m:e>
                                  <m:r>
                                    <a:rPr lang="zh-CN" altLang="en-US" sz="2800" b="1" i="1">
                                      <a:solidFill>
                                        <a:srgbClr val="00B0F0"/>
                                      </a:solidFill>
                                      <a:latin typeface="Cambria Math" panose="02040503050406030204" pitchFamily="18" charset="0"/>
                                    </a:rPr>
                                    <m:t>𝑵</m:t>
                                  </m:r>
                                </m:e>
                                <m:sub>
                                  <m:r>
                                    <a:rPr lang="zh-CN" altLang="en-US" sz="2800" b="1" i="1">
                                      <a:solidFill>
                                        <a:srgbClr val="00B0F0"/>
                                      </a:solidFill>
                                      <a:latin typeface="Cambria Math" panose="02040503050406030204" pitchFamily="18" charset="0"/>
                                    </a:rPr>
                                    <m:t>𝑫</m:t>
                                  </m:r>
                                </m:sub>
                              </m:sSub>
                            </m:den>
                          </m:f>
                          <m:r>
                            <a:rPr lang="zh-CN" altLang="en-US" sz="2800" b="1" i="1">
                              <a:solidFill>
                                <a:srgbClr val="00B0F0"/>
                              </a:solidFill>
                              <a:latin typeface="Cambria Math" panose="02040503050406030204" pitchFamily="18" charset="0"/>
                            </a:rPr>
                            <m:t>+</m:t>
                          </m:r>
                          <m:f>
                            <m:fPr>
                              <m:ctrlPr>
                                <a:rPr lang="zh-CN" altLang="en-US" sz="2800" b="1" i="1">
                                  <a:solidFill>
                                    <a:srgbClr val="00B0F0"/>
                                  </a:solidFill>
                                  <a:latin typeface="Cambria Math" panose="02040503050406030204" pitchFamily="18" charset="0"/>
                                </a:rPr>
                              </m:ctrlPr>
                            </m:fPr>
                            <m:num>
                              <m:sSub>
                                <m:sSubPr>
                                  <m:ctrlPr>
                                    <a:rPr lang="zh-CN" altLang="en-US" sz="2800" b="1" i="1">
                                      <a:solidFill>
                                        <a:srgbClr val="00B0F0"/>
                                      </a:solidFill>
                                      <a:latin typeface="Cambria Math" panose="02040503050406030204" pitchFamily="18" charset="0"/>
                                    </a:rPr>
                                  </m:ctrlPr>
                                </m:sSubPr>
                                <m:e>
                                  <m:r>
                                    <a:rPr lang="zh-CN" altLang="en-US" sz="2800" b="1" i="1">
                                      <a:solidFill>
                                        <a:srgbClr val="00B0F0"/>
                                      </a:solidFill>
                                      <a:latin typeface="Cambria Math" panose="02040503050406030204" pitchFamily="18" charset="0"/>
                                    </a:rPr>
                                    <m:t>𝑫</m:t>
                                  </m:r>
                                </m:e>
                                <m:sub>
                                  <m:r>
                                    <a:rPr lang="zh-CN" altLang="en-US" sz="2800" b="1" i="1">
                                      <a:solidFill>
                                        <a:srgbClr val="00B0F0"/>
                                      </a:solidFill>
                                      <a:latin typeface="Cambria Math" panose="02040503050406030204" pitchFamily="18" charset="0"/>
                                    </a:rPr>
                                    <m:t>𝒏</m:t>
                                  </m:r>
                                </m:sub>
                              </m:sSub>
                            </m:num>
                            <m:den>
                              <m:sSub>
                                <m:sSubPr>
                                  <m:ctrlPr>
                                    <a:rPr lang="zh-CN" altLang="en-US" sz="2800" b="1" i="1">
                                      <a:solidFill>
                                        <a:srgbClr val="00B0F0"/>
                                      </a:solidFill>
                                      <a:latin typeface="Cambria Math" panose="02040503050406030204" pitchFamily="18" charset="0"/>
                                    </a:rPr>
                                  </m:ctrlPr>
                                </m:sSubPr>
                                <m:e>
                                  <m:r>
                                    <a:rPr lang="zh-CN" altLang="en-US" sz="2800" b="1" i="1">
                                      <a:solidFill>
                                        <a:srgbClr val="00B0F0"/>
                                      </a:solidFill>
                                      <a:latin typeface="Cambria Math" panose="02040503050406030204" pitchFamily="18" charset="0"/>
                                    </a:rPr>
                                    <m:t>𝑳</m:t>
                                  </m:r>
                                </m:e>
                                <m:sub>
                                  <m:r>
                                    <a:rPr lang="zh-CN" altLang="en-US" sz="2800" b="1" i="1">
                                      <a:solidFill>
                                        <a:srgbClr val="00B0F0"/>
                                      </a:solidFill>
                                      <a:latin typeface="Cambria Math" panose="02040503050406030204" pitchFamily="18" charset="0"/>
                                    </a:rPr>
                                    <m:t>𝒏</m:t>
                                  </m:r>
                                </m:sub>
                              </m:sSub>
                              <m:sSub>
                                <m:sSubPr>
                                  <m:ctrlPr>
                                    <a:rPr lang="zh-CN" altLang="en-US" sz="2800" b="1" i="1">
                                      <a:solidFill>
                                        <a:srgbClr val="00B0F0"/>
                                      </a:solidFill>
                                      <a:latin typeface="Cambria Math" panose="02040503050406030204" pitchFamily="18" charset="0"/>
                                    </a:rPr>
                                  </m:ctrlPr>
                                </m:sSubPr>
                                <m:e>
                                  <m:r>
                                    <a:rPr lang="zh-CN" altLang="en-US" sz="2800" b="1" i="1">
                                      <a:solidFill>
                                        <a:srgbClr val="00B0F0"/>
                                      </a:solidFill>
                                      <a:latin typeface="Cambria Math" panose="02040503050406030204" pitchFamily="18" charset="0"/>
                                    </a:rPr>
                                    <m:t>𝑵</m:t>
                                  </m:r>
                                </m:e>
                                <m:sub>
                                  <m:r>
                                    <a:rPr lang="zh-CN" altLang="en-US" sz="2800" b="1" i="1">
                                      <a:solidFill>
                                        <a:srgbClr val="00B0F0"/>
                                      </a:solidFill>
                                      <a:latin typeface="Cambria Math" panose="02040503050406030204" pitchFamily="18" charset="0"/>
                                    </a:rPr>
                                    <m:t>𝑨</m:t>
                                  </m:r>
                                </m:sub>
                              </m:sSub>
                            </m:den>
                          </m:f>
                        </m:e>
                      </m:d>
                      <m:sSubSup>
                        <m:sSubSupPr>
                          <m:ctrlPr>
                            <a:rPr lang="zh-CN" altLang="en-US" sz="2800" b="1" i="1">
                              <a:solidFill>
                                <a:srgbClr val="00B0F0"/>
                              </a:solidFill>
                              <a:latin typeface="Cambria Math" panose="02040503050406030204" pitchFamily="18" charset="0"/>
                            </a:rPr>
                          </m:ctrlPr>
                        </m:sSubSupPr>
                        <m:e>
                          <m:r>
                            <a:rPr lang="zh-CN" altLang="en-US" sz="2800" b="1" i="1">
                              <a:solidFill>
                                <a:srgbClr val="00B0F0"/>
                              </a:solidFill>
                              <a:latin typeface="Cambria Math" panose="02040503050406030204" pitchFamily="18" charset="0"/>
                            </a:rPr>
                            <m:t>𝒏</m:t>
                          </m:r>
                        </m:e>
                        <m:sub>
                          <m:r>
                            <a:rPr lang="zh-CN" altLang="en-US" sz="2800" b="1" i="1">
                              <a:solidFill>
                                <a:srgbClr val="00B0F0"/>
                              </a:solidFill>
                              <a:latin typeface="Cambria Math" panose="02040503050406030204" pitchFamily="18" charset="0"/>
                            </a:rPr>
                            <m:t>𝒊</m:t>
                          </m:r>
                        </m:sub>
                        <m:sup>
                          <m:r>
                            <a:rPr lang="zh-CN" altLang="en-US" sz="2800" b="1" i="1">
                              <a:solidFill>
                                <a:srgbClr val="00B0F0"/>
                              </a:solidFill>
                              <a:latin typeface="Cambria Math" panose="02040503050406030204" pitchFamily="18" charset="0"/>
                            </a:rPr>
                            <m:t>𝟐</m:t>
                          </m:r>
                        </m:sup>
                      </m:sSubSup>
                    </m:oMath>
                  </m:oMathPara>
                </a14:m>
                <a:endParaRPr lang="zh-CN" altLang="en-US" sz="2800" b="1" i="1" dirty="0">
                  <a:solidFill>
                    <a:srgbClr val="00B0F0"/>
                  </a:solidFill>
                  <a:latin typeface="Cambria Math" panose="02040503050406030204" pitchFamily="18" charset="0"/>
                  <a:cs typeface="Cambria Math" panose="02040503050406030204" pitchFamily="18" charset="0"/>
                </a:endParaRPr>
              </a:p>
            </p:txBody>
          </p:sp>
        </mc:Choice>
        <mc:Fallback>
          <p:sp>
            <p:nvSpPr>
              <p:cNvPr id="8" name="矩形 7"/>
              <p:cNvSpPr>
                <a:spLocks noRot="1" noChangeAspect="1" noMove="1" noResize="1" noEditPoints="1" noAdjustHandles="1" noChangeArrowheads="1" noChangeShapeType="1" noTextEdit="1"/>
              </p:cNvSpPr>
              <p:nvPr/>
            </p:nvSpPr>
            <p:spPr>
              <a:xfrm>
                <a:off x="683895" y="3284855"/>
                <a:ext cx="4212590" cy="1063625"/>
              </a:xfrm>
              <a:prstGeom prst="rect">
                <a:avLst/>
              </a:prstGeom>
              <a:blipFill rotWithShape="1">
                <a:blip r:embed="rId3"/>
                <a:stretch>
                  <a:fillRect/>
                </a:stretch>
              </a:blipFill>
            </p:spPr>
            <p:txBody>
              <a:bodyPr/>
              <a:lstStyle/>
              <a:p>
                <a:r>
                  <a:rPr lang="zh-CN" altLang="en-US">
                    <a:noFill/>
                  </a:rPr>
                  <a:t> </a:t>
                </a:r>
              </a:p>
            </p:txBody>
          </p:sp>
        </mc:Fallback>
      </mc:AlternateContent>
      <p:graphicFrame>
        <p:nvGraphicFramePr>
          <p:cNvPr id="10" name="对象 9"/>
          <p:cNvGraphicFramePr/>
          <p:nvPr/>
        </p:nvGraphicFramePr>
        <p:xfrm>
          <a:off x="5954395" y="116840"/>
          <a:ext cx="2595880" cy="1454785"/>
        </p:xfrm>
        <a:graphic>
          <a:graphicData uri="http://schemas.openxmlformats.org/presentationml/2006/ole">
            <mc:AlternateContent xmlns:mc="http://schemas.openxmlformats.org/markup-compatibility/2006">
              <mc:Choice xmlns:v="urn:schemas-microsoft-com:vml" Requires="v">
                <p:oleObj spid="_x0000_s11" name="" r:id="rId4" imgW="3606800" imgH="2032000" progId="Paint.Picture">
                  <p:embed/>
                </p:oleObj>
              </mc:Choice>
              <mc:Fallback>
                <p:oleObj name="" r:id="rId4" imgW="3606800" imgH="2032000" progId="Paint.Picture">
                  <p:embed/>
                  <p:pic>
                    <p:nvPicPr>
                      <p:cNvPr id="0" name="图片 10"/>
                      <p:cNvPicPr/>
                      <p:nvPr/>
                    </p:nvPicPr>
                    <p:blipFill>
                      <a:blip r:embed="rId5"/>
                      <a:stretch>
                        <a:fillRect/>
                      </a:stretch>
                    </p:blipFill>
                    <p:spPr>
                      <a:xfrm>
                        <a:off x="5954395" y="116840"/>
                        <a:ext cx="2595880" cy="1454785"/>
                      </a:xfrm>
                      <a:prstGeom prst="rect">
                        <a:avLst/>
                      </a:prstGeom>
                    </p:spPr>
                  </p:pic>
                </p:oleObj>
              </mc:Fallback>
            </mc:AlternateContent>
          </a:graphicData>
        </a:graphic>
      </p:graphicFrame>
      <p:pic>
        <p:nvPicPr>
          <p:cNvPr id="101" name="图片 100"/>
          <p:cNvPicPr/>
          <p:nvPr/>
        </p:nvPicPr>
        <p:blipFill>
          <a:blip r:embed="rId6"/>
          <a:stretch>
            <a:fillRect/>
          </a:stretch>
        </p:blipFill>
        <p:spPr>
          <a:xfrm>
            <a:off x="5364480" y="1571625"/>
            <a:ext cx="3920490" cy="2383155"/>
          </a:xfrm>
          <a:prstGeom prst="rect">
            <a:avLst/>
          </a:prstGeom>
          <a:noFill/>
          <a:ln w="9525">
            <a:noFill/>
          </a:ln>
        </p:spPr>
      </p:pic>
      <p:sp>
        <p:nvSpPr>
          <p:cNvPr id="7" name="文本框 6"/>
          <p:cNvSpPr txBox="1"/>
          <p:nvPr/>
        </p:nvSpPr>
        <p:spPr>
          <a:xfrm>
            <a:off x="107950" y="4940935"/>
            <a:ext cx="5551170" cy="1476375"/>
          </a:xfrm>
          <a:prstGeom prst="rect">
            <a:avLst/>
          </a:prstGeom>
          <a:noFill/>
          <a:ln w="28575">
            <a:solidFill>
              <a:schemeClr val="bg1"/>
            </a:solidFill>
          </a:ln>
        </p:spPr>
        <p:txBody>
          <a:bodyPr wrap="square" rtlCol="0">
            <a:spAutoFit/>
          </a:bodyPr>
          <a:p>
            <a:pPr marL="342900" indent="-342900">
              <a:lnSpc>
                <a:spcPct val="125000"/>
              </a:lnSpc>
              <a:spcBef>
                <a:spcPts val="0"/>
              </a:spcBef>
              <a:spcAft>
                <a:spcPts val="0"/>
              </a:spcAft>
              <a:buFont typeface="Arial" panose="020B0604020202020204" pitchFamily="34" charset="0"/>
              <a:buAutoNum type="arabicPeriod"/>
            </a:pPr>
            <a:r>
              <a:rPr lang="zh-CN" altLang="en-US" sz="2400" b="1" dirty="0">
                <a:solidFill>
                  <a:srgbClr val="C00000"/>
                </a:solidFill>
                <a:latin typeface="黑体" panose="02010609060101010101" pitchFamily="2" charset="-122"/>
                <a:ea typeface="黑体" panose="02010609060101010101" pitchFamily="2" charset="-122"/>
                <a:cs typeface="黑体" panose="02010609060101010101" pitchFamily="2" charset="-122"/>
              </a:rPr>
              <a:t>产生</a:t>
            </a:r>
            <a:r>
              <a:rPr lang="en-US" altLang="zh-CN" sz="2400" b="1" dirty="0">
                <a:solidFill>
                  <a:srgbClr val="C00000"/>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a:solidFill>
                  <a:srgbClr val="C00000"/>
                </a:solidFill>
                <a:latin typeface="黑体" panose="02010609060101010101" pitchFamily="2" charset="-122"/>
                <a:ea typeface="黑体" panose="02010609060101010101" pitchFamily="2" charset="-122"/>
                <a:cs typeface="黑体" panose="02010609060101010101" pitchFamily="2" charset="-122"/>
              </a:rPr>
              <a:t>复合电流</a:t>
            </a:r>
            <a:endParaRPr lang="zh-CN" altLang="en-US" sz="2400" b="1" dirty="0">
              <a:solidFill>
                <a:srgbClr val="C00000"/>
              </a:solidFill>
              <a:latin typeface="黑体" panose="02010609060101010101" pitchFamily="2" charset="-122"/>
              <a:ea typeface="黑体" panose="02010609060101010101" pitchFamily="2" charset="-122"/>
              <a:cs typeface="黑体" panose="02010609060101010101" pitchFamily="2" charset="-122"/>
            </a:endParaRPr>
          </a:p>
          <a:p>
            <a:pPr marL="342900" indent="-342900">
              <a:lnSpc>
                <a:spcPct val="125000"/>
              </a:lnSpc>
              <a:spcBef>
                <a:spcPts val="0"/>
              </a:spcBef>
              <a:spcAft>
                <a:spcPts val="0"/>
              </a:spcAft>
              <a:buFont typeface="Arial" panose="020B0604020202020204" pitchFamily="34" charset="0"/>
              <a:buAutoNum type="arabicPeriod"/>
            </a:pPr>
            <a:r>
              <a:rPr lang="zh-CN" altLang="en-US" sz="2400" b="1" dirty="0">
                <a:solidFill>
                  <a:srgbClr val="C00000"/>
                </a:solidFill>
                <a:latin typeface="黑体" panose="02010609060101010101" pitchFamily="2" charset="-122"/>
                <a:ea typeface="黑体" panose="02010609060101010101" pitchFamily="2" charset="-122"/>
                <a:cs typeface="黑体" panose="02010609060101010101" pitchFamily="2" charset="-122"/>
              </a:rPr>
              <a:t>大注入效应</a:t>
            </a:r>
            <a:r>
              <a:rPr lang="en-US" altLang="zh-CN" sz="2400" b="1" dirty="0">
                <a:solidFill>
                  <a:srgbClr val="C00000"/>
                </a:solidFill>
                <a:latin typeface="黑体" panose="02010609060101010101" pitchFamily="2" charset="-122"/>
                <a:ea typeface="黑体" panose="02010609060101010101" pitchFamily="2" charset="-122"/>
                <a:cs typeface="黑体" panose="02010609060101010101" pitchFamily="2" charset="-122"/>
              </a:rPr>
              <a:t>——</a:t>
            </a:r>
            <a:r>
              <a:rPr lang="zh-CN" altLang="en-US" sz="2400" b="1" dirty="0">
                <a:solidFill>
                  <a:srgbClr val="C00000"/>
                </a:solidFill>
                <a:latin typeface="黑体" panose="02010609060101010101" pitchFamily="2" charset="-122"/>
                <a:ea typeface="黑体" panose="02010609060101010101" pitchFamily="2" charset="-122"/>
                <a:cs typeface="黑体" panose="02010609060101010101" pitchFamily="2" charset="-122"/>
              </a:rPr>
              <a:t>大注入自建电场</a:t>
            </a:r>
            <a:endParaRPr lang="zh-CN" altLang="en-US" sz="2400" b="1" dirty="0">
              <a:solidFill>
                <a:srgbClr val="C00000"/>
              </a:solidFill>
              <a:latin typeface="黑体" panose="02010609060101010101" pitchFamily="2" charset="-122"/>
              <a:ea typeface="黑体" panose="02010609060101010101" pitchFamily="2" charset="-122"/>
              <a:cs typeface="黑体" panose="02010609060101010101" pitchFamily="2" charset="-122"/>
            </a:endParaRPr>
          </a:p>
          <a:p>
            <a:pPr marL="342900" indent="-342900">
              <a:lnSpc>
                <a:spcPct val="125000"/>
              </a:lnSpc>
              <a:spcBef>
                <a:spcPts val="0"/>
              </a:spcBef>
              <a:spcAft>
                <a:spcPts val="0"/>
              </a:spcAft>
              <a:buFont typeface="Arial" panose="020B0604020202020204" pitchFamily="34" charset="0"/>
              <a:buAutoNum type="arabicPeriod"/>
            </a:pPr>
            <a:r>
              <a:rPr lang="zh-CN" altLang="en-US" sz="2400" b="1" dirty="0">
                <a:solidFill>
                  <a:srgbClr val="C00000"/>
                </a:solidFill>
                <a:latin typeface="黑体" panose="02010609060101010101" pitchFamily="2" charset="-122"/>
                <a:ea typeface="黑体" panose="02010609060101010101" pitchFamily="2" charset="-122"/>
                <a:cs typeface="黑体" panose="02010609060101010101" pitchFamily="2" charset="-122"/>
              </a:rPr>
              <a:t>串联电阻的影响</a:t>
            </a:r>
            <a:endParaRPr lang="zh-CN" altLang="en-US" sz="2400" b="1" dirty="0">
              <a:solidFill>
                <a:srgbClr val="C00000"/>
              </a:solidFill>
              <a:latin typeface="黑体" panose="02010609060101010101" pitchFamily="2" charset="-122"/>
              <a:ea typeface="黑体" panose="02010609060101010101" pitchFamily="2" charset="-122"/>
              <a:cs typeface="黑体" panose="02010609060101010101" pitchFamily="2" charset="-122"/>
            </a:endParaRPr>
          </a:p>
        </p:txBody>
      </p:sp>
      <p:graphicFrame>
        <p:nvGraphicFramePr>
          <p:cNvPr id="9" name="对象 8"/>
          <p:cNvGraphicFramePr/>
          <p:nvPr/>
        </p:nvGraphicFramePr>
        <p:xfrm>
          <a:off x="5868035" y="4149090"/>
          <a:ext cx="3227070" cy="2708910"/>
        </p:xfrm>
        <a:graphic>
          <a:graphicData uri="http://schemas.openxmlformats.org/presentationml/2006/ole">
            <mc:AlternateContent xmlns:mc="http://schemas.openxmlformats.org/markup-compatibility/2006">
              <mc:Choice xmlns:v="urn:schemas-microsoft-com:vml" Requires="v">
                <p:oleObj spid="_x0000_s12" name="" r:id="rId7" imgW="1543050" imgH="1612900" progId="Paint.Picture">
                  <p:embed/>
                </p:oleObj>
              </mc:Choice>
              <mc:Fallback>
                <p:oleObj name="" r:id="rId7" imgW="1543050" imgH="1612900" progId="Paint.Picture">
                  <p:embed/>
                  <p:pic>
                    <p:nvPicPr>
                      <p:cNvPr id="0" name="图片 3"/>
                      <p:cNvPicPr/>
                      <p:nvPr/>
                    </p:nvPicPr>
                    <p:blipFill>
                      <a:blip r:embed="rId8"/>
                      <a:stretch>
                        <a:fillRect/>
                      </a:stretch>
                    </p:blipFill>
                    <p:spPr>
                      <a:xfrm>
                        <a:off x="5868035" y="4149090"/>
                        <a:ext cx="3227070" cy="2708910"/>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p:cNvSpPr>
          <p:nvPr>
            <p:ph type="title"/>
          </p:nvPr>
        </p:nvSpPr>
        <p:spPr>
          <a:xfrm>
            <a:off x="221259" y="260648"/>
            <a:ext cx="1428728" cy="642918"/>
          </a:xfrm>
        </p:spPr>
        <p:txBody>
          <a:bodyPr>
            <a:noAutofit/>
          </a:bodyPr>
          <a:lstStyle/>
          <a:p>
            <a:r>
              <a:rPr lang="zh-CN" altLang="en-US" b="1" dirty="0">
                <a:solidFill>
                  <a:srgbClr val="C00000"/>
                </a:solidFill>
                <a:latin typeface="黑体" panose="02010609060101010101" pitchFamily="2" charset="-122"/>
                <a:ea typeface="黑体" panose="02010609060101010101" pitchFamily="2" charset="-122"/>
              </a:rPr>
              <a:t>教材</a:t>
            </a:r>
            <a:endParaRPr lang="zh-CN" altLang="en-US" b="1" dirty="0">
              <a:solidFill>
                <a:srgbClr val="C00000"/>
              </a:solidFill>
              <a:latin typeface="黑体" panose="02010609060101010101" pitchFamily="2" charset="-122"/>
              <a:ea typeface="黑体" panose="02010609060101010101" pitchFamily="2" charset="-122"/>
            </a:endParaRPr>
          </a:p>
        </p:txBody>
      </p:sp>
      <p:sp>
        <p:nvSpPr>
          <p:cNvPr id="3" name="内容占位符 2"/>
          <p:cNvSpPr>
            <a:spLocks noGrp="1"/>
          </p:cNvSpPr>
          <p:nvPr>
            <p:ph idx="1"/>
          </p:nvPr>
        </p:nvSpPr>
        <p:spPr>
          <a:xfrm>
            <a:off x="6012160" y="2224239"/>
            <a:ext cx="3024335" cy="1000125"/>
          </a:xfrm>
        </p:spPr>
        <p:txBody>
          <a:bodyPr rtlCol="0">
            <a:noAutofit/>
          </a:bodyPr>
          <a:lstStyle/>
          <a:p>
            <a:pPr fontAlgn="auto">
              <a:spcAft>
                <a:spcPts val="0"/>
              </a:spcAft>
              <a:buFont typeface="Arial" panose="020B0604020202020204" pitchFamily="34" charset="0"/>
              <a:buNone/>
              <a:defRPr/>
            </a:pPr>
            <a:r>
              <a:rPr lang="zh-CN" altLang="en-US" sz="1800" dirty="0"/>
              <a:t>      作     者： </a:t>
            </a:r>
            <a:r>
              <a:rPr lang="zh-CN" altLang="en-US" sz="1800" u="sng" dirty="0"/>
              <a:t>曾树荣</a:t>
            </a:r>
            <a:r>
              <a:rPr lang="zh-CN" altLang="en-US" sz="1800" dirty="0"/>
              <a:t> 编著 出 版 社： 北京大学出版社 出版时间： </a:t>
            </a:r>
            <a:r>
              <a:rPr lang="en-US" altLang="zh-CN" sz="1800" dirty="0"/>
              <a:t>2007-1-1</a:t>
            </a:r>
            <a:endParaRPr lang="zh-CN" altLang="en-US" dirty="0"/>
          </a:p>
        </p:txBody>
      </p:sp>
      <p:sp>
        <p:nvSpPr>
          <p:cNvPr id="4" name="灯片编号占位符 3"/>
          <p:cNvSpPr>
            <a:spLocks noGrp="1"/>
          </p:cNvSpPr>
          <p:nvPr>
            <p:ph type="sldNum" sz="quarter" idx="12"/>
          </p:nvPr>
        </p:nvSpPr>
        <p:spPr/>
        <p:txBody>
          <a:bodyPr/>
          <a:lstStyle/>
          <a:p>
            <a:pPr>
              <a:defRPr/>
            </a:pPr>
            <a:fld id="{1AEDA267-02B7-4CFB-B0A7-C7A41294FF69}" type="slidenum">
              <a:rPr lang="zh-CN" altLang="en-US"/>
            </a:fld>
            <a:endParaRPr lang="zh-CN" altLang="en-US"/>
          </a:p>
        </p:txBody>
      </p:sp>
      <p:sp>
        <p:nvSpPr>
          <p:cNvPr id="17416" name="矩形 10"/>
          <p:cNvSpPr>
            <a:spLocks noChangeArrowheads="1"/>
          </p:cNvSpPr>
          <p:nvPr/>
        </p:nvSpPr>
        <p:spPr bwMode="auto">
          <a:xfrm>
            <a:off x="334621" y="4149080"/>
            <a:ext cx="2122363" cy="1477328"/>
          </a:xfrm>
          <a:prstGeom prst="rect">
            <a:avLst/>
          </a:prstGeom>
          <a:noFill/>
          <a:ln w="9525">
            <a:noFill/>
            <a:miter lim="800000"/>
          </a:ln>
        </p:spPr>
        <p:txBody>
          <a:bodyPr wrap="square">
            <a:spAutoFit/>
          </a:bodyPr>
          <a:lstStyle/>
          <a:p>
            <a:r>
              <a:rPr lang="zh-CN" altLang="en-US" dirty="0">
                <a:latin typeface="Calibri" panose="020F0502020204030204" pitchFamily="34" charset="0"/>
              </a:rPr>
              <a:t>作     者 （美）</a:t>
            </a:r>
            <a:r>
              <a:rPr lang="zh-CN" altLang="en-US" u="sng" dirty="0">
                <a:latin typeface="Calibri" panose="020F0502020204030204" pitchFamily="34" charset="0"/>
              </a:rPr>
              <a:t>尼曼</a:t>
            </a:r>
            <a:r>
              <a:rPr lang="zh-CN" altLang="en-US" dirty="0">
                <a:latin typeface="Calibri" panose="020F0502020204030204" pitchFamily="34" charset="0"/>
              </a:rPr>
              <a:t>著，赵毅强等译</a:t>
            </a:r>
            <a:endParaRPr lang="zh-CN" altLang="en-US" dirty="0">
              <a:latin typeface="Calibri" panose="020F0502020204030204" pitchFamily="34" charset="0"/>
            </a:endParaRPr>
          </a:p>
          <a:p>
            <a:r>
              <a:rPr lang="zh-CN" altLang="en-US" dirty="0">
                <a:latin typeface="Calibri" panose="020F0502020204030204" pitchFamily="34" charset="0"/>
              </a:rPr>
              <a:t>出 版 社 电子工业出版社</a:t>
            </a:r>
            <a:endParaRPr lang="zh-CN" altLang="en-US" dirty="0">
              <a:latin typeface="Calibri" panose="020F0502020204030204" pitchFamily="34" charset="0"/>
            </a:endParaRPr>
          </a:p>
          <a:p>
            <a:r>
              <a:rPr lang="zh-CN" altLang="en-US" dirty="0">
                <a:latin typeface="Calibri" panose="020F0502020204030204" pitchFamily="34" charset="0"/>
              </a:rPr>
              <a:t>出版时间 </a:t>
            </a:r>
            <a:r>
              <a:rPr lang="en-US" altLang="zh-CN" dirty="0">
                <a:latin typeface="Calibri" panose="020F0502020204030204" pitchFamily="34" charset="0"/>
              </a:rPr>
              <a:t>2013-8-1</a:t>
            </a:r>
            <a:endParaRPr lang="en-US" altLang="zh-CN" dirty="0">
              <a:latin typeface="Calibri" panose="020F0502020204030204" pitchFamily="34" charset="0"/>
            </a:endParaRPr>
          </a:p>
        </p:txBody>
      </p:sp>
      <p:sp>
        <p:nvSpPr>
          <p:cNvPr id="17418" name="矩形 13"/>
          <p:cNvSpPr>
            <a:spLocks noChangeArrowheads="1"/>
          </p:cNvSpPr>
          <p:nvPr/>
        </p:nvSpPr>
        <p:spPr bwMode="auto">
          <a:xfrm>
            <a:off x="6225768" y="5756185"/>
            <a:ext cx="2788463" cy="1200329"/>
          </a:xfrm>
          <a:prstGeom prst="rect">
            <a:avLst/>
          </a:prstGeom>
          <a:noFill/>
          <a:ln w="9525">
            <a:noFill/>
            <a:miter lim="800000"/>
          </a:ln>
        </p:spPr>
        <p:txBody>
          <a:bodyPr wrap="square">
            <a:spAutoFit/>
          </a:bodyPr>
          <a:lstStyle/>
          <a:p>
            <a:r>
              <a:rPr lang="zh-CN" altLang="en-US" dirty="0">
                <a:latin typeface="Calibri" panose="020F0502020204030204" pitchFamily="34" charset="0"/>
              </a:rPr>
              <a:t>作者</a:t>
            </a:r>
            <a:r>
              <a:rPr lang="en-US" altLang="zh-CN" dirty="0">
                <a:latin typeface="Calibri" panose="020F0502020204030204" pitchFamily="34" charset="0"/>
              </a:rPr>
              <a:t>:  </a:t>
            </a:r>
            <a:endParaRPr lang="en-US" altLang="zh-CN" dirty="0">
              <a:latin typeface="Calibri" panose="020F0502020204030204" pitchFamily="34" charset="0"/>
            </a:endParaRPr>
          </a:p>
          <a:p>
            <a:r>
              <a:rPr lang="en-US" altLang="zh-CN" dirty="0">
                <a:latin typeface="Calibri" panose="020F0502020204030204" pitchFamily="34" charset="0"/>
              </a:rPr>
              <a:t>   </a:t>
            </a:r>
            <a:r>
              <a:rPr lang="zh-CN" altLang="en-US" dirty="0">
                <a:latin typeface="Calibri" panose="020F0502020204030204" pitchFamily="34" charset="0"/>
              </a:rPr>
              <a:t>黃均鼐 汤庭鳌 胡光喜</a:t>
            </a:r>
            <a:endParaRPr lang="zh-CN" altLang="en-US" dirty="0">
              <a:latin typeface="Calibri" panose="020F0502020204030204" pitchFamily="34" charset="0"/>
            </a:endParaRPr>
          </a:p>
          <a:p>
            <a:r>
              <a:rPr lang="zh-CN" altLang="en-US" dirty="0">
                <a:latin typeface="Calibri" panose="020F0502020204030204" pitchFamily="34" charset="0"/>
              </a:rPr>
              <a:t>出版社：复旦大学出版社</a:t>
            </a:r>
            <a:endParaRPr lang="zh-CN" altLang="en-US" dirty="0">
              <a:latin typeface="Calibri" panose="020F0502020204030204" pitchFamily="34" charset="0"/>
            </a:endParaRPr>
          </a:p>
          <a:p>
            <a:r>
              <a:rPr lang="zh-CN" altLang="en-US" dirty="0">
                <a:latin typeface="Calibri" panose="020F0502020204030204" pitchFamily="34" charset="0"/>
              </a:rPr>
              <a:t>出版日期：</a:t>
            </a:r>
            <a:r>
              <a:rPr lang="en-US" altLang="zh-CN" dirty="0">
                <a:latin typeface="Calibri" panose="020F0502020204030204" pitchFamily="34" charset="0"/>
              </a:rPr>
              <a:t>2010</a:t>
            </a:r>
            <a:r>
              <a:rPr lang="zh-CN" altLang="en-US" dirty="0">
                <a:latin typeface="Calibri" panose="020F0502020204030204" pitchFamily="34" charset="0"/>
              </a:rPr>
              <a:t>年</a:t>
            </a:r>
            <a:r>
              <a:rPr lang="en-US" altLang="zh-CN" dirty="0">
                <a:latin typeface="Calibri" panose="020F0502020204030204" pitchFamily="34" charset="0"/>
              </a:rPr>
              <a:t>7</a:t>
            </a:r>
            <a:r>
              <a:rPr lang="zh-CN" altLang="en-US" dirty="0">
                <a:latin typeface="Calibri" panose="020F0502020204030204" pitchFamily="34" charset="0"/>
              </a:rPr>
              <a:t>月</a:t>
            </a:r>
            <a:endParaRPr lang="en-US" altLang="zh-CN" dirty="0">
              <a:latin typeface="Calibri" panose="020F0502020204030204" pitchFamily="34" charset="0"/>
            </a:endParaRPr>
          </a:p>
        </p:txBody>
      </p:sp>
      <p:pic>
        <p:nvPicPr>
          <p:cNvPr id="100354" name="Picture 2" descr="“半导体物理与器件”的图片搜索结果"/>
          <p:cNvPicPr>
            <a:picLocks noChangeAspect="1" noChangeArrowheads="1"/>
          </p:cNvPicPr>
          <p:nvPr/>
        </p:nvPicPr>
        <p:blipFill>
          <a:blip r:embed="rId1"/>
          <a:srcRect/>
          <a:stretch>
            <a:fillRect/>
          </a:stretch>
        </p:blipFill>
        <p:spPr bwMode="auto">
          <a:xfrm>
            <a:off x="223170" y="1412776"/>
            <a:ext cx="2177989" cy="2462980"/>
          </a:xfrm>
          <a:prstGeom prst="rect">
            <a:avLst/>
          </a:prstGeom>
          <a:noFill/>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4095" y="3357870"/>
            <a:ext cx="1982761" cy="2207697"/>
          </a:xfrm>
          <a:prstGeom prst="rect">
            <a:avLst/>
          </a:prstGeom>
        </p:spPr>
      </p:pic>
      <p:pic>
        <p:nvPicPr>
          <p:cNvPr id="6" name="图片 5"/>
          <p:cNvPicPr>
            <a:picLocks noChangeAspect="1"/>
          </p:cNvPicPr>
          <p:nvPr/>
        </p:nvPicPr>
        <p:blipFill>
          <a:blip r:embed="rId3"/>
          <a:stretch>
            <a:fillRect/>
          </a:stretch>
        </p:blipFill>
        <p:spPr>
          <a:xfrm>
            <a:off x="2878455" y="800735"/>
            <a:ext cx="3347720" cy="4825365"/>
          </a:xfrm>
          <a:prstGeom prst="rect">
            <a:avLst/>
          </a:prstGeom>
        </p:spPr>
      </p:pic>
      <p:pic>
        <p:nvPicPr>
          <p:cNvPr id="7" name="图片 6"/>
          <p:cNvPicPr>
            <a:picLocks noChangeAspect="1"/>
          </p:cNvPicPr>
          <p:nvPr/>
        </p:nvPicPr>
        <p:blipFill>
          <a:blip r:embed="rId4"/>
          <a:stretch>
            <a:fillRect/>
          </a:stretch>
        </p:blipFill>
        <p:spPr>
          <a:xfrm>
            <a:off x="6553199" y="45214"/>
            <a:ext cx="1804555" cy="2067957"/>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p:cNvSpPr>
          <p:nvPr>
            <p:ph type="title"/>
          </p:nvPr>
        </p:nvSpPr>
        <p:spPr>
          <a:xfrm>
            <a:off x="221259" y="260648"/>
            <a:ext cx="1428728" cy="642918"/>
          </a:xfrm>
        </p:spPr>
        <p:txBody>
          <a:bodyPr>
            <a:noAutofit/>
          </a:bodyPr>
          <a:lstStyle/>
          <a:p>
            <a:r>
              <a:rPr lang="zh-CN" altLang="en-US" b="1" dirty="0">
                <a:solidFill>
                  <a:srgbClr val="C00000"/>
                </a:solidFill>
                <a:latin typeface="黑体" panose="02010609060101010101" pitchFamily="2" charset="-122"/>
                <a:ea typeface="黑体" panose="02010609060101010101" pitchFamily="2" charset="-122"/>
              </a:rPr>
              <a:t>教材</a:t>
            </a:r>
            <a:endParaRPr lang="zh-CN" altLang="en-US" b="1" dirty="0">
              <a:solidFill>
                <a:srgbClr val="C00000"/>
              </a:solidFill>
              <a:latin typeface="黑体" panose="02010609060101010101" pitchFamily="2" charset="-122"/>
              <a:ea typeface="黑体" panose="02010609060101010101" pitchFamily="2" charset="-122"/>
            </a:endParaRPr>
          </a:p>
        </p:txBody>
      </p:sp>
      <p:pic>
        <p:nvPicPr>
          <p:cNvPr id="6" name="图片 5"/>
          <p:cNvPicPr>
            <a:picLocks noChangeAspect="1"/>
          </p:cNvPicPr>
          <p:nvPr>
            <p:custDataLst>
              <p:tags r:id="rId1"/>
            </p:custDataLst>
          </p:nvPr>
        </p:nvPicPr>
        <p:blipFill>
          <a:blip r:embed="rId2"/>
          <a:stretch>
            <a:fillRect/>
          </a:stretch>
        </p:blipFill>
        <p:spPr>
          <a:xfrm>
            <a:off x="4716145" y="1565275"/>
            <a:ext cx="3387725" cy="464375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755650" y="1628775"/>
            <a:ext cx="3399790" cy="46291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215" y="1628775"/>
            <a:ext cx="8726805" cy="2736215"/>
          </a:xfrm>
        </p:spPr>
        <p:txBody>
          <a:bodyPr/>
          <a:lstStyle/>
          <a:p>
            <a:pPr marL="0" indent="0">
              <a:lnSpc>
                <a:spcPct val="150000"/>
              </a:lnSpc>
              <a:buNone/>
            </a:pPr>
            <a:r>
              <a:rPr lang="zh-CN" altLang="en-US" dirty="0">
                <a:solidFill>
                  <a:srgbClr val="0000FF"/>
                </a:solidFill>
                <a:latin typeface="黑体" panose="02010609060101010101" pitchFamily="2" charset="-122"/>
                <a:ea typeface="黑体" panose="02010609060101010101" pitchFamily="2" charset="-122"/>
              </a:rPr>
              <a:t>学习通 </a:t>
            </a:r>
            <a:r>
              <a:rPr lang="en-US" altLang="zh-CN" dirty="0">
                <a:solidFill>
                  <a:srgbClr val="0000FF"/>
                </a:solidFill>
                <a:latin typeface="黑体" panose="02010609060101010101" pitchFamily="2" charset="-122"/>
                <a:ea typeface="黑体" panose="02010609060101010101" pitchFamily="2" charset="-122"/>
              </a:rPr>
              <a:t>APP</a:t>
            </a:r>
            <a:endParaRPr lang="en-US" altLang="zh-CN" dirty="0">
              <a:solidFill>
                <a:srgbClr val="0000FF"/>
              </a:solidFill>
              <a:latin typeface="黑体" panose="02010609060101010101" pitchFamily="2" charset="-122"/>
              <a:ea typeface="黑体" panose="02010609060101010101" pitchFamily="2" charset="-122"/>
            </a:endParaRPr>
          </a:p>
          <a:p>
            <a:pPr marL="0" indent="0">
              <a:lnSpc>
                <a:spcPct val="150000"/>
              </a:lnSpc>
              <a:buNone/>
            </a:pPr>
            <a:r>
              <a:rPr lang="zh-CN" altLang="en-US" dirty="0">
                <a:solidFill>
                  <a:srgbClr val="0000FF"/>
                </a:solidFill>
                <a:latin typeface="黑体" panose="02010609060101010101" pitchFamily="2" charset="-122"/>
                <a:ea typeface="黑体" panose="02010609060101010101" pitchFamily="2" charset="-122"/>
              </a:rPr>
              <a:t>复旦大学蒋玉龙老师的</a:t>
            </a:r>
            <a:r>
              <a:rPr lang="en-US" altLang="zh-CN" dirty="0">
                <a:solidFill>
                  <a:srgbClr val="0000FF"/>
                </a:solidFill>
                <a:latin typeface="黑体" panose="02010609060101010101" pitchFamily="2" charset="-122"/>
                <a:ea typeface="黑体" panose="02010609060101010101" pitchFamily="2" charset="-122"/>
              </a:rPr>
              <a:t>《</a:t>
            </a:r>
            <a:r>
              <a:rPr lang="zh-CN" altLang="en-US" dirty="0">
                <a:solidFill>
                  <a:srgbClr val="0000FF"/>
                </a:solidFill>
                <a:latin typeface="黑体" panose="02010609060101010101" pitchFamily="2" charset="-122"/>
                <a:ea typeface="黑体" panose="02010609060101010101" pitchFamily="2" charset="-122"/>
              </a:rPr>
              <a:t>半导体器件物理</a:t>
            </a:r>
            <a:r>
              <a:rPr lang="en-US" altLang="zh-CN" dirty="0">
                <a:solidFill>
                  <a:srgbClr val="0000FF"/>
                </a:solidFill>
                <a:latin typeface="黑体" panose="02010609060101010101" pitchFamily="2" charset="-122"/>
                <a:ea typeface="黑体" panose="02010609060101010101" pitchFamily="2" charset="-122"/>
              </a:rPr>
              <a:t>》</a:t>
            </a:r>
            <a:r>
              <a:rPr lang="zh-CN" altLang="en-US" dirty="0">
                <a:solidFill>
                  <a:srgbClr val="0000FF"/>
                </a:solidFill>
                <a:latin typeface="黑体" panose="02010609060101010101" pitchFamily="2" charset="-122"/>
                <a:ea typeface="黑体" panose="02010609060101010101" pitchFamily="2" charset="-122"/>
              </a:rPr>
              <a:t>视频</a:t>
            </a:r>
            <a:endParaRPr lang="en-US" altLang="zh-CN" dirty="0">
              <a:solidFill>
                <a:srgbClr val="0000FF"/>
              </a:solidFill>
              <a:latin typeface="黑体" panose="02010609060101010101" pitchFamily="2" charset="-122"/>
              <a:ea typeface="黑体" panose="02010609060101010101" pitchFamily="2" charset="-122"/>
            </a:endParaRPr>
          </a:p>
          <a:p>
            <a:pPr marL="0" indent="0">
              <a:lnSpc>
                <a:spcPct val="150000"/>
              </a:lnSpc>
              <a:buNone/>
            </a:pP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标题 1"/>
          <p:cNvSpPr>
            <a:spLocks noGrp="1"/>
          </p:cNvSpPr>
          <p:nvPr>
            <p:ph type="title"/>
          </p:nvPr>
        </p:nvSpPr>
        <p:spPr>
          <a:xfrm>
            <a:off x="323335" y="332740"/>
            <a:ext cx="2614613" cy="857250"/>
          </a:xfrm>
        </p:spPr>
        <p:txBody>
          <a:bodyPr>
            <a:normAutofit/>
          </a:bodyPr>
          <a:lstStyle/>
          <a:p>
            <a:r>
              <a:rPr lang="zh-CN" altLang="en-US" b="1" dirty="0">
                <a:solidFill>
                  <a:srgbClr val="C00000"/>
                </a:solidFill>
                <a:latin typeface="黑体" panose="02010609060101010101" pitchFamily="2" charset="-122"/>
                <a:ea typeface="黑体" panose="02010609060101010101" pitchFamily="2" charset="-122"/>
              </a:rPr>
              <a:t>学习材料</a:t>
            </a:r>
            <a:endParaRPr lang="zh-CN" altLang="en-US" b="1" dirty="0">
              <a:solidFill>
                <a:srgbClr val="C00000"/>
              </a:solidFill>
              <a:latin typeface="黑体" panose="02010609060101010101" pitchFamily="2" charset="-122"/>
              <a:ea typeface="黑体" panose="0201060906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xfrm>
            <a:off x="0" y="0"/>
            <a:ext cx="2614613" cy="857250"/>
          </a:xfrm>
        </p:spPr>
        <p:txBody>
          <a:bodyPr>
            <a:normAutofit/>
          </a:bodyPr>
          <a:lstStyle/>
          <a:p>
            <a:r>
              <a:rPr lang="zh-CN" altLang="en-US" b="1" dirty="0">
                <a:solidFill>
                  <a:srgbClr val="C00000"/>
                </a:solidFill>
                <a:latin typeface="黑体" panose="02010609060101010101" pitchFamily="2" charset="-122"/>
                <a:ea typeface="黑体" panose="02010609060101010101" pitchFamily="2" charset="-122"/>
              </a:rPr>
              <a:t>阅读材料</a:t>
            </a:r>
            <a:endParaRPr lang="zh-CN" altLang="en-US" b="1" dirty="0">
              <a:solidFill>
                <a:srgbClr val="C00000"/>
              </a:solidFill>
              <a:latin typeface="黑体" panose="02010609060101010101" pitchFamily="2" charset="-122"/>
              <a:ea typeface="黑体" panose="02010609060101010101" pitchFamily="2" charset="-122"/>
            </a:endParaRPr>
          </a:p>
        </p:txBody>
      </p:sp>
      <p:pic>
        <p:nvPicPr>
          <p:cNvPr id="19459" name="Picture 12" descr=" 晶体之火——晶体管的发明及信息时代的来临 "/>
          <p:cNvPicPr>
            <a:picLocks noChangeAspect="1" noChangeArrowheads="1"/>
          </p:cNvPicPr>
          <p:nvPr/>
        </p:nvPicPr>
        <p:blipFill>
          <a:blip r:embed="rId1"/>
          <a:srcRect/>
          <a:stretch>
            <a:fillRect/>
          </a:stretch>
        </p:blipFill>
        <p:spPr bwMode="auto">
          <a:xfrm>
            <a:off x="366395" y="1052830"/>
            <a:ext cx="4463415" cy="4289425"/>
          </a:xfrm>
          <a:prstGeom prst="rect">
            <a:avLst/>
          </a:prstGeom>
          <a:noFill/>
          <a:ln w="9525">
            <a:noFill/>
            <a:miter lim="800000"/>
            <a:headEnd/>
            <a:tailEnd/>
          </a:ln>
        </p:spPr>
      </p:pic>
      <p:sp>
        <p:nvSpPr>
          <p:cNvPr id="19460" name="矩形 6"/>
          <p:cNvSpPr>
            <a:spLocks noChangeArrowheads="1"/>
          </p:cNvSpPr>
          <p:nvPr/>
        </p:nvSpPr>
        <p:spPr bwMode="auto">
          <a:xfrm>
            <a:off x="107504" y="5657472"/>
            <a:ext cx="4464496" cy="1015663"/>
          </a:xfrm>
          <a:prstGeom prst="rect">
            <a:avLst/>
          </a:prstGeom>
          <a:noFill/>
          <a:ln w="9525">
            <a:noFill/>
            <a:miter lim="800000"/>
          </a:ln>
        </p:spPr>
        <p:txBody>
          <a:bodyPr wrap="square">
            <a:spAutoFit/>
          </a:bodyPr>
          <a:lstStyle/>
          <a:p>
            <a:r>
              <a:rPr lang="zh-CN" altLang="en-US" sz="2000" dirty="0">
                <a:solidFill>
                  <a:srgbClr val="0000FF"/>
                </a:solidFill>
                <a:latin typeface="黑体" panose="02010609060101010101" pitchFamily="2" charset="-122"/>
                <a:ea typeface="黑体" panose="02010609060101010101" pitchFamily="2" charset="-122"/>
              </a:rPr>
              <a:t>作者（美）</a:t>
            </a:r>
            <a:r>
              <a:rPr lang="zh-CN" altLang="en-US" sz="2000" u="sng" dirty="0">
                <a:solidFill>
                  <a:srgbClr val="0000FF"/>
                </a:solidFill>
                <a:latin typeface="黑体" panose="02010609060101010101" pitchFamily="2" charset="-122"/>
                <a:ea typeface="黑体" panose="02010609060101010101" pitchFamily="2" charset="-122"/>
                <a:hlinkClick r:id="rId2"/>
              </a:rPr>
              <a:t>赖尔登</a:t>
            </a:r>
            <a:r>
              <a:rPr lang="zh-CN" altLang="en-US" sz="2000" dirty="0">
                <a:solidFill>
                  <a:srgbClr val="0000FF"/>
                </a:solidFill>
                <a:latin typeface="黑体" panose="02010609060101010101" pitchFamily="2" charset="-122"/>
                <a:ea typeface="黑体" panose="02010609060101010101" pitchFamily="2" charset="-122"/>
              </a:rPr>
              <a:t>，</a:t>
            </a:r>
            <a:r>
              <a:rPr lang="zh-CN" altLang="en-US" sz="2000" dirty="0">
                <a:solidFill>
                  <a:srgbClr val="0000FF"/>
                </a:solidFill>
                <a:latin typeface="黑体" panose="02010609060101010101" pitchFamily="2" charset="-122"/>
                <a:ea typeface="黑体" panose="02010609060101010101" pitchFamily="2" charset="-122"/>
                <a:hlinkClick r:id="rId3"/>
              </a:rPr>
              <a:t>霍德森</a:t>
            </a:r>
            <a:r>
              <a:rPr lang="zh-CN" altLang="en-US" sz="2000" dirty="0">
                <a:solidFill>
                  <a:srgbClr val="0000FF"/>
                </a:solidFill>
                <a:latin typeface="黑体" panose="02010609060101010101" pitchFamily="2" charset="-122"/>
                <a:ea typeface="黑体" panose="02010609060101010101" pitchFamily="2" charset="-122"/>
              </a:rPr>
              <a:t> 著</a:t>
            </a:r>
            <a:endParaRPr lang="en-US" altLang="zh-CN" sz="2000" dirty="0">
              <a:solidFill>
                <a:srgbClr val="0000FF"/>
              </a:solidFill>
              <a:latin typeface="黑体" panose="02010609060101010101" pitchFamily="2" charset="-122"/>
              <a:ea typeface="黑体" panose="02010609060101010101" pitchFamily="2" charset="-122"/>
            </a:endParaRPr>
          </a:p>
          <a:p>
            <a:r>
              <a:rPr lang="zh-CN" altLang="en-US" sz="2000" dirty="0">
                <a:solidFill>
                  <a:srgbClr val="0000FF"/>
                </a:solidFill>
                <a:latin typeface="黑体" panose="02010609060101010101" pitchFamily="2" charset="-122"/>
                <a:ea typeface="黑体" panose="02010609060101010101" pitchFamily="2" charset="-122"/>
                <a:hlinkClick r:id="rId4"/>
              </a:rPr>
              <a:t>译者 浦根祥</a:t>
            </a:r>
            <a:r>
              <a:rPr lang="zh-CN" altLang="en-US" sz="2000" dirty="0">
                <a:solidFill>
                  <a:srgbClr val="0000FF"/>
                </a:solidFill>
                <a:latin typeface="黑体" panose="02010609060101010101" pitchFamily="2" charset="-122"/>
                <a:ea typeface="黑体" panose="02010609060101010101" pitchFamily="2" charset="-122"/>
              </a:rPr>
              <a:t> </a:t>
            </a:r>
            <a:endParaRPr lang="zh-CN" altLang="en-US" sz="2000" dirty="0">
              <a:solidFill>
                <a:srgbClr val="0000FF"/>
              </a:solidFill>
              <a:latin typeface="黑体" panose="02010609060101010101" pitchFamily="2" charset="-122"/>
              <a:ea typeface="黑体" panose="02010609060101010101" pitchFamily="2" charset="-122"/>
            </a:endParaRPr>
          </a:p>
          <a:p>
            <a:r>
              <a:rPr lang="zh-CN" altLang="en-US" sz="2000" dirty="0">
                <a:solidFill>
                  <a:srgbClr val="0000FF"/>
                </a:solidFill>
                <a:latin typeface="黑体" panose="02010609060101010101" pitchFamily="2" charset="-122"/>
                <a:ea typeface="黑体" panose="02010609060101010101" pitchFamily="2" charset="-122"/>
                <a:hlinkClick r:id="rId5"/>
              </a:rPr>
              <a:t>上海科学技术出版社</a:t>
            </a:r>
            <a:r>
              <a:rPr lang="zh-CN" altLang="en-US" sz="2000" dirty="0">
                <a:solidFill>
                  <a:srgbClr val="0000FF"/>
                </a:solidFill>
                <a:latin typeface="黑体" panose="02010609060101010101" pitchFamily="2" charset="-122"/>
                <a:ea typeface="黑体" panose="02010609060101010101" pitchFamily="2" charset="-122"/>
              </a:rPr>
              <a:t> </a:t>
            </a:r>
            <a:r>
              <a:rPr lang="en-US" altLang="zh-CN" sz="2000" dirty="0">
                <a:solidFill>
                  <a:srgbClr val="0000FF"/>
                </a:solidFill>
                <a:latin typeface="黑体" panose="02010609060101010101" pitchFamily="2" charset="-122"/>
                <a:ea typeface="黑体" panose="02010609060101010101" pitchFamily="2" charset="-122"/>
              </a:rPr>
              <a:t>2002-8-1</a:t>
            </a:r>
            <a:endParaRPr lang="en-US" altLang="zh-CN" sz="2000" dirty="0">
              <a:solidFill>
                <a:srgbClr val="0000FF"/>
              </a:solidFill>
              <a:latin typeface="黑体" panose="02010609060101010101" pitchFamily="2" charset="-122"/>
              <a:ea typeface="黑体" panose="02010609060101010101" pitchFamily="2" charset="-122"/>
            </a:endParaRPr>
          </a:p>
        </p:txBody>
      </p:sp>
      <p:pic>
        <p:nvPicPr>
          <p:cNvPr id="2" name="图片 1"/>
          <p:cNvPicPr>
            <a:picLocks noChangeAspect="1"/>
          </p:cNvPicPr>
          <p:nvPr/>
        </p:nvPicPr>
        <p:blipFill>
          <a:blip r:embed="rId6"/>
          <a:stretch>
            <a:fillRect/>
          </a:stretch>
        </p:blipFill>
        <p:spPr>
          <a:xfrm>
            <a:off x="5003800" y="1033780"/>
            <a:ext cx="3344545" cy="4261485"/>
          </a:xfrm>
          <a:prstGeom prst="rect">
            <a:avLst/>
          </a:prstGeom>
        </p:spPr>
      </p:pic>
      <p:sp>
        <p:nvSpPr>
          <p:cNvPr id="3" name="Rectangle 1"/>
          <p:cNvSpPr>
            <a:spLocks noChangeArrowheads="1"/>
          </p:cNvSpPr>
          <p:nvPr/>
        </p:nvSpPr>
        <p:spPr bwMode="auto">
          <a:xfrm>
            <a:off x="5148064" y="5580529"/>
            <a:ext cx="3995936"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00FF"/>
                </a:solidFill>
                <a:effectLst/>
                <a:latin typeface="黑体" panose="02010609060101010101" pitchFamily="2" charset="-122"/>
                <a:ea typeface="黑体" panose="02010609060101010101" pitchFamily="2" charset="-122"/>
                <a:cs typeface="Arial" panose="020B0604020202020204" pitchFamily="34" charset="0"/>
              </a:rPr>
              <a:t>作    者</a:t>
            </a:r>
            <a:r>
              <a:rPr kumimoji="0" lang="zh-CN" altLang="en-US" sz="2000" b="1" i="0" u="none" strike="noStrike" cap="none" normalizeH="0" baseline="0" dirty="0">
                <a:ln>
                  <a:noFill/>
                </a:ln>
                <a:solidFill>
                  <a:srgbClr val="0000FF"/>
                </a:solidFill>
                <a:effectLst/>
                <a:latin typeface="黑体" panose="02010609060101010101" pitchFamily="2" charset="-122"/>
                <a:ea typeface="黑体" panose="02010609060101010101" pitchFamily="2" charset="-122"/>
                <a:cs typeface="Arial" panose="020B0604020202020204" pitchFamily="34" charset="0"/>
              </a:rPr>
              <a:t>：</a:t>
            </a:r>
            <a:r>
              <a:rPr kumimoji="0" lang="zh-CN" altLang="zh-CN" sz="2000" b="0" i="0" u="none" strike="noStrike" cap="none" normalizeH="0" baseline="0" dirty="0">
                <a:ln>
                  <a:noFill/>
                </a:ln>
                <a:solidFill>
                  <a:srgbClr val="0000FF"/>
                </a:solidFill>
                <a:effectLst/>
                <a:latin typeface="黑体" panose="02010609060101010101" pitchFamily="2" charset="-122"/>
                <a:ea typeface="黑体" panose="02010609060101010101" pitchFamily="2" charset="-122"/>
                <a:cs typeface="Arial" panose="020B0604020202020204" pitchFamily="34" charset="0"/>
              </a:rPr>
              <a:t>（英）奥顿 </a:t>
            </a:r>
            <a:endParaRPr kumimoji="0" lang="zh-CN" altLang="zh-CN" sz="2000" b="0" i="0" u="none" strike="noStrike" cap="none" normalizeH="0" baseline="0" dirty="0">
              <a:ln>
                <a:noFill/>
              </a:ln>
              <a:solidFill>
                <a:srgbClr val="0000FF"/>
              </a:solidFill>
              <a:effectLst/>
              <a:latin typeface="黑体" panose="02010609060101010101" pitchFamily="2" charset="-122"/>
              <a:ea typeface="黑体" panose="02010609060101010101" pitchFamily="2" charset="-122"/>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00FF"/>
                </a:solidFill>
                <a:effectLst/>
                <a:latin typeface="黑体" panose="02010609060101010101" pitchFamily="2" charset="-122"/>
                <a:ea typeface="黑体" panose="02010609060101010101" pitchFamily="2" charset="-122"/>
                <a:cs typeface="Arial" panose="020B0604020202020204" pitchFamily="34" charset="0"/>
              </a:rPr>
              <a:t>译    者</a:t>
            </a:r>
            <a:r>
              <a:rPr kumimoji="0" lang="zh-CN" altLang="en-US" sz="2000" b="1" i="0" u="none" strike="noStrike" cap="none" normalizeH="0" baseline="0" dirty="0">
                <a:ln>
                  <a:noFill/>
                </a:ln>
                <a:solidFill>
                  <a:srgbClr val="0000FF"/>
                </a:solidFill>
                <a:effectLst/>
                <a:latin typeface="黑体" panose="02010609060101010101" pitchFamily="2" charset="-122"/>
                <a:ea typeface="黑体" panose="02010609060101010101" pitchFamily="2" charset="-122"/>
                <a:cs typeface="Arial" panose="020B0604020202020204" pitchFamily="34" charset="0"/>
              </a:rPr>
              <a:t>： </a:t>
            </a:r>
            <a:r>
              <a:rPr kumimoji="0" lang="zh-CN" altLang="zh-CN" sz="2000" b="0" i="0" u="none" strike="noStrike" cap="none" normalizeH="0" baseline="0" dirty="0">
                <a:ln>
                  <a:noFill/>
                </a:ln>
                <a:solidFill>
                  <a:srgbClr val="0000FF"/>
                </a:solidFill>
                <a:effectLst/>
                <a:latin typeface="黑体" panose="02010609060101010101" pitchFamily="2" charset="-122"/>
                <a:ea typeface="黑体" panose="02010609060101010101" pitchFamily="2" charset="-122"/>
                <a:cs typeface="Arial" panose="020B0604020202020204" pitchFamily="34" charset="0"/>
              </a:rPr>
              <a:t>姬扬 </a:t>
            </a:r>
            <a:endParaRPr kumimoji="0" lang="zh-CN" altLang="zh-CN" sz="2000" b="0" i="0" u="none" strike="noStrike" cap="none" normalizeH="0" baseline="0" dirty="0">
              <a:ln>
                <a:noFill/>
              </a:ln>
              <a:solidFill>
                <a:srgbClr val="0000FF"/>
              </a:solidFill>
              <a:effectLst/>
              <a:latin typeface="黑体" panose="02010609060101010101" pitchFamily="2" charset="-122"/>
              <a:ea typeface="黑体" panose="02010609060101010101" pitchFamily="2" charset="-122"/>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FF"/>
                </a:solidFill>
                <a:effectLst/>
                <a:latin typeface="黑体" panose="02010609060101010101" pitchFamily="2" charset="-122"/>
                <a:ea typeface="黑体" panose="02010609060101010101" pitchFamily="2" charset="-122"/>
              </a:rPr>
              <a:t>中国科学技术出版社</a:t>
            </a:r>
            <a:r>
              <a:rPr kumimoji="0" lang="en-US" altLang="zh-CN" sz="1800" b="0" i="0" u="none" strike="noStrike" cap="none" normalizeH="0" baseline="0" dirty="0">
                <a:ln>
                  <a:noFill/>
                </a:ln>
                <a:solidFill>
                  <a:srgbClr val="0000FF"/>
                </a:solidFill>
                <a:effectLst/>
                <a:latin typeface="黑体" panose="02010609060101010101" pitchFamily="2" charset="-122"/>
                <a:ea typeface="黑体" panose="02010609060101010101" pitchFamily="2" charset="-122"/>
              </a:rPr>
              <a:t>2015</a:t>
            </a:r>
            <a:r>
              <a:rPr kumimoji="0" lang="zh-CN" altLang="en-US" sz="1800" b="0" i="0" u="none" strike="noStrike" cap="none" normalizeH="0" baseline="0" dirty="0">
                <a:ln>
                  <a:noFill/>
                </a:ln>
                <a:solidFill>
                  <a:srgbClr val="0000FF"/>
                </a:solidFill>
                <a:effectLst/>
                <a:latin typeface="黑体" panose="02010609060101010101" pitchFamily="2" charset="-122"/>
                <a:ea typeface="黑体" panose="02010609060101010101" pitchFamily="2" charset="-122"/>
              </a:rPr>
              <a:t>年</a:t>
            </a:r>
            <a:r>
              <a:rPr kumimoji="0" lang="en-US" altLang="zh-CN" sz="1800" b="0" i="0" u="none" strike="noStrike" cap="none" normalizeH="0" baseline="0" dirty="0">
                <a:ln>
                  <a:noFill/>
                </a:ln>
                <a:solidFill>
                  <a:srgbClr val="0000FF"/>
                </a:solidFill>
                <a:effectLst/>
                <a:latin typeface="黑体" panose="02010609060101010101" pitchFamily="2" charset="-122"/>
                <a:ea typeface="黑体" panose="02010609060101010101" pitchFamily="2" charset="-122"/>
              </a:rPr>
              <a:t>1</a:t>
            </a:r>
            <a:r>
              <a:rPr kumimoji="0" lang="zh-CN" altLang="en-US" sz="1800" b="0" i="0" u="none" strike="noStrike" cap="none" normalizeH="0" baseline="0" dirty="0">
                <a:ln>
                  <a:noFill/>
                </a:ln>
                <a:solidFill>
                  <a:srgbClr val="0000FF"/>
                </a:solidFill>
                <a:effectLst/>
                <a:latin typeface="黑体" panose="02010609060101010101" pitchFamily="2" charset="-122"/>
                <a:ea typeface="黑体" panose="02010609060101010101" pitchFamily="2" charset="-122"/>
              </a:rPr>
              <a:t>月</a:t>
            </a:r>
            <a:endParaRPr kumimoji="0" lang="zh-CN" altLang="zh-CN" sz="1800" b="0" i="0" u="none" strike="noStrike" cap="none" normalizeH="0" baseline="0" dirty="0">
              <a:ln>
                <a:noFill/>
              </a:ln>
              <a:solidFill>
                <a:srgbClr val="0000FF"/>
              </a:solidFill>
              <a:effectLst/>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a:xfrm>
            <a:off x="-25127" y="0"/>
            <a:ext cx="3456384" cy="1143000"/>
          </a:xfrm>
        </p:spPr>
        <p:txBody>
          <a:bodyPr>
            <a:normAutofit/>
          </a:bodyPr>
          <a:lstStyle/>
          <a:p>
            <a:r>
              <a:rPr lang="zh-CN" altLang="en-US" b="1" dirty="0">
                <a:solidFill>
                  <a:srgbClr val="C00000"/>
                </a:solidFill>
                <a:latin typeface="黑体" panose="02010609060101010101" pitchFamily="2" charset="-122"/>
                <a:ea typeface="黑体" panose="02010609060101010101" pitchFamily="2" charset="-122"/>
              </a:rPr>
              <a:t>考试及成绩</a:t>
            </a:r>
            <a:endParaRPr lang="zh-CN" altLang="en-US" b="1" dirty="0">
              <a:solidFill>
                <a:srgbClr val="C00000"/>
              </a:solidFill>
              <a:latin typeface="黑体" panose="02010609060101010101" pitchFamily="2" charset="-122"/>
              <a:ea typeface="黑体" panose="02010609060101010101" pitchFamily="2" charset="-122"/>
            </a:endParaRPr>
          </a:p>
        </p:txBody>
      </p:sp>
      <p:sp>
        <p:nvSpPr>
          <p:cNvPr id="18434" name="内容占位符 2"/>
          <p:cNvSpPr>
            <a:spLocks noGrp="1"/>
          </p:cNvSpPr>
          <p:nvPr>
            <p:ph idx="1"/>
          </p:nvPr>
        </p:nvSpPr>
        <p:spPr>
          <a:xfrm>
            <a:off x="323146" y="1773064"/>
            <a:ext cx="8712968" cy="2880320"/>
          </a:xfrm>
        </p:spPr>
        <p:txBody>
          <a:bodyPr>
            <a:noAutofit/>
          </a:bodyPr>
          <a:lstStyle/>
          <a:p>
            <a:pPr>
              <a:lnSpc>
                <a:spcPct val="150000"/>
              </a:lnSpc>
            </a:pPr>
            <a:r>
              <a:rPr lang="zh-CN" altLang="en-US" sz="3100" b="1" dirty="0">
                <a:solidFill>
                  <a:srgbClr val="0000FF"/>
                </a:solidFill>
                <a:latin typeface="黑体" panose="02010609060101010101" pitchFamily="2" charset="-122"/>
                <a:ea typeface="黑体" panose="02010609060101010101" pitchFamily="2" charset="-122"/>
              </a:rPr>
              <a:t>平时作业：</a:t>
            </a:r>
            <a:r>
              <a:rPr lang="en-US" altLang="zh-CN" sz="3100" b="1" dirty="0">
                <a:solidFill>
                  <a:srgbClr val="0000FF"/>
                </a:solidFill>
                <a:latin typeface="黑体" panose="02010609060101010101" pitchFamily="2" charset="-122"/>
                <a:ea typeface="黑体" panose="02010609060101010101" pitchFamily="2" charset="-122"/>
              </a:rPr>
              <a:t>20</a:t>
            </a:r>
            <a:r>
              <a:rPr lang="zh-CN" altLang="en-US" sz="3100" b="1" dirty="0">
                <a:solidFill>
                  <a:srgbClr val="0000FF"/>
                </a:solidFill>
                <a:latin typeface="黑体" panose="02010609060101010101" pitchFamily="2" charset="-122"/>
                <a:ea typeface="黑体" panose="02010609060101010101" pitchFamily="2" charset="-122"/>
              </a:rPr>
              <a:t>分（每周一收作业）</a:t>
            </a:r>
            <a:endParaRPr lang="en-US" altLang="zh-CN" sz="3100" b="1" dirty="0">
              <a:solidFill>
                <a:srgbClr val="0000FF"/>
              </a:solidFill>
              <a:latin typeface="黑体" panose="02010609060101010101" pitchFamily="2" charset="-122"/>
              <a:ea typeface="黑体" panose="02010609060101010101" pitchFamily="2" charset="-122"/>
            </a:endParaRPr>
          </a:p>
          <a:p>
            <a:pPr>
              <a:lnSpc>
                <a:spcPct val="150000"/>
              </a:lnSpc>
            </a:pPr>
            <a:r>
              <a:rPr lang="zh-CN" altLang="en-US" sz="3100" b="1" dirty="0">
                <a:solidFill>
                  <a:srgbClr val="0000FF"/>
                </a:solidFill>
                <a:latin typeface="黑体" panose="02010609060101010101" pitchFamily="2" charset="-122"/>
                <a:ea typeface="黑体" panose="02010609060101010101" pitchFamily="2" charset="-122"/>
              </a:rPr>
              <a:t>期</a:t>
            </a:r>
            <a:r>
              <a:rPr lang="zh-CN" altLang="en-US" sz="3100" b="1" dirty="0" smtClean="0">
                <a:solidFill>
                  <a:srgbClr val="0000FF"/>
                </a:solidFill>
                <a:latin typeface="黑体" panose="02010609060101010101" pitchFamily="2" charset="-122"/>
                <a:ea typeface="黑体" panose="02010609060101010101" pitchFamily="2" charset="-122"/>
              </a:rPr>
              <a:t>中小考：</a:t>
            </a:r>
            <a:r>
              <a:rPr lang="en-US" altLang="zh-CN" sz="3100" b="1" dirty="0">
                <a:solidFill>
                  <a:srgbClr val="0000FF"/>
                </a:solidFill>
                <a:latin typeface="黑体" panose="02010609060101010101" pitchFamily="2" charset="-122"/>
                <a:ea typeface="黑体" panose="02010609060101010101" pitchFamily="2" charset="-122"/>
              </a:rPr>
              <a:t>20</a:t>
            </a:r>
            <a:r>
              <a:rPr lang="zh-CN" altLang="en-US" sz="3100" b="1" dirty="0" smtClean="0">
                <a:solidFill>
                  <a:srgbClr val="0000FF"/>
                </a:solidFill>
                <a:latin typeface="黑体" panose="02010609060101010101" pitchFamily="2" charset="-122"/>
                <a:ea typeface="黑体" panose="02010609060101010101" pitchFamily="2" charset="-122"/>
              </a:rPr>
              <a:t>分 （二极管和三极管）</a:t>
            </a:r>
            <a:endParaRPr lang="en-US" altLang="zh-CN" sz="3100" b="1" dirty="0">
              <a:solidFill>
                <a:srgbClr val="0000FF"/>
              </a:solidFill>
              <a:latin typeface="黑体" panose="02010609060101010101" pitchFamily="2" charset="-122"/>
              <a:ea typeface="黑体" panose="02010609060101010101" pitchFamily="2" charset="-122"/>
            </a:endParaRPr>
          </a:p>
          <a:p>
            <a:pPr>
              <a:lnSpc>
                <a:spcPct val="150000"/>
              </a:lnSpc>
            </a:pPr>
            <a:r>
              <a:rPr lang="zh-CN" altLang="en-US" sz="3100" b="1" dirty="0">
                <a:solidFill>
                  <a:srgbClr val="0000FF"/>
                </a:solidFill>
                <a:latin typeface="黑体" panose="02010609060101010101" pitchFamily="2" charset="-122"/>
                <a:ea typeface="黑体" panose="02010609060101010101" pitchFamily="2" charset="-122"/>
              </a:rPr>
              <a:t>期末考试：</a:t>
            </a:r>
            <a:r>
              <a:rPr lang="en-US" altLang="zh-CN" sz="3100" b="1" dirty="0">
                <a:solidFill>
                  <a:srgbClr val="0000FF"/>
                </a:solidFill>
                <a:latin typeface="黑体" panose="02010609060101010101" pitchFamily="2" charset="-122"/>
                <a:ea typeface="黑体" panose="02010609060101010101" pitchFamily="2" charset="-122"/>
              </a:rPr>
              <a:t>60</a:t>
            </a:r>
            <a:r>
              <a:rPr lang="zh-CN" altLang="en-US" sz="3100" b="1" dirty="0">
                <a:solidFill>
                  <a:srgbClr val="0000FF"/>
                </a:solidFill>
                <a:latin typeface="黑体" panose="02010609060101010101" pitchFamily="2" charset="-122"/>
                <a:ea typeface="黑体" panose="02010609060101010101" pitchFamily="2" charset="-122"/>
              </a:rPr>
              <a:t>分</a:t>
            </a:r>
            <a:endParaRPr lang="en-US" altLang="zh-CN" sz="3100" b="1" dirty="0">
              <a:solidFill>
                <a:srgbClr val="0000FF"/>
              </a:solidFill>
              <a:latin typeface="黑体" panose="02010609060101010101" pitchFamily="2" charset="-122"/>
              <a:ea typeface="黑体" panose="02010609060101010101" pitchFamily="2" charset="-122"/>
            </a:endParaRPr>
          </a:p>
          <a:p>
            <a:pPr>
              <a:lnSpc>
                <a:spcPct val="150000"/>
              </a:lnSpc>
            </a:pPr>
            <a:r>
              <a:rPr lang="zh-CN" altLang="en-US" sz="3100" b="1" dirty="0">
                <a:solidFill>
                  <a:srgbClr val="0000FF"/>
                </a:solidFill>
                <a:latin typeface="黑体" panose="02010609060101010101" pitchFamily="2" charset="-122"/>
                <a:ea typeface="黑体" panose="02010609060101010101" pitchFamily="2" charset="-122"/>
              </a:rPr>
              <a:t>方    式：闭卷</a:t>
            </a:r>
            <a:endParaRPr lang="zh-CN" altLang="en-US" sz="3100" b="1" dirty="0">
              <a:solidFill>
                <a:srgbClr val="0000FF"/>
              </a:solidFill>
              <a:latin typeface="黑体" panose="02010609060101010101" pitchFamily="2" charset="-122"/>
              <a:ea typeface="黑体" panose="02010609060101010101" pitchFamily="2" charset="-122"/>
            </a:endParaRPr>
          </a:p>
          <a:p>
            <a:pPr>
              <a:lnSpc>
                <a:spcPct val="150000"/>
              </a:lnSpc>
            </a:pPr>
            <a:r>
              <a:rPr lang="zh-CN" altLang="en-US" sz="3100" b="1" dirty="0">
                <a:solidFill>
                  <a:srgbClr val="0000FF"/>
                </a:solidFill>
                <a:latin typeface="黑体" panose="02010609060101010101" pitchFamily="2" charset="-122"/>
                <a:ea typeface="黑体" panose="02010609060101010101" pitchFamily="2" charset="-122"/>
              </a:rPr>
              <a:t>总</a:t>
            </a:r>
            <a:r>
              <a:rPr lang="en-US" altLang="zh-CN" sz="3100" b="1" dirty="0">
                <a:solidFill>
                  <a:srgbClr val="0000FF"/>
                </a:solidFill>
                <a:latin typeface="黑体" panose="02010609060101010101" pitchFamily="2" charset="-122"/>
                <a:ea typeface="黑体" panose="02010609060101010101" pitchFamily="2" charset="-122"/>
              </a:rPr>
              <a:t>    </a:t>
            </a:r>
            <a:r>
              <a:rPr lang="zh-CN" altLang="en-US" sz="3100" b="1" dirty="0">
                <a:solidFill>
                  <a:srgbClr val="0000FF"/>
                </a:solidFill>
                <a:latin typeface="黑体" panose="02010609060101010101" pitchFamily="2" charset="-122"/>
                <a:ea typeface="黑体" panose="02010609060101010101" pitchFamily="2" charset="-122"/>
              </a:rPr>
              <a:t>分：</a:t>
            </a:r>
            <a:r>
              <a:rPr lang="en-US" altLang="zh-CN" sz="3100" b="1" dirty="0">
                <a:solidFill>
                  <a:srgbClr val="0000FF"/>
                </a:solidFill>
                <a:latin typeface="黑体" panose="02010609060101010101" pitchFamily="2" charset="-122"/>
                <a:ea typeface="黑体" panose="02010609060101010101" pitchFamily="2" charset="-122"/>
              </a:rPr>
              <a:t>100</a:t>
            </a:r>
            <a:endParaRPr lang="en-US" altLang="zh-CN" sz="3100" b="1" dirty="0">
              <a:solidFill>
                <a:srgbClr val="0000FF"/>
              </a:solidFill>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12"/>
          </p:nvPr>
        </p:nvSpPr>
        <p:spPr/>
        <p:txBody>
          <a:bodyPr/>
          <a:lstStyle/>
          <a:p>
            <a:pPr>
              <a:defRPr/>
            </a:pPr>
            <a:fld id="{BF2F0BDD-3464-452B-89B4-A36E182A3AAB}" type="slidenum">
              <a:rPr lang="zh-CN" altLang="en-US"/>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79864" y="260271"/>
            <a:ext cx="3810000" cy="460375"/>
          </a:xfrm>
          <a:prstGeom prst="rect">
            <a:avLst/>
          </a:prstGeom>
          <a:noFill/>
          <a:ln w="9525">
            <a:noFill/>
          </a:ln>
        </p:spPr>
        <p:txBody>
          <a:bodyPr>
            <a:spAutoFit/>
          </a:bodyPr>
          <a:p>
            <a:pPr indent="0"/>
            <a:r>
              <a:rPr lang="zh-CN" sz="2400" b="1">
                <a:solidFill>
                  <a:srgbClr val="FF0000"/>
                </a:solidFill>
                <a:latin typeface="Calibri" panose="020F0502020204030204" pitchFamily="34" charset="0"/>
                <a:ea typeface="宋体" panose="02010600030101010101" pitchFamily="2" charset="-122"/>
              </a:rPr>
              <a:t>作业标准：总分</a:t>
            </a:r>
            <a:r>
              <a:rPr lang="en-US" sz="2400" b="1">
                <a:solidFill>
                  <a:srgbClr val="FF0000"/>
                </a:solidFill>
                <a:latin typeface="Calibri" panose="020F0502020204030204" pitchFamily="34" charset="0"/>
                <a:ea typeface="宋体" panose="02010600030101010101" pitchFamily="2" charset="-122"/>
              </a:rPr>
              <a:t>5</a:t>
            </a:r>
            <a:r>
              <a:rPr lang="zh-CN" sz="2400" b="1">
                <a:solidFill>
                  <a:srgbClr val="FF0000"/>
                </a:solidFill>
                <a:latin typeface="Calibri" panose="020F0502020204030204" pitchFamily="34" charset="0"/>
                <a:ea typeface="宋体" panose="02010600030101010101" pitchFamily="2" charset="-122"/>
              </a:rPr>
              <a:t>分</a:t>
            </a:r>
            <a:endParaRPr lang="zh-CN" altLang="en-US" sz="2400" b="1">
              <a:solidFill>
                <a:srgbClr val="FF0000"/>
              </a:solidFill>
              <a:latin typeface="Calibri" panose="020F0502020204030204" pitchFamily="34" charset="0"/>
              <a:ea typeface="宋体" panose="02010600030101010101" pitchFamily="2" charset="-122"/>
            </a:endParaRPr>
          </a:p>
        </p:txBody>
      </p:sp>
      <p:graphicFrame>
        <p:nvGraphicFramePr>
          <p:cNvPr id="2" name="表格 1"/>
          <p:cNvGraphicFramePr/>
          <p:nvPr>
            <p:custDataLst>
              <p:tags r:id="rId1"/>
            </p:custDataLst>
          </p:nvPr>
        </p:nvGraphicFramePr>
        <p:xfrm>
          <a:off x="4283710" y="1268730"/>
          <a:ext cx="4135120" cy="4351020"/>
        </p:xfrm>
        <a:graphic>
          <a:graphicData uri="http://schemas.openxmlformats.org/drawingml/2006/table">
            <a:tbl>
              <a:tblPr firstRow="1" bandRow="1">
                <a:tableStyleId>{5940675A-B579-460E-94D1-54222C63F5DA}</a:tableStyleId>
              </a:tblPr>
              <a:tblGrid>
                <a:gridCol w="2644140"/>
                <a:gridCol w="1490980"/>
              </a:tblGrid>
              <a:tr h="662305">
                <a:tc>
                  <a:txBody>
                    <a:bodyPr/>
                    <a:p>
                      <a:pPr indent="0">
                        <a:buNone/>
                      </a:pPr>
                      <a:r>
                        <a:rPr lang="en-US" sz="2400" b="1">
                          <a:latin typeface="宋体" panose="02010600030101010101" pitchFamily="2" charset="-122"/>
                          <a:ea typeface="宋体" panose="02010600030101010101" pitchFamily="2" charset="-122"/>
                          <a:cs typeface="宋体" panose="02010600030101010101" pitchFamily="2" charset="-122"/>
                        </a:rPr>
                        <a:t>不写公式</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512921" marR="51435" marT="0" marB="134778"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-0.5</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512921" marR="51435" marT="0" marB="134778"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6415">
                <a:tc>
                  <a:txBody>
                    <a:bodyPr/>
                    <a:p>
                      <a:pPr indent="0">
                        <a:buNone/>
                      </a:pPr>
                      <a:r>
                        <a:rPr lang="en-US" sz="2400" b="1">
                          <a:latin typeface="宋体" panose="02010600030101010101" pitchFamily="2" charset="-122"/>
                          <a:ea typeface="宋体" panose="02010600030101010101" pitchFamily="2" charset="-122"/>
                          <a:cs typeface="宋体" panose="02010600030101010101" pitchFamily="2" charset="-122"/>
                        </a:rPr>
                        <a:t>不写步骤</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512921" marR="51435" marT="0" marB="134778"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-0.5</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512921" marR="51435" marT="0" marB="134778"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7050">
                <a:tc>
                  <a:txBody>
                    <a:bodyPr/>
                    <a:p>
                      <a:pPr indent="0">
                        <a:buNone/>
                      </a:pPr>
                      <a:r>
                        <a:rPr lang="en-US" sz="2400" b="1">
                          <a:latin typeface="宋体" panose="02010600030101010101" pitchFamily="2" charset="-122"/>
                          <a:ea typeface="宋体" panose="02010600030101010101" pitchFamily="2" charset="-122"/>
                          <a:cs typeface="宋体" panose="02010600030101010101" pitchFamily="2" charset="-122"/>
                        </a:rPr>
                        <a:t>不写单位</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512921" marR="51435" marT="0" marB="134778"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-0.5</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512921" marR="51435" marT="0" marB="134778"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7685">
                <a:tc>
                  <a:txBody>
                    <a:bodyPr/>
                    <a:p>
                      <a:pPr indent="0">
                        <a:buNone/>
                      </a:pPr>
                      <a:r>
                        <a:rPr lang="en-US" sz="2400" b="1">
                          <a:latin typeface="宋体" panose="02010600030101010101" pitchFamily="2" charset="-122"/>
                          <a:ea typeface="宋体" panose="02010600030101010101" pitchFamily="2" charset="-122"/>
                          <a:cs typeface="宋体" panose="02010600030101010101" pitchFamily="2" charset="-122"/>
                        </a:rPr>
                        <a:t>错一题</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512921" marR="51435" marT="0" marB="134778"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-0.5</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512921" marR="51435" marT="0" marB="134778"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6415">
                <a:tc>
                  <a:txBody>
                    <a:bodyPr/>
                    <a:p>
                      <a:pPr indent="0">
                        <a:buNone/>
                      </a:pPr>
                      <a:r>
                        <a:rPr lang="en-US" sz="2400" b="1">
                          <a:latin typeface="宋体" panose="02010600030101010101" pitchFamily="2" charset="-122"/>
                          <a:ea typeface="宋体" panose="02010600030101010101" pitchFamily="2" charset="-122"/>
                          <a:cs typeface="宋体" panose="02010600030101010101" pitchFamily="2" charset="-122"/>
                        </a:rPr>
                        <a:t>错二题</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512921" marR="51435" marT="0" marB="134778"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-1.0</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512921" marR="51435" marT="0" marB="134778"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7050">
                <a:tc>
                  <a:txBody>
                    <a:bodyPr/>
                    <a:p>
                      <a:pPr indent="0">
                        <a:buNone/>
                      </a:pPr>
                      <a:r>
                        <a:rPr lang="en-US" sz="2400" b="1">
                          <a:latin typeface="宋体" panose="02010600030101010101" pitchFamily="2" charset="-122"/>
                          <a:ea typeface="宋体" panose="02010600030101010101" pitchFamily="2" charset="-122"/>
                          <a:cs typeface="宋体" panose="02010600030101010101" pitchFamily="2" charset="-122"/>
                        </a:rPr>
                        <a:t>错三题及三题以上</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512921" marR="51435" marT="0" marB="134778"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-2.0</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512921" marR="51435" marT="0" marB="134778"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7050">
                <a:tc>
                  <a:txBody>
                    <a:bodyPr/>
                    <a:p>
                      <a:pPr indent="0">
                        <a:buNone/>
                      </a:pPr>
                      <a:r>
                        <a:rPr lang="en-US" sz="2400" b="1">
                          <a:latin typeface="宋体" panose="02010600030101010101" pitchFamily="2" charset="-122"/>
                          <a:ea typeface="宋体" panose="02010600030101010101" pitchFamily="2" charset="-122"/>
                          <a:cs typeface="宋体" panose="02010600030101010101" pitchFamily="2" charset="-122"/>
                        </a:rPr>
                        <a:t>不整洁</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512921" marR="51435" marT="0" marB="134778"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-0.5</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512921" marR="51435" marT="0" marB="134778"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7050">
                <a:tc>
                  <a:txBody>
                    <a:bodyPr/>
                    <a:p>
                      <a:pPr indent="0">
                        <a:buNone/>
                      </a:pPr>
                      <a:r>
                        <a:rPr lang="en-US" sz="2400" b="1">
                          <a:latin typeface="宋体" panose="02010600030101010101" pitchFamily="2" charset="-122"/>
                          <a:ea typeface="宋体" panose="02010600030101010101" pitchFamily="2" charset="-122"/>
                          <a:cs typeface="宋体" panose="02010600030101010101" pitchFamily="2" charset="-122"/>
                        </a:rPr>
                        <a:t>不及时交作业</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512921" marR="51435" marT="0" marB="134778"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latin typeface="宋体" panose="02010600030101010101" pitchFamily="2" charset="-122"/>
                          <a:ea typeface="宋体" panose="02010600030101010101" pitchFamily="2" charset="-122"/>
                          <a:cs typeface="宋体" panose="02010600030101010101" pitchFamily="2" charset="-122"/>
                        </a:rPr>
                        <a:t>-1.0</a:t>
                      </a:r>
                      <a:endParaRPr lang="en-US" altLang="en-US" sz="2400" b="1">
                        <a:latin typeface="宋体" panose="02010600030101010101" pitchFamily="2" charset="-122"/>
                        <a:ea typeface="宋体" panose="02010600030101010101" pitchFamily="2" charset="-122"/>
                        <a:cs typeface="宋体" panose="02010600030101010101" pitchFamily="2" charset="-122"/>
                      </a:endParaRPr>
                    </a:p>
                  </a:txBody>
                  <a:tcPr marL="512921" marR="51435" marT="0" marB="134778" vert="horz" anchor="b"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文本框 2"/>
          <p:cNvSpPr txBox="1"/>
          <p:nvPr/>
        </p:nvSpPr>
        <p:spPr>
          <a:xfrm>
            <a:off x="251460" y="1196975"/>
            <a:ext cx="3264535" cy="2861310"/>
          </a:xfrm>
          <a:prstGeom prst="rect">
            <a:avLst/>
          </a:prstGeom>
          <a:noFill/>
          <a:ln w="9525">
            <a:noFill/>
          </a:ln>
        </p:spPr>
        <p:txBody>
          <a:bodyPr wrap="square">
            <a:spAutoFit/>
          </a:bodyPr>
          <a:p>
            <a:pPr indent="0">
              <a:lnSpc>
                <a:spcPct val="150000"/>
              </a:lnSpc>
              <a:buNone/>
            </a:pPr>
            <a:r>
              <a:rPr lang="en-US" altLang="zh-CN" sz="2400" b="1">
                <a:latin typeface="Calibri" panose="020F0502020204030204" pitchFamily="34" charset="0"/>
                <a:ea typeface="宋体" panose="02010600030101010101" pitchFamily="2" charset="-122"/>
              </a:rPr>
              <a:t>1. </a:t>
            </a:r>
            <a:r>
              <a:rPr lang="zh-CN" sz="2400" b="1">
                <a:latin typeface="Calibri" panose="020F0502020204030204" pitchFamily="34" charset="0"/>
                <a:ea typeface="宋体" panose="02010600030101010101" pitchFamily="2" charset="-122"/>
              </a:rPr>
              <a:t>最低</a:t>
            </a:r>
            <a:r>
              <a:rPr lang="en-US" sz="2400" b="1">
                <a:latin typeface="Calibri" panose="020F0502020204030204" pitchFamily="34" charset="0"/>
                <a:ea typeface="宋体" panose="02010600030101010101" pitchFamily="2" charset="-122"/>
              </a:rPr>
              <a:t>1</a:t>
            </a:r>
            <a:r>
              <a:rPr lang="zh-CN" sz="2400" b="1">
                <a:latin typeface="Calibri" panose="020F0502020204030204" pitchFamily="34" charset="0"/>
                <a:ea typeface="宋体" panose="02010600030101010101" pitchFamily="2" charset="-122"/>
              </a:rPr>
              <a:t>分。少于</a:t>
            </a:r>
            <a:r>
              <a:rPr lang="en-US" sz="2400" b="1">
                <a:latin typeface="Calibri" panose="020F0502020204030204" pitchFamily="34" charset="0"/>
                <a:ea typeface="宋体" panose="02010600030101010101" pitchFamily="2" charset="-122"/>
              </a:rPr>
              <a:t>1</a:t>
            </a:r>
            <a:r>
              <a:rPr lang="zh-CN" sz="2400" b="1">
                <a:latin typeface="Calibri" panose="020F0502020204030204" pitchFamily="34" charset="0"/>
                <a:ea typeface="宋体" panose="02010600030101010101" pitchFamily="2" charset="-122"/>
              </a:rPr>
              <a:t>分按</a:t>
            </a:r>
            <a:r>
              <a:rPr lang="en-US" altLang="zh-CN" sz="2400" b="1">
                <a:latin typeface="Calibri" panose="020F0502020204030204" pitchFamily="34" charset="0"/>
                <a:ea typeface="宋体" panose="02010600030101010101" pitchFamily="2" charset="-122"/>
              </a:rPr>
              <a:t>1</a:t>
            </a:r>
            <a:r>
              <a:rPr lang="zh-CN" sz="2400" b="1">
                <a:latin typeface="Calibri" panose="020F0502020204030204" pitchFamily="34" charset="0"/>
                <a:ea typeface="宋体" panose="02010600030101010101" pitchFamily="2" charset="-122"/>
              </a:rPr>
              <a:t>分算。</a:t>
            </a:r>
            <a:endParaRPr lang="zh-CN" sz="2400" b="1">
              <a:latin typeface="Calibri" panose="020F0502020204030204" pitchFamily="34" charset="0"/>
              <a:ea typeface="宋体" panose="02010600030101010101" pitchFamily="2" charset="-122"/>
            </a:endParaRPr>
          </a:p>
          <a:p>
            <a:pPr indent="0">
              <a:lnSpc>
                <a:spcPct val="150000"/>
              </a:lnSpc>
              <a:buNone/>
            </a:pPr>
            <a:r>
              <a:rPr lang="en-US" altLang="zh-CN" sz="2400" b="1">
                <a:latin typeface="Calibri" panose="020F0502020204030204" pitchFamily="34" charset="0"/>
                <a:ea typeface="宋体" panose="02010600030101010101" pitchFamily="2" charset="-122"/>
              </a:rPr>
              <a:t>2. </a:t>
            </a:r>
            <a:r>
              <a:rPr lang="zh-CN" sz="2400" b="1">
                <a:latin typeface="Calibri" panose="020F0502020204030204" pitchFamily="34" charset="0"/>
                <a:ea typeface="宋体" panose="02010600030101010101" pitchFamily="2" charset="-122"/>
              </a:rPr>
              <a:t>有抄袭嫌疑</a:t>
            </a:r>
            <a:r>
              <a:rPr lang="en-US" sz="2400" b="1">
                <a:latin typeface="Calibri" panose="020F0502020204030204" pitchFamily="34" charset="0"/>
                <a:ea typeface="宋体" panose="02010600030101010101" pitchFamily="2" charset="-122"/>
                <a:cs typeface="Times New Roman" panose="02020603050405020304" pitchFamily="18" charset="0"/>
              </a:rPr>
              <a:t> </a:t>
            </a:r>
            <a:r>
              <a:rPr lang="zh-CN" sz="2400" b="1">
                <a:latin typeface="Calibri" panose="020F0502020204030204" pitchFamily="34" charset="0"/>
                <a:ea typeface="宋体" panose="02010600030101010101" pitchFamily="2" charset="-122"/>
              </a:rPr>
              <a:t>只给</a:t>
            </a:r>
            <a:r>
              <a:rPr lang="en-US" sz="2400" b="1">
                <a:latin typeface="Calibri" panose="020F0502020204030204" pitchFamily="34" charset="0"/>
                <a:ea typeface="宋体" panose="02010600030101010101" pitchFamily="2" charset="-122"/>
              </a:rPr>
              <a:t>1</a:t>
            </a:r>
            <a:r>
              <a:rPr lang="zh-CN" sz="2400" b="1">
                <a:latin typeface="Calibri" panose="020F0502020204030204" pitchFamily="34" charset="0"/>
                <a:ea typeface="宋体" panose="02010600030101010101" pitchFamily="2" charset="-122"/>
              </a:rPr>
              <a:t>分（不分主动，被动。都按</a:t>
            </a:r>
            <a:r>
              <a:rPr lang="en-US" sz="2400" b="1">
                <a:latin typeface="Calibri" panose="020F0502020204030204" pitchFamily="34" charset="0"/>
                <a:ea typeface="宋体" panose="02010600030101010101" pitchFamily="2" charset="-122"/>
              </a:rPr>
              <a:t>1</a:t>
            </a:r>
            <a:r>
              <a:rPr lang="zh-CN" sz="2400" b="1">
                <a:latin typeface="Calibri" panose="020F0502020204030204" pitchFamily="34" charset="0"/>
                <a:ea typeface="宋体" panose="02010600030101010101" pitchFamily="2" charset="-122"/>
              </a:rPr>
              <a:t>分算）</a:t>
            </a:r>
            <a:endParaRPr lang="zh-CN" altLang="en-US" sz="24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graphicFrame>
        <p:nvGraphicFramePr>
          <p:cNvPr id="3" name="表格 2"/>
          <p:cNvGraphicFramePr>
            <a:graphicFrameLocks noGrp="1"/>
          </p:cNvGraphicFramePr>
          <p:nvPr>
            <p:custDataLst>
              <p:tags r:id="rId1"/>
            </p:custDataLst>
          </p:nvPr>
        </p:nvGraphicFramePr>
        <p:xfrm>
          <a:off x="215008" y="1029461"/>
          <a:ext cx="8928992" cy="4724097"/>
        </p:xfrm>
        <a:graphic>
          <a:graphicData uri="http://schemas.openxmlformats.org/drawingml/2006/table">
            <a:tbl>
              <a:tblPr>
                <a:tableStyleId>{5C22544A-7EE6-4342-B048-85BDC9FD1C3A}</a:tableStyleId>
              </a:tblPr>
              <a:tblGrid>
                <a:gridCol w="3511687"/>
                <a:gridCol w="3441415"/>
                <a:gridCol w="1975890"/>
              </a:tblGrid>
              <a:tr h="328295">
                <a:tc>
                  <a:txBody>
                    <a:bodyPr/>
                    <a:lstStyle/>
                    <a:p>
                      <a:pPr algn="ctr">
                        <a:spcAft>
                          <a:spcPts val="0"/>
                        </a:spcAft>
                      </a:pPr>
                      <a:r>
                        <a:rPr lang="zh-CN" sz="2800" b="1" kern="100" dirty="0">
                          <a:solidFill>
                            <a:srgbClr val="1606E0"/>
                          </a:solidFill>
                          <a:effectLst/>
                        </a:rPr>
                        <a:t>课程目标</a:t>
                      </a:r>
                      <a:endParaRPr lang="zh-CN" sz="2800" b="1" kern="100" dirty="0">
                        <a:solidFill>
                          <a:srgbClr val="1606E0"/>
                        </a:solidFill>
                        <a:effectLst/>
                        <a:latin typeface="Times New Roman" panose="02020603050405020304" pitchFamily="18" charset="0"/>
                        <a:ea typeface="宋体" panose="02010600030101010101" pitchFamily="2" charset="-122"/>
                      </a:endParaRPr>
                    </a:p>
                  </a:txBody>
                  <a:tcPr marL="68580" marR="68580" marT="0" marB="0" anchor="ctr">
                    <a:noFill/>
                  </a:tcPr>
                </a:tc>
                <a:tc>
                  <a:txBody>
                    <a:bodyPr/>
                    <a:lstStyle/>
                    <a:p>
                      <a:pPr marL="0" algn="ctr" defTabSz="914400" rtl="0" eaLnBrk="1" latinLnBrk="0" hangingPunct="1">
                        <a:spcAft>
                          <a:spcPts val="0"/>
                        </a:spcAft>
                      </a:pPr>
                      <a:r>
                        <a:rPr lang="zh-CN" sz="2800" b="1" kern="100">
                          <a:solidFill>
                            <a:srgbClr val="1606E0"/>
                          </a:solidFill>
                          <a:effectLst/>
                          <a:latin typeface="+mn-lt"/>
                          <a:ea typeface="+mn-ea"/>
                          <a:cs typeface="+mn-cs"/>
                        </a:rPr>
                        <a:t>毕业要求指标点</a:t>
                      </a:r>
                      <a:endParaRPr lang="zh-CN" sz="2800" b="1" kern="100">
                        <a:solidFill>
                          <a:srgbClr val="1606E0"/>
                        </a:solidFill>
                        <a:effectLst/>
                        <a:latin typeface="+mn-lt"/>
                        <a:ea typeface="+mn-ea"/>
                        <a:cs typeface="+mn-cs"/>
                      </a:endParaRPr>
                    </a:p>
                  </a:txBody>
                  <a:tcPr marL="68580" marR="68580" marT="0" marB="0" anchor="ctr">
                    <a:noFill/>
                  </a:tcPr>
                </a:tc>
                <a:tc>
                  <a:txBody>
                    <a:bodyPr/>
                    <a:lstStyle/>
                    <a:p>
                      <a:pPr marL="0" algn="ctr" defTabSz="914400" rtl="0" eaLnBrk="1" latinLnBrk="0" hangingPunct="1">
                        <a:spcAft>
                          <a:spcPts val="0"/>
                        </a:spcAft>
                      </a:pPr>
                      <a:r>
                        <a:rPr lang="zh-CN" sz="2800" b="1" kern="100">
                          <a:solidFill>
                            <a:srgbClr val="1606E0"/>
                          </a:solidFill>
                          <a:effectLst/>
                          <a:latin typeface="+mn-lt"/>
                          <a:ea typeface="+mn-ea"/>
                          <a:cs typeface="+mn-cs"/>
                        </a:rPr>
                        <a:t>教学环节</a:t>
                      </a:r>
                      <a:endParaRPr lang="zh-CN" sz="2800" b="1" kern="100">
                        <a:solidFill>
                          <a:srgbClr val="1606E0"/>
                        </a:solidFill>
                        <a:effectLst/>
                        <a:latin typeface="+mn-lt"/>
                        <a:ea typeface="+mn-ea"/>
                        <a:cs typeface="+mn-cs"/>
                      </a:endParaRPr>
                    </a:p>
                  </a:txBody>
                  <a:tcPr marL="68580" marR="68580" marT="0" marB="0" anchor="ctr">
                    <a:noFill/>
                  </a:tcPr>
                </a:tc>
              </a:tr>
              <a:tr h="1616075">
                <a:tc>
                  <a:txBody>
                    <a:bodyPr/>
                    <a:lstStyle/>
                    <a:p>
                      <a:pPr algn="just">
                        <a:spcAft>
                          <a:spcPts val="0"/>
                        </a:spcAft>
                      </a:pPr>
                      <a:r>
                        <a:rPr lang="en-US" sz="1800" kern="100" dirty="0">
                          <a:effectLst/>
                        </a:rPr>
                        <a:t>1. </a:t>
                      </a:r>
                      <a:r>
                        <a:rPr lang="zh-CN" sz="1800" kern="100" dirty="0">
                          <a:effectLst/>
                        </a:rPr>
                        <a:t>获取知识目标：掌握常用器件的结构、特性等基本概念，掌握各种器件的工作机理，具有分析、选用和设计电子电路中器件型号及结构的能力； </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noFill/>
                  </a:tcPr>
                </a:tc>
                <a:tc>
                  <a:txBody>
                    <a:bodyPr/>
                    <a:lstStyle/>
                    <a:p>
                      <a:pPr algn="just">
                        <a:spcAft>
                          <a:spcPts val="0"/>
                        </a:spcAft>
                      </a:pPr>
                      <a:r>
                        <a:rPr lang="en-US" sz="1800" kern="100" dirty="0">
                          <a:effectLst/>
                        </a:rPr>
                        <a:t>1-4</a:t>
                      </a:r>
                      <a:r>
                        <a:rPr lang="zh-CN" sz="1800" kern="100" dirty="0">
                          <a:effectLst/>
                        </a:rPr>
                        <a:t>掌握电子科学技术基础及专业知识，能够将器件特性及物理模型用于解决方案的比较与综合。</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noFill/>
                  </a:tcPr>
                </a:tc>
                <a:tc>
                  <a:txBody>
                    <a:bodyPr/>
                    <a:lstStyle/>
                    <a:p>
                      <a:pPr algn="just">
                        <a:spcAft>
                          <a:spcPts val="0"/>
                        </a:spcAft>
                      </a:pPr>
                      <a:endParaRPr lang="zh-CN" sz="1800" kern="100">
                        <a:effectLst/>
                        <a:latin typeface="Times New Roman" panose="02020603050405020304" pitchFamily="18" charset="0"/>
                        <a:ea typeface="宋体" panose="02010600030101010101" pitchFamily="2" charset="-122"/>
                      </a:endParaRPr>
                    </a:p>
                  </a:txBody>
                  <a:tcPr marL="68580" marR="68580" marT="72000" marB="72000" anchor="ctr">
                    <a:noFill/>
                  </a:tcPr>
                </a:tc>
              </a:tr>
              <a:tr h="1584176">
                <a:tc>
                  <a:txBody>
                    <a:bodyPr/>
                    <a:lstStyle/>
                    <a:p>
                      <a:pPr algn="just">
                        <a:spcAft>
                          <a:spcPts val="0"/>
                        </a:spcAft>
                      </a:pPr>
                      <a:r>
                        <a:rPr lang="en-US" sz="1800" kern="100">
                          <a:effectLst/>
                        </a:rPr>
                        <a:t>2. </a:t>
                      </a:r>
                      <a:r>
                        <a:rPr lang="zh-CN" sz="1800" kern="100">
                          <a:effectLst/>
                        </a:rPr>
                        <a:t>分析问题目标：掌握不同器件物理的核心思想及分析方法，并能用思想和方法对不同材料，不同结构的新型器件进行分析。</a:t>
                      </a:r>
                      <a:endParaRPr lang="zh-CN" sz="1800" kern="100">
                        <a:effectLst/>
                        <a:latin typeface="Times New Roman" panose="02020603050405020304" pitchFamily="18" charset="0"/>
                        <a:ea typeface="宋体" panose="02010600030101010101" pitchFamily="2" charset="-122"/>
                      </a:endParaRPr>
                    </a:p>
                  </a:txBody>
                  <a:tcPr marL="68580" marR="68580" marT="0" marB="0" anchor="ctr">
                    <a:noFill/>
                  </a:tcPr>
                </a:tc>
                <a:tc>
                  <a:txBody>
                    <a:bodyPr/>
                    <a:lstStyle/>
                    <a:p>
                      <a:pPr algn="just">
                        <a:spcAft>
                          <a:spcPts val="0"/>
                        </a:spcAft>
                      </a:pPr>
                      <a:r>
                        <a:rPr lang="en-US" sz="1800" kern="100" dirty="0">
                          <a:effectLst/>
                        </a:rPr>
                        <a:t>2-1</a:t>
                      </a:r>
                      <a:r>
                        <a:rPr lang="zh-CN" sz="1800" kern="100" dirty="0">
                          <a:effectLst/>
                        </a:rPr>
                        <a:t>具备运用数学、物理、半导体基本理论对电子科学与技术工程领域中的复杂工程问题的关键环节进行识别和表达的能力。</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noFill/>
                  </a:tcPr>
                </a:tc>
                <a:tc>
                  <a:txBody>
                    <a:bodyPr/>
                    <a:lstStyle/>
                    <a:p>
                      <a:pPr algn="ctr">
                        <a:spcAft>
                          <a:spcPts val="0"/>
                        </a:spcAft>
                      </a:pPr>
                      <a:r>
                        <a:rPr lang="en-US" altLang="zh-CN" sz="1800" kern="0" smtClean="0">
                          <a:effectLst/>
                        </a:rPr>
                        <a:t>  </a:t>
                      </a:r>
                      <a:r>
                        <a:rPr lang="zh-CN" sz="1800" kern="0" smtClean="0">
                          <a:effectLst/>
                        </a:rPr>
                        <a:t>讲授</a:t>
                      </a:r>
                      <a:r>
                        <a:rPr lang="zh-CN" sz="1800" kern="0" dirty="0">
                          <a:effectLst/>
                        </a:rPr>
                        <a:t>、习题</a:t>
                      </a:r>
                      <a:r>
                        <a:rPr lang="zh-CN" sz="1800" kern="0">
                          <a:effectLst/>
                        </a:rPr>
                        <a:t>课</a:t>
                      </a:r>
                      <a:r>
                        <a:rPr lang="zh-CN" sz="1800" kern="0" smtClean="0">
                          <a:effectLst/>
                        </a:rPr>
                        <a:t>、</a:t>
                      </a:r>
                      <a:r>
                        <a:rPr lang="en-US" altLang="zh-CN" sz="1800" kern="0" smtClean="0">
                          <a:effectLst/>
                        </a:rPr>
                        <a:t>  </a:t>
                      </a:r>
                      <a:r>
                        <a:rPr lang="zh-CN" sz="1800" kern="0" smtClean="0">
                          <a:effectLst/>
                        </a:rPr>
                        <a:t>随</a:t>
                      </a:r>
                      <a:r>
                        <a:rPr lang="zh-CN" sz="1800" kern="0" dirty="0">
                          <a:effectLst/>
                        </a:rPr>
                        <a:t>堂测试、讨论与答疑</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noFill/>
                  </a:tcPr>
                </a:tc>
              </a:tr>
              <a:tr h="625475">
                <a:tc>
                  <a:txBody>
                    <a:bodyPr/>
                    <a:lstStyle/>
                    <a:p>
                      <a:pPr algn="just">
                        <a:spcAft>
                          <a:spcPts val="0"/>
                        </a:spcAft>
                      </a:pPr>
                      <a:r>
                        <a:rPr lang="en-US" sz="1800" kern="100">
                          <a:effectLst/>
                        </a:rPr>
                        <a:t>3. </a:t>
                      </a:r>
                      <a:r>
                        <a:rPr lang="zh-CN" sz="1800" kern="100">
                          <a:effectLst/>
                        </a:rPr>
                        <a:t>解决问题目标：能应用半导体器件物理的基本理论和基本方法解决半导体器件设计、分析及工艺方案的确定。</a:t>
                      </a:r>
                      <a:endParaRPr lang="zh-CN" sz="1800" kern="100">
                        <a:effectLst/>
                        <a:latin typeface="Times New Roman" panose="02020603050405020304" pitchFamily="18" charset="0"/>
                        <a:ea typeface="宋体" panose="02010600030101010101" pitchFamily="2" charset="-122"/>
                      </a:endParaRPr>
                    </a:p>
                  </a:txBody>
                  <a:tcPr marL="68580" marR="68580" marT="0" marB="0" anchor="ctr">
                    <a:noFill/>
                  </a:tcPr>
                </a:tc>
                <a:tc>
                  <a:txBody>
                    <a:bodyPr/>
                    <a:lstStyle/>
                    <a:p>
                      <a:pPr algn="just">
                        <a:spcAft>
                          <a:spcPts val="0"/>
                        </a:spcAft>
                      </a:pPr>
                      <a:r>
                        <a:rPr lang="en-US" sz="1800" kern="100">
                          <a:effectLst/>
                        </a:rPr>
                        <a:t>3-1</a:t>
                      </a:r>
                      <a:r>
                        <a:rPr lang="zh-CN" sz="1800" kern="100">
                          <a:effectLst/>
                        </a:rPr>
                        <a:t>能够了解和掌握半导体材料与器件设计、开发的基本方法和技术手段，了解影响设计目标及方案实现的主要因素。</a:t>
                      </a:r>
                      <a:endParaRPr lang="zh-CN" sz="1800" kern="100">
                        <a:effectLst/>
                        <a:latin typeface="Times New Roman" panose="02020603050405020304" pitchFamily="18" charset="0"/>
                        <a:ea typeface="宋体" panose="02010600030101010101" pitchFamily="2" charset="-122"/>
                      </a:endParaRPr>
                    </a:p>
                  </a:txBody>
                  <a:tcPr marL="68580" marR="68580" marT="0" marB="0" anchor="ctr">
                    <a:noFill/>
                  </a:tcPr>
                </a:tc>
                <a:tc>
                  <a:txBody>
                    <a:bodyPr/>
                    <a:lstStyle/>
                    <a:p>
                      <a:pPr algn="just">
                        <a:spcAft>
                          <a:spcPts val="0"/>
                        </a:spcAft>
                      </a:pPr>
                      <a:endParaRPr lang="zh-CN" sz="1800" kern="100" dirty="0">
                        <a:effectLst/>
                        <a:latin typeface="Times New Roman" panose="02020603050405020304" pitchFamily="18" charset="0"/>
                        <a:ea typeface="宋体" panose="02010600030101010101" pitchFamily="2" charset="-122"/>
                      </a:endParaRPr>
                    </a:p>
                  </a:txBody>
                  <a:tcPr marL="68580" marR="68580" marT="0" marB="0" anchor="ctr">
                    <a:noFill/>
                  </a:tcPr>
                </a:tc>
              </a:tr>
            </a:tbl>
          </a:graphicData>
        </a:graphic>
      </p:graphicFrame>
      <p:sp>
        <p:nvSpPr>
          <p:cNvPr id="4" name="Rectangle 1"/>
          <p:cNvSpPr>
            <a:spLocks noChangeArrowheads="1"/>
          </p:cNvSpPr>
          <p:nvPr/>
        </p:nvSpPr>
        <p:spPr bwMode="auto">
          <a:xfrm>
            <a:off x="0" y="44624"/>
            <a:ext cx="7270435" cy="98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76176" rIns="91440" bIns="76176"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3600" b="1" i="0" u="none" strike="noStrike" cap="none" normalizeH="0" baseline="0" dirty="0" smtClean="0">
                <a:ln>
                  <a:noFill/>
                </a:ln>
                <a:solidFill>
                  <a:srgbClr val="FF0000"/>
                </a:solidFill>
                <a:effectLst/>
                <a:latin typeface="黑体" panose="02010609060101010101" pitchFamily="2" charset="-122"/>
                <a:ea typeface="黑体" panose="02010609060101010101" pitchFamily="2" charset="-122"/>
                <a:cs typeface="Times New Roman" panose="02020603050405020304" pitchFamily="18" charset="0"/>
              </a:rPr>
              <a:t>课程目标对毕业要求的支撑关系</a:t>
            </a:r>
            <a:endParaRPr kumimoji="0" lang="zh-CN" altLang="zh-CN" sz="3600" b="1" i="0" u="none" strike="noStrike" cap="none" normalizeH="0" baseline="0" dirty="0" smtClean="0">
              <a:ln>
                <a:noFill/>
              </a:ln>
              <a:solidFill>
                <a:srgbClr val="FF0000"/>
              </a:solidFill>
              <a:effectLst/>
              <a:latin typeface="黑体" panose="02010609060101010101" pitchFamily="2" charset="-122"/>
              <a:ea typeface="黑体" panose="0201060906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800" b="1" i="0" u="none" strike="noStrike" cap="none" normalizeH="0" baseline="0" dirty="0" smtClean="0">
              <a:ln>
                <a:noFill/>
              </a:ln>
              <a:solidFill>
                <a:srgbClr val="FF0000"/>
              </a:solidFill>
              <a:effectLst/>
              <a:latin typeface="黑体" panose="02010609060101010101" pitchFamily="2" charset="-122"/>
              <a:ea typeface="黑体" panose="02010609060101010101" pitchFamily="2" charset="-122"/>
            </a:endParaRPr>
          </a:p>
        </p:txBody>
      </p:sp>
      <p:sp>
        <p:nvSpPr>
          <p:cNvPr id="5" name="云形 4"/>
          <p:cNvSpPr/>
          <p:nvPr/>
        </p:nvSpPr>
        <p:spPr>
          <a:xfrm flipH="1">
            <a:off x="3707904" y="895152"/>
            <a:ext cx="45719" cy="5414168"/>
          </a:xfrm>
          <a:prstGeom prst="cloud">
            <a:avLst/>
          </a:prstGeom>
          <a:solidFill>
            <a:srgbClr val="FFFF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云形 5"/>
          <p:cNvSpPr/>
          <p:nvPr/>
        </p:nvSpPr>
        <p:spPr>
          <a:xfrm>
            <a:off x="7154629" y="967160"/>
            <a:ext cx="45719" cy="5342160"/>
          </a:xfrm>
          <a:prstGeom prst="cloud">
            <a:avLst/>
          </a:prstGeom>
          <a:solidFill>
            <a:srgbClr val="FFFF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7504" y="3068960"/>
            <a:ext cx="90364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7504" y="4653136"/>
            <a:ext cx="90364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07504" y="1484784"/>
            <a:ext cx="903649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7013"/>
            <a:ext cx="8229600" cy="1143000"/>
          </a:xfrm>
        </p:spPr>
        <p:txBody>
          <a:bodyPr/>
          <a:lstStyle/>
          <a:p>
            <a:r>
              <a:rPr lang="zh-CN" altLang="en-US" b="1" dirty="0">
                <a:solidFill>
                  <a:srgbClr val="C00000"/>
                </a:solidFill>
                <a:latin typeface="黑体" panose="02010609060101010101" pitchFamily="2" charset="-122"/>
                <a:ea typeface="黑体" panose="02010609060101010101" pitchFamily="2" charset="-122"/>
              </a:rPr>
              <a:t>半导体物理基础知识回顾</a:t>
            </a:r>
            <a:endParaRPr lang="zh-CN" altLang="en-US" b="1" dirty="0">
              <a:solidFill>
                <a:srgbClr val="C00000"/>
              </a:solidFill>
              <a:latin typeface="黑体" panose="02010609060101010101" pitchFamily="2" charset="-122"/>
              <a:ea typeface="黑体" panose="02010609060101010101" pitchFamily="2" charset="-122"/>
            </a:endParaRPr>
          </a:p>
        </p:txBody>
      </p:sp>
      <p:sp>
        <p:nvSpPr>
          <p:cNvPr id="3" name="内容占位符 2"/>
          <p:cNvSpPr>
            <a:spLocks noGrp="1"/>
          </p:cNvSpPr>
          <p:nvPr>
            <p:ph idx="1"/>
          </p:nvPr>
        </p:nvSpPr>
        <p:spPr>
          <a:xfrm>
            <a:off x="457200" y="1484630"/>
            <a:ext cx="8229600" cy="4490720"/>
          </a:xfrm>
        </p:spPr>
        <p:txBody>
          <a:bodyPr>
            <a:noAutofit/>
          </a:bodyPr>
          <a:lstStyle/>
          <a:p>
            <a:pPr marL="0" indent="0">
              <a:lnSpc>
                <a:spcPct val="125000"/>
              </a:lnSpc>
              <a:spcBef>
                <a:spcPts val="0"/>
              </a:spcBef>
              <a:buNone/>
            </a:pPr>
            <a:r>
              <a:rPr lang="en-US" altLang="zh-CN" dirty="0" smtClean="0">
                <a:solidFill>
                  <a:schemeClr val="accent6">
                    <a:lumMod val="50000"/>
                  </a:schemeClr>
                </a:solidFill>
              </a:rPr>
              <a:t>1</a:t>
            </a:r>
            <a:r>
              <a:rPr lang="zh-CN" altLang="en-US" dirty="0" smtClean="0">
                <a:solidFill>
                  <a:schemeClr val="accent6">
                    <a:lumMod val="50000"/>
                  </a:schemeClr>
                </a:solidFill>
              </a:rPr>
              <a:t>、</a:t>
            </a:r>
            <a:r>
              <a:rPr lang="zh-CN" altLang="en-US" dirty="0">
                <a:solidFill>
                  <a:schemeClr val="accent6">
                    <a:lumMod val="50000"/>
                  </a:schemeClr>
                </a:solidFill>
                <a:latin typeface="黑体" panose="02010609060101010101" pitchFamily="2" charset="-122"/>
                <a:ea typeface="黑体" panose="02010609060101010101" pitchFamily="2" charset="-122"/>
              </a:rPr>
              <a:t>能带理论</a:t>
            </a:r>
            <a:endParaRPr lang="en-US" altLang="zh-CN" dirty="0">
              <a:solidFill>
                <a:schemeClr val="accent6">
                  <a:lumMod val="50000"/>
                </a:schemeClr>
              </a:solidFill>
              <a:latin typeface="黑体" panose="02010609060101010101" pitchFamily="2" charset="-122"/>
              <a:ea typeface="黑体" panose="02010609060101010101" pitchFamily="2" charset="-122"/>
            </a:endParaRPr>
          </a:p>
          <a:p>
            <a:pPr marL="0" indent="0">
              <a:lnSpc>
                <a:spcPct val="125000"/>
              </a:lnSpc>
              <a:spcBef>
                <a:spcPts val="0"/>
              </a:spcBef>
              <a:buNone/>
            </a:pPr>
            <a:r>
              <a:rPr lang="en-US" altLang="zh-CN" dirty="0" smtClean="0">
                <a:solidFill>
                  <a:schemeClr val="accent6">
                    <a:lumMod val="50000"/>
                  </a:schemeClr>
                </a:solidFill>
              </a:rPr>
              <a:t>2</a:t>
            </a:r>
            <a:r>
              <a:rPr lang="zh-CN" altLang="en-US" dirty="0" smtClean="0">
                <a:solidFill>
                  <a:schemeClr val="accent6">
                    <a:lumMod val="50000"/>
                  </a:schemeClr>
                </a:solidFill>
              </a:rPr>
              <a:t>、</a:t>
            </a:r>
            <a:r>
              <a:rPr lang="zh-CN" altLang="en-US" dirty="0" smtClean="0">
                <a:solidFill>
                  <a:schemeClr val="accent6">
                    <a:lumMod val="50000"/>
                  </a:schemeClr>
                </a:solidFill>
                <a:latin typeface="黑体" panose="02010609060101010101" pitchFamily="2" charset="-122"/>
                <a:ea typeface="黑体" panose="02010609060101010101" pitchFamily="2" charset="-122"/>
              </a:rPr>
              <a:t>什么</a:t>
            </a:r>
            <a:r>
              <a:rPr lang="zh-CN" altLang="en-US" dirty="0">
                <a:solidFill>
                  <a:schemeClr val="accent6">
                    <a:lumMod val="50000"/>
                  </a:schemeClr>
                </a:solidFill>
                <a:latin typeface="黑体" panose="02010609060101010101" pitchFamily="2" charset="-122"/>
                <a:ea typeface="黑体" panose="02010609060101010101" pitchFamily="2" charset="-122"/>
              </a:rPr>
              <a:t>是半导体</a:t>
            </a:r>
            <a:endParaRPr lang="en-US" altLang="zh-CN" dirty="0">
              <a:solidFill>
                <a:schemeClr val="accent6">
                  <a:lumMod val="50000"/>
                </a:schemeClr>
              </a:solidFill>
              <a:latin typeface="黑体" panose="02010609060101010101" pitchFamily="2" charset="-122"/>
              <a:ea typeface="黑体" panose="02010609060101010101" pitchFamily="2" charset="-122"/>
            </a:endParaRPr>
          </a:p>
          <a:p>
            <a:pPr marL="0" indent="0">
              <a:lnSpc>
                <a:spcPct val="125000"/>
              </a:lnSpc>
              <a:spcBef>
                <a:spcPts val="0"/>
              </a:spcBef>
              <a:buNone/>
            </a:pPr>
            <a:r>
              <a:rPr lang="en-US" altLang="zh-CN" dirty="0" smtClean="0">
                <a:solidFill>
                  <a:schemeClr val="accent6">
                    <a:lumMod val="50000"/>
                  </a:schemeClr>
                </a:solidFill>
                <a:latin typeface="黑体" panose="02010609060101010101" pitchFamily="2" charset="-122"/>
                <a:ea typeface="黑体" panose="02010609060101010101" pitchFamily="2" charset="-122"/>
              </a:rPr>
              <a:t>3</a:t>
            </a:r>
            <a:r>
              <a:rPr lang="zh-CN" altLang="en-US" dirty="0" smtClean="0">
                <a:solidFill>
                  <a:schemeClr val="accent6">
                    <a:lumMod val="50000"/>
                  </a:schemeClr>
                </a:solidFill>
                <a:latin typeface="黑体" panose="02010609060101010101" pitchFamily="2" charset="-122"/>
                <a:ea typeface="黑体" panose="02010609060101010101" pitchFamily="2" charset="-122"/>
              </a:rPr>
              <a:t>、</a:t>
            </a:r>
            <a:r>
              <a:rPr lang="zh-CN" altLang="en-US" dirty="0">
                <a:solidFill>
                  <a:schemeClr val="accent6">
                    <a:lumMod val="50000"/>
                  </a:schemeClr>
                </a:solidFill>
                <a:latin typeface="黑体" panose="02010609060101010101" pitchFamily="2" charset="-122"/>
                <a:ea typeface="黑体" panose="02010609060101010101" pitchFamily="2" charset="-122"/>
                <a:sym typeface="+mn-ea"/>
              </a:rPr>
              <a:t>电子和空穴</a:t>
            </a:r>
            <a:endParaRPr lang="zh-CN" altLang="en-US" dirty="0">
              <a:solidFill>
                <a:schemeClr val="accent6">
                  <a:lumMod val="50000"/>
                </a:schemeClr>
              </a:solidFill>
              <a:latin typeface="黑体" panose="02010609060101010101" pitchFamily="2" charset="-122"/>
              <a:ea typeface="黑体" panose="02010609060101010101" pitchFamily="2" charset="-122"/>
              <a:sym typeface="+mn-ea"/>
            </a:endParaRPr>
          </a:p>
          <a:p>
            <a:pPr marL="0" indent="0">
              <a:lnSpc>
                <a:spcPct val="125000"/>
              </a:lnSpc>
              <a:spcBef>
                <a:spcPts val="0"/>
              </a:spcBef>
              <a:buNone/>
            </a:pPr>
            <a:r>
              <a:rPr lang="en-US" altLang="zh-CN" dirty="0" smtClean="0">
                <a:solidFill>
                  <a:schemeClr val="accent6">
                    <a:lumMod val="50000"/>
                  </a:schemeClr>
                </a:solidFill>
                <a:latin typeface="黑体" panose="02010609060101010101" pitchFamily="2" charset="-122"/>
                <a:ea typeface="黑体" panose="02010609060101010101" pitchFamily="2" charset="-122"/>
                <a:sym typeface="+mn-ea"/>
              </a:rPr>
              <a:t>4</a:t>
            </a:r>
            <a:r>
              <a:rPr lang="zh-CN" altLang="en-US" dirty="0" smtClean="0">
                <a:solidFill>
                  <a:schemeClr val="accent6">
                    <a:lumMod val="50000"/>
                  </a:schemeClr>
                </a:solidFill>
                <a:latin typeface="黑体" panose="02010609060101010101" pitchFamily="2" charset="-122"/>
                <a:ea typeface="黑体" panose="02010609060101010101" pitchFamily="2" charset="-122"/>
                <a:sym typeface="+mn-ea"/>
              </a:rPr>
              <a:t>、</a:t>
            </a:r>
            <a:r>
              <a:rPr lang="zh-CN" altLang="en-US" dirty="0">
                <a:solidFill>
                  <a:schemeClr val="accent6">
                    <a:lumMod val="50000"/>
                  </a:schemeClr>
                </a:solidFill>
                <a:latin typeface="黑体" panose="02010609060101010101" pitchFamily="2" charset="-122"/>
                <a:ea typeface="黑体" panose="02010609060101010101" pitchFamily="2" charset="-122"/>
                <a:sym typeface="+mn-ea"/>
              </a:rPr>
              <a:t>半导体导电与金属导电有什么不同</a:t>
            </a:r>
            <a:endParaRPr lang="zh-CN" altLang="en-US" dirty="0">
              <a:solidFill>
                <a:schemeClr val="accent6">
                  <a:lumMod val="50000"/>
                </a:schemeClr>
              </a:solidFill>
              <a:latin typeface="黑体" panose="02010609060101010101" pitchFamily="2" charset="-122"/>
              <a:ea typeface="黑体" panose="02010609060101010101" pitchFamily="2" charset="-122"/>
            </a:endParaRPr>
          </a:p>
          <a:p>
            <a:pPr marL="0" indent="0">
              <a:lnSpc>
                <a:spcPct val="125000"/>
              </a:lnSpc>
              <a:spcBef>
                <a:spcPts val="0"/>
              </a:spcBef>
              <a:buNone/>
            </a:pPr>
            <a:r>
              <a:rPr lang="en-US" altLang="zh-CN" dirty="0" smtClean="0">
                <a:solidFill>
                  <a:schemeClr val="accent6">
                    <a:lumMod val="50000"/>
                  </a:schemeClr>
                </a:solidFill>
                <a:latin typeface="黑体" panose="02010609060101010101" pitchFamily="2" charset="-122"/>
                <a:ea typeface="黑体" panose="02010609060101010101" pitchFamily="2" charset="-122"/>
              </a:rPr>
              <a:t>5</a:t>
            </a:r>
            <a:r>
              <a:rPr lang="zh-CN" altLang="en-US" dirty="0" smtClean="0">
                <a:solidFill>
                  <a:schemeClr val="accent6">
                    <a:lumMod val="50000"/>
                  </a:schemeClr>
                </a:solidFill>
                <a:latin typeface="黑体" panose="02010609060101010101" pitchFamily="2" charset="-122"/>
                <a:ea typeface="黑体" panose="02010609060101010101" pitchFamily="2" charset="-122"/>
              </a:rPr>
              <a:t>、</a:t>
            </a:r>
            <a:r>
              <a:rPr lang="zh-CN" altLang="en-US" dirty="0">
                <a:solidFill>
                  <a:schemeClr val="accent6">
                    <a:lumMod val="50000"/>
                  </a:schemeClr>
                </a:solidFill>
                <a:latin typeface="黑体" panose="02010609060101010101" pitchFamily="2" charset="-122"/>
                <a:ea typeface="黑体" panose="02010609060101010101" pitchFamily="2" charset="-122"/>
              </a:rPr>
              <a:t>有效</a:t>
            </a:r>
            <a:r>
              <a:rPr lang="zh-CN" altLang="en-US" dirty="0" smtClean="0">
                <a:solidFill>
                  <a:schemeClr val="accent6">
                    <a:lumMod val="50000"/>
                  </a:schemeClr>
                </a:solidFill>
                <a:latin typeface="黑体" panose="02010609060101010101" pitchFamily="2" charset="-122"/>
                <a:ea typeface="黑体" panose="02010609060101010101" pitchFamily="2" charset="-122"/>
              </a:rPr>
              <a:t>质量</a:t>
            </a:r>
            <a:endParaRPr lang="en-US" altLang="zh-CN" dirty="0" smtClean="0">
              <a:solidFill>
                <a:schemeClr val="accent6">
                  <a:lumMod val="50000"/>
                </a:schemeClr>
              </a:solidFill>
              <a:highlight>
                <a:srgbClr val="FFFF00"/>
              </a:highlight>
              <a:latin typeface="黑体" panose="02010609060101010101" pitchFamily="2" charset="-122"/>
              <a:ea typeface="黑体" panose="02010609060101010101" pitchFamily="2" charset="-122"/>
            </a:endParaRPr>
          </a:p>
          <a:p>
            <a:pPr marL="0" indent="0">
              <a:lnSpc>
                <a:spcPct val="125000"/>
              </a:lnSpc>
              <a:spcBef>
                <a:spcPts val="0"/>
              </a:spcBef>
              <a:buNone/>
            </a:pPr>
            <a:r>
              <a:rPr lang="en-US" altLang="zh-CN" dirty="0" smtClean="0">
                <a:solidFill>
                  <a:srgbClr val="0000FF"/>
                </a:solidFill>
                <a:highlight>
                  <a:srgbClr val="FFFF00"/>
                </a:highlight>
                <a:latin typeface="黑体" panose="02010609060101010101" pitchFamily="2" charset="-122"/>
                <a:ea typeface="黑体" panose="02010609060101010101" pitchFamily="2" charset="-122"/>
              </a:rPr>
              <a:t>6</a:t>
            </a:r>
            <a:r>
              <a:rPr lang="en-US" altLang="zh-CN" dirty="0">
                <a:solidFill>
                  <a:srgbClr val="0000FF"/>
                </a:solidFill>
                <a:highlight>
                  <a:srgbClr val="FFFF00"/>
                </a:highlight>
                <a:latin typeface="黑体" panose="02010609060101010101" pitchFamily="2" charset="-122"/>
                <a:ea typeface="黑体" panose="02010609060101010101" pitchFamily="2" charset="-122"/>
              </a:rPr>
              <a:t>、漂移电流和</a:t>
            </a:r>
            <a:r>
              <a:rPr lang="zh-CN" altLang="en-US" dirty="0">
                <a:solidFill>
                  <a:srgbClr val="0000FF"/>
                </a:solidFill>
                <a:highlight>
                  <a:srgbClr val="FFFF00"/>
                </a:highlight>
                <a:latin typeface="黑体" panose="02010609060101010101" pitchFamily="2" charset="-122"/>
                <a:ea typeface="黑体" panose="02010609060101010101" pitchFamily="2" charset="-122"/>
              </a:rPr>
              <a:t>扩散电流</a:t>
            </a:r>
            <a:endParaRPr lang="en-US" altLang="zh-CN" dirty="0">
              <a:solidFill>
                <a:srgbClr val="0000FF"/>
              </a:solidFill>
              <a:highlight>
                <a:srgbClr val="FFFF00"/>
              </a:highlight>
              <a:latin typeface="黑体" panose="02010609060101010101" pitchFamily="2" charset="-122"/>
              <a:ea typeface="黑体" panose="02010609060101010101" pitchFamily="2" charset="-122"/>
            </a:endParaRPr>
          </a:p>
          <a:p>
            <a:pPr marL="0" indent="0">
              <a:lnSpc>
                <a:spcPct val="125000"/>
              </a:lnSpc>
              <a:spcBef>
                <a:spcPts val="0"/>
              </a:spcBef>
              <a:buNone/>
            </a:pPr>
            <a:r>
              <a:rPr lang="en-US" altLang="zh-CN" dirty="0" smtClean="0">
                <a:solidFill>
                  <a:srgbClr val="0000FF"/>
                </a:solidFill>
                <a:highlight>
                  <a:srgbClr val="FFFF00"/>
                </a:highlight>
                <a:latin typeface="黑体" panose="02010609060101010101" pitchFamily="2" charset="-122"/>
                <a:ea typeface="黑体" panose="02010609060101010101" pitchFamily="2" charset="-122"/>
              </a:rPr>
              <a:t>7</a:t>
            </a:r>
            <a:r>
              <a:rPr lang="zh-CN" altLang="en-US" dirty="0" smtClean="0">
                <a:solidFill>
                  <a:srgbClr val="0000FF"/>
                </a:solidFill>
                <a:highlight>
                  <a:srgbClr val="FFFF00"/>
                </a:highlight>
                <a:latin typeface="黑体" panose="02010609060101010101" pitchFamily="2" charset="-122"/>
                <a:ea typeface="黑体" panose="02010609060101010101" pitchFamily="2" charset="-122"/>
              </a:rPr>
              <a:t>、半导体基本</a:t>
            </a:r>
            <a:r>
              <a:rPr lang="zh-CN" altLang="en-US" dirty="0">
                <a:solidFill>
                  <a:srgbClr val="0000FF"/>
                </a:solidFill>
                <a:highlight>
                  <a:srgbClr val="FFFF00"/>
                </a:highlight>
                <a:latin typeface="黑体" panose="02010609060101010101" pitchFamily="2" charset="-122"/>
                <a:ea typeface="黑体" panose="02010609060101010101" pitchFamily="2" charset="-122"/>
              </a:rPr>
              <a:t>方程</a:t>
            </a:r>
            <a:endParaRPr lang="zh-CN" altLang="en-US" dirty="0">
              <a:solidFill>
                <a:srgbClr val="0000FF"/>
              </a:solidFill>
              <a:highlight>
                <a:srgbClr val="FFFF00"/>
              </a:highlight>
              <a:latin typeface="黑体" panose="02010609060101010101" pitchFamily="2" charset="-122"/>
              <a:ea typeface="黑体" panose="02010609060101010101" pitchFamily="2" charset="-122"/>
            </a:endParaRPr>
          </a:p>
          <a:p>
            <a:pPr marL="0" indent="0">
              <a:lnSpc>
                <a:spcPct val="125000"/>
              </a:lnSpc>
              <a:spcBef>
                <a:spcPts val="0"/>
              </a:spcBef>
              <a:buNone/>
            </a:pPr>
            <a:endParaRPr lang="zh-CN" altLang="en-US" dirty="0">
              <a:solidFill>
                <a:srgbClr val="0000FF"/>
              </a:solidFill>
              <a:highlight>
                <a:srgbClr val="FFFF00"/>
              </a:highlight>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右大括号 5"/>
          <p:cNvSpPr/>
          <p:nvPr/>
        </p:nvSpPr>
        <p:spPr>
          <a:xfrm>
            <a:off x="5364480" y="4725035"/>
            <a:ext cx="431800" cy="10801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7" name="文本框 6"/>
          <p:cNvSpPr txBox="1"/>
          <p:nvPr/>
        </p:nvSpPr>
        <p:spPr>
          <a:xfrm>
            <a:off x="6084570" y="4796790"/>
            <a:ext cx="2468880" cy="645160"/>
          </a:xfrm>
          <a:prstGeom prst="rect">
            <a:avLst/>
          </a:prstGeom>
          <a:noFill/>
          <a:ln w="28575">
            <a:solidFill>
              <a:schemeClr val="bg1"/>
            </a:solidFill>
          </a:ln>
        </p:spPr>
        <p:txBody>
          <a:bodyPr wrap="none" rtlCol="0">
            <a:spAutoFit/>
          </a:bodyPr>
          <a:p>
            <a:r>
              <a:rPr lang="zh-CN" altLang="en-US" sz="3600" dirty="0">
                <a:solidFill>
                  <a:srgbClr val="0000FF"/>
                </a:solidFill>
                <a:latin typeface="黑体" panose="02010609060101010101" pitchFamily="2" charset="-122"/>
                <a:ea typeface="黑体" panose="02010609060101010101" pitchFamily="2" charset="-122"/>
              </a:rPr>
              <a:t>载流子输运</a:t>
            </a:r>
            <a:endParaRPr lang="zh-CN" altLang="en-US" sz="3600" dirty="0">
              <a:solidFill>
                <a:srgbClr val="0000FF"/>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0C913308-F349-4B6D-A68A-DD1791B4A57B}" type="slidenum">
              <a:rPr lang="zh-CN" altLang="en-US" smtClean="0"/>
            </a:fld>
            <a:endParaRPr lang="zh-CN" altLang="en-US"/>
          </a:p>
        </p:txBody>
      </p:sp>
      <p:graphicFrame>
        <p:nvGraphicFramePr>
          <p:cNvPr id="1026" name="Object 2"/>
          <p:cNvGraphicFramePr>
            <a:graphicFrameLocks noChangeAspect="1"/>
          </p:cNvGraphicFramePr>
          <p:nvPr>
            <p:custDataLst>
              <p:tags r:id="rId1"/>
            </p:custDataLst>
          </p:nvPr>
        </p:nvGraphicFramePr>
        <p:xfrm>
          <a:off x="323215" y="1089660"/>
          <a:ext cx="3342640" cy="3127375"/>
        </p:xfrm>
        <a:graphic>
          <a:graphicData uri="http://schemas.openxmlformats.org/presentationml/2006/ole">
            <mc:AlternateContent xmlns:mc="http://schemas.openxmlformats.org/markup-compatibility/2006">
              <mc:Choice xmlns:v="urn:schemas-microsoft-com:vml" Requires="v">
                <p:oleObj spid="_x0000_s1172" name="" r:id="rId2" imgW="3771900" imgH="3257550" progId="PBrush">
                  <p:embed/>
                </p:oleObj>
              </mc:Choice>
              <mc:Fallback>
                <p:oleObj name="" r:id="rId2" imgW="3771900" imgH="3257550" progId="PBrush">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15" y="1089660"/>
                        <a:ext cx="3342640" cy="31273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图片 4"/>
          <p:cNvPicPr>
            <a:picLocks noChangeAspect="1"/>
          </p:cNvPicPr>
          <p:nvPr/>
        </p:nvPicPr>
        <p:blipFill>
          <a:blip r:embed="rId4"/>
          <a:stretch>
            <a:fillRect/>
          </a:stretch>
        </p:blipFill>
        <p:spPr>
          <a:xfrm>
            <a:off x="471170" y="3696335"/>
            <a:ext cx="8061325" cy="2969895"/>
          </a:xfrm>
          <a:prstGeom prst="rect">
            <a:avLst/>
          </a:prstGeom>
        </p:spPr>
      </p:pic>
      <p:sp>
        <p:nvSpPr>
          <p:cNvPr id="6" name="文本框 5"/>
          <p:cNvSpPr txBox="1"/>
          <p:nvPr/>
        </p:nvSpPr>
        <p:spPr>
          <a:xfrm>
            <a:off x="3955415" y="394335"/>
            <a:ext cx="5188585" cy="2861310"/>
          </a:xfrm>
          <a:prstGeom prst="rect">
            <a:avLst/>
          </a:prstGeom>
          <a:noFill/>
          <a:ln w="28575">
            <a:solidFill>
              <a:schemeClr val="bg1"/>
            </a:solidFill>
          </a:ln>
        </p:spPr>
        <p:txBody>
          <a:bodyPr wrap="square" rtlCol="0" anchor="t">
            <a:spAutoFit/>
          </a:bodyPr>
          <a:p>
            <a:pPr>
              <a:lnSpc>
                <a:spcPct val="150000"/>
              </a:lnSpc>
            </a:pPr>
            <a:r>
              <a:rPr lang="en-US" altLang="zh-CN" sz="2000" dirty="0">
                <a:latin typeface="Calibri" panose="020F0502020204030204" pitchFamily="34" charset="0"/>
                <a:sym typeface="+mn-ea"/>
              </a:rPr>
              <a:t>         </a:t>
            </a:r>
            <a:r>
              <a:rPr lang="zh-CN" altLang="en-US" sz="2000" dirty="0">
                <a:latin typeface="Calibri" panose="020F0502020204030204" pitchFamily="34" charset="0"/>
                <a:sym typeface="+mn-ea"/>
              </a:rPr>
              <a:t>能带论是研究固体中电子运动的主要理论基础，是一个近似理论。是工具、是研究半导体器件的基础。要理解、学会使用。</a:t>
            </a:r>
            <a:endParaRPr lang="zh-CN" altLang="en-US" sz="2000" dirty="0">
              <a:latin typeface="Calibri" panose="020F0502020204030204" pitchFamily="34" charset="0"/>
              <a:sym typeface="+mn-ea"/>
            </a:endParaRPr>
          </a:p>
          <a:p>
            <a:pPr>
              <a:lnSpc>
                <a:spcPct val="150000"/>
              </a:lnSpc>
            </a:pPr>
            <a:r>
              <a:rPr lang="en-US" altLang="zh-CN" sz="2000" dirty="0"/>
              <a:t>         </a:t>
            </a:r>
            <a:r>
              <a:rPr lang="zh-CN" altLang="en-US" sz="2000" dirty="0"/>
              <a:t>能带论是研究固体中电子运动的主要理论基础，是一个近似理论。其基础包括：共有化运动、单电子近似、布洛赫定理。</a:t>
            </a:r>
            <a:endParaRPr lang="zh-CN" altLang="en-US" sz="2000" dirty="0"/>
          </a:p>
        </p:txBody>
      </p:sp>
      <p:sp>
        <p:nvSpPr>
          <p:cNvPr id="7" name="文本框 6"/>
          <p:cNvSpPr txBox="1"/>
          <p:nvPr/>
        </p:nvSpPr>
        <p:spPr>
          <a:xfrm>
            <a:off x="35560" y="260350"/>
            <a:ext cx="2710180" cy="645160"/>
          </a:xfrm>
          <a:prstGeom prst="rect">
            <a:avLst/>
          </a:prstGeom>
          <a:noFill/>
          <a:ln w="28575">
            <a:solidFill>
              <a:schemeClr val="bg1"/>
            </a:solidFill>
          </a:ln>
        </p:spPr>
        <p:txBody>
          <a:bodyPr wrap="none" rtlCol="0" anchor="t">
            <a:spAutoFit/>
          </a:bodyPr>
          <a:p>
            <a:r>
              <a:rPr lang="en-US" altLang="zh-CN" sz="3600" b="1" dirty="0" smtClean="0">
                <a:solidFill>
                  <a:srgbClr val="FF0000"/>
                </a:solidFill>
                <a:sym typeface="+mn-ea"/>
              </a:rPr>
              <a:t>1</a:t>
            </a:r>
            <a:r>
              <a:rPr lang="zh-CN" altLang="en-US" sz="3600" b="1" dirty="0" smtClean="0">
                <a:solidFill>
                  <a:srgbClr val="FF0000"/>
                </a:solidFill>
                <a:sym typeface="+mn-ea"/>
              </a:rPr>
              <a:t>、</a:t>
            </a:r>
            <a:r>
              <a:rPr lang="zh-CN" altLang="en-US" sz="3600" b="1" dirty="0">
                <a:solidFill>
                  <a:srgbClr val="FF0000"/>
                </a:solidFill>
                <a:latin typeface="黑体" panose="02010609060101010101" pitchFamily="2" charset="-122"/>
                <a:ea typeface="黑体" panose="02010609060101010101" pitchFamily="2" charset="-122"/>
                <a:sym typeface="+mn-ea"/>
              </a:rPr>
              <a:t>能带理论</a:t>
            </a:r>
            <a:endParaRPr lang="zh-CN" altLang="en-US" sz="3600" b="1" dirty="0">
              <a:solidFill>
                <a:srgbClr val="FF0000"/>
              </a:solidFill>
              <a:latin typeface="黑体" panose="02010609060101010101" pitchFamily="2" charset="-122"/>
              <a:ea typeface="黑体" panose="02010609060101010101" pitchFamily="2"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62418" y="69051"/>
            <a:ext cx="6426983" cy="6652046"/>
          </a:xfrm>
          <a:prstGeom prst="rect">
            <a:avLst/>
          </a:prstGeom>
        </p:spPr>
      </p:pic>
      <p:sp>
        <p:nvSpPr>
          <p:cNvPr id="2" name="文本框 1"/>
          <p:cNvSpPr txBox="1"/>
          <p:nvPr/>
        </p:nvSpPr>
        <p:spPr>
          <a:xfrm>
            <a:off x="6635985" y="1196752"/>
            <a:ext cx="2508015" cy="3693319"/>
          </a:xfrm>
          <a:prstGeom prst="rect">
            <a:avLst/>
          </a:prstGeom>
          <a:noFill/>
        </p:spPr>
        <p:txBody>
          <a:bodyPr wrap="square" rtlCol="0">
            <a:spAutoFit/>
          </a:bodyPr>
          <a:lstStyle/>
          <a:p>
            <a:pPr>
              <a:lnSpc>
                <a:spcPct val="200000"/>
              </a:lnSpc>
            </a:pPr>
            <a:r>
              <a:rPr lang="zh-CN" altLang="en-US" sz="3600" b="1" dirty="0">
                <a:solidFill>
                  <a:srgbClr val="C00000"/>
                </a:solidFill>
                <a:latin typeface="黑体" panose="02010609060101010101" pitchFamily="2" charset="-122"/>
                <a:ea typeface="黑体" panose="02010609060101010101" pitchFamily="2" charset="-122"/>
              </a:rPr>
              <a:t>学习任务：</a:t>
            </a:r>
            <a:endParaRPr lang="en-US" altLang="zh-CN" sz="3600" b="1" dirty="0">
              <a:solidFill>
                <a:srgbClr val="C00000"/>
              </a:solidFill>
              <a:latin typeface="黑体" panose="02010609060101010101" pitchFamily="2" charset="-122"/>
              <a:ea typeface="黑体" panose="02010609060101010101" pitchFamily="2" charset="-122"/>
            </a:endParaRPr>
          </a:p>
          <a:p>
            <a:pPr marL="342900" indent="-342900">
              <a:lnSpc>
                <a:spcPct val="200000"/>
              </a:lnSpc>
              <a:buFont typeface="Wingdings" panose="05000000000000000000" pitchFamily="2" charset="2"/>
              <a:buChar char="u"/>
            </a:pPr>
            <a:r>
              <a:rPr lang="zh-CN" altLang="en-US" sz="2400" b="1" dirty="0">
                <a:solidFill>
                  <a:srgbClr val="0000FF"/>
                </a:solidFill>
                <a:latin typeface="黑体" panose="02010609060101010101" pitchFamily="2" charset="-122"/>
                <a:ea typeface="黑体" panose="02010609060101010101" pitchFamily="2" charset="-122"/>
              </a:rPr>
              <a:t>读公式</a:t>
            </a:r>
            <a:endParaRPr lang="en-US" altLang="zh-CN" sz="2400" b="1" dirty="0">
              <a:solidFill>
                <a:srgbClr val="0000FF"/>
              </a:solidFill>
              <a:latin typeface="黑体" panose="02010609060101010101" pitchFamily="2" charset="-122"/>
              <a:ea typeface="黑体" panose="02010609060101010101" pitchFamily="2" charset="-122"/>
            </a:endParaRPr>
          </a:p>
          <a:p>
            <a:pPr marL="342900" indent="-342900">
              <a:lnSpc>
                <a:spcPct val="200000"/>
              </a:lnSpc>
              <a:buFont typeface="Wingdings" panose="05000000000000000000" pitchFamily="2" charset="2"/>
              <a:buChar char="u"/>
            </a:pPr>
            <a:r>
              <a:rPr lang="zh-CN" altLang="en-US" sz="2400" b="1" dirty="0">
                <a:solidFill>
                  <a:srgbClr val="0000FF"/>
                </a:solidFill>
                <a:latin typeface="黑体" panose="02010609060101010101" pitchFamily="2" charset="-122"/>
                <a:ea typeface="黑体" panose="02010609060101010101" pitchFamily="2" charset="-122"/>
              </a:rPr>
              <a:t>建立物理模型</a:t>
            </a:r>
            <a:endParaRPr lang="en-US" altLang="zh-CN" sz="2400" b="1" dirty="0">
              <a:solidFill>
                <a:srgbClr val="0000FF"/>
              </a:solidFill>
              <a:latin typeface="黑体" panose="02010609060101010101" pitchFamily="2" charset="-122"/>
              <a:ea typeface="黑体" panose="02010609060101010101" pitchFamily="2" charset="-122"/>
            </a:endParaRPr>
          </a:p>
          <a:p>
            <a:pPr marL="342900" indent="-342900">
              <a:lnSpc>
                <a:spcPct val="200000"/>
              </a:lnSpc>
              <a:buFont typeface="Wingdings" panose="05000000000000000000" pitchFamily="2" charset="2"/>
              <a:buChar char="u"/>
            </a:pPr>
            <a:r>
              <a:rPr lang="zh-CN" altLang="en-US" sz="2400" b="1" dirty="0">
                <a:solidFill>
                  <a:srgbClr val="0000FF"/>
                </a:solidFill>
                <a:latin typeface="黑体" panose="02010609060101010101" pitchFamily="2" charset="-122"/>
                <a:ea typeface="黑体" panose="02010609060101010101" pitchFamily="2" charset="-122"/>
              </a:rPr>
              <a:t>构建知识体系</a:t>
            </a:r>
            <a:endParaRPr lang="zh-CN" altLang="en-US" sz="2400" b="1" dirty="0">
              <a:solidFill>
                <a:srgbClr val="0000FF"/>
              </a:solidFill>
              <a:latin typeface="黑体" panose="02010609060101010101" pitchFamily="2" charset="-122"/>
              <a:ea typeface="黑体" panose="02010609060101010101" pitchFamily="2" charset="-122"/>
            </a:endParaRPr>
          </a:p>
          <a:p>
            <a:endParaRPr lang="zh-CN" altLang="en-US" dirty="0"/>
          </a:p>
        </p:txBody>
      </p:sp>
      <p:sp>
        <p:nvSpPr>
          <p:cNvPr id="7" name="云形 6"/>
          <p:cNvSpPr/>
          <p:nvPr/>
        </p:nvSpPr>
        <p:spPr>
          <a:xfrm>
            <a:off x="6488768" y="980728"/>
            <a:ext cx="45719" cy="5112568"/>
          </a:xfrm>
          <a:prstGeom prst="cloud">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横卷形 2"/>
          <p:cNvSpPr/>
          <p:nvPr/>
        </p:nvSpPr>
        <p:spPr>
          <a:xfrm>
            <a:off x="6588125" y="6447790"/>
            <a:ext cx="580390" cy="273050"/>
          </a:xfrm>
          <a:prstGeom prst="horizontalScroll">
            <a:avLst>
              <a:gd name="adj" fmla="val 25000"/>
            </a:avLst>
          </a:prstGeom>
          <a:solidFill>
            <a:schemeClr val="bg1"/>
          </a:solidFill>
          <a:ln>
            <a:gradFill>
              <a:gsLst>
                <a:gs pos="0">
                  <a:srgbClr val="56A0B9"/>
                </a:gs>
                <a:gs pos="100000">
                  <a:srgbClr val="5DBDC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0C913308-F349-4B6D-A68A-DD1791B4A57B}"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755650" y="908685"/>
            <a:ext cx="6863715" cy="3062605"/>
          </a:xfrm>
          <a:prstGeom prst="rect">
            <a:avLst/>
          </a:prstGeom>
        </p:spPr>
      </p:pic>
      <p:sp>
        <p:nvSpPr>
          <p:cNvPr id="5" name="文本框 4"/>
          <p:cNvSpPr txBox="1"/>
          <p:nvPr/>
        </p:nvSpPr>
        <p:spPr>
          <a:xfrm>
            <a:off x="107950" y="188595"/>
            <a:ext cx="3628390" cy="783590"/>
          </a:xfrm>
          <a:prstGeom prst="rect">
            <a:avLst/>
          </a:prstGeom>
          <a:noFill/>
          <a:ln w="28575">
            <a:solidFill>
              <a:schemeClr val="bg1"/>
            </a:solidFill>
          </a:ln>
        </p:spPr>
        <p:txBody>
          <a:bodyPr wrap="none" rtlCol="0" anchor="t">
            <a:spAutoFit/>
          </a:bodyPr>
          <a:p>
            <a:pPr marL="0" indent="0">
              <a:lnSpc>
                <a:spcPct val="125000"/>
              </a:lnSpc>
              <a:spcBef>
                <a:spcPts val="0"/>
              </a:spcBef>
              <a:buNone/>
            </a:pPr>
            <a:r>
              <a:rPr lang="en-US" altLang="zh-CN" sz="3600" b="1" dirty="0" smtClean="0">
                <a:solidFill>
                  <a:srgbClr val="FF0000"/>
                </a:solidFill>
                <a:sym typeface="+mn-ea"/>
              </a:rPr>
              <a:t>2</a:t>
            </a:r>
            <a:r>
              <a:rPr lang="zh-CN" altLang="en-US" sz="3600" b="1" dirty="0" smtClean="0">
                <a:solidFill>
                  <a:srgbClr val="FF0000"/>
                </a:solidFill>
                <a:sym typeface="+mn-ea"/>
              </a:rPr>
              <a:t>、</a:t>
            </a:r>
            <a:r>
              <a:rPr lang="zh-CN" altLang="en-US" sz="3600" b="1" dirty="0" smtClean="0">
                <a:solidFill>
                  <a:srgbClr val="FF0000"/>
                </a:solidFill>
                <a:latin typeface="黑体" panose="02010609060101010101" pitchFamily="2" charset="-122"/>
                <a:ea typeface="黑体" panose="02010609060101010101" pitchFamily="2" charset="-122"/>
                <a:sym typeface="+mn-ea"/>
              </a:rPr>
              <a:t>什么</a:t>
            </a:r>
            <a:r>
              <a:rPr lang="zh-CN" altLang="en-US" sz="3600" b="1" dirty="0">
                <a:solidFill>
                  <a:srgbClr val="FF0000"/>
                </a:solidFill>
                <a:latin typeface="黑体" panose="02010609060101010101" pitchFamily="2" charset="-122"/>
                <a:ea typeface="黑体" panose="02010609060101010101" pitchFamily="2" charset="-122"/>
                <a:sym typeface="+mn-ea"/>
              </a:rPr>
              <a:t>是半导体</a:t>
            </a:r>
            <a:endParaRPr lang="zh-CN" altLang="en-US" sz="3600" b="1" dirty="0">
              <a:solidFill>
                <a:srgbClr val="FF0000"/>
              </a:solidFill>
              <a:latin typeface="黑体" panose="02010609060101010101" pitchFamily="2" charset="-122"/>
              <a:ea typeface="黑体" panose="02010609060101010101" pitchFamily="2" charset="-122"/>
              <a:sym typeface="+mn-ea"/>
            </a:endParaRPr>
          </a:p>
        </p:txBody>
      </p:sp>
      <p:sp>
        <p:nvSpPr>
          <p:cNvPr id="6" name="文本框 5"/>
          <p:cNvSpPr txBox="1"/>
          <p:nvPr/>
        </p:nvSpPr>
        <p:spPr>
          <a:xfrm>
            <a:off x="251460" y="4293235"/>
            <a:ext cx="5321300" cy="460375"/>
          </a:xfrm>
          <a:prstGeom prst="rect">
            <a:avLst/>
          </a:prstGeom>
          <a:noFill/>
        </p:spPr>
        <p:txBody>
          <a:bodyPr wrap="square" rtlCol="0">
            <a:spAutoFit/>
          </a:bodyPr>
          <a:p>
            <a:pPr marL="285750" indent="-285750">
              <a:buFont typeface="Wingdings" panose="05000000000000000000" pitchFamily="2" charset="2"/>
              <a:buChar char="u"/>
            </a:pPr>
            <a:r>
              <a:rPr lang="zh-CN" altLang="en-US" sz="2400" dirty="0"/>
              <a:t>全满能带中的电子不具有导电能力</a:t>
            </a:r>
            <a:endParaRPr lang="zh-CN" altLang="en-US" sz="2400" dirty="0"/>
          </a:p>
        </p:txBody>
      </p:sp>
      <p:sp>
        <p:nvSpPr>
          <p:cNvPr id="8" name="矩形 7"/>
          <p:cNvSpPr/>
          <p:nvPr/>
        </p:nvSpPr>
        <p:spPr>
          <a:xfrm>
            <a:off x="251387" y="5085339"/>
            <a:ext cx="8494868" cy="1198880"/>
          </a:xfrm>
          <a:prstGeom prst="rect">
            <a:avLst/>
          </a:prstGeom>
        </p:spPr>
        <p:txBody>
          <a:bodyPr wrap="square">
            <a:spAutoFit/>
          </a:bodyPr>
          <a:p>
            <a:pPr marL="342900" indent="-342900" algn="just">
              <a:lnSpc>
                <a:spcPct val="150000"/>
              </a:lnSpc>
              <a:spcBef>
                <a:spcPts val="1200"/>
              </a:spcBef>
              <a:spcAft>
                <a:spcPts val="0"/>
              </a:spcAft>
              <a:buFont typeface="Wingdings" panose="05000000000000000000" pitchFamily="2" charset="2"/>
              <a:buChar char="u"/>
            </a:pP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硅、锗、砷化镓等常用半导体材料的禁带宽度分别为</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1.12</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0.67</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及</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1.42 eV</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。绝缘材料如氧化硅的禁带宽度约为</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8.9eV</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79DB88F-686F-40D0-832F-075EE83D5D27}"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539552" y="1841864"/>
            <a:ext cx="2493675" cy="2942816"/>
          </a:xfrm>
          <a:prstGeom prst="rect">
            <a:avLst/>
          </a:prstGeom>
        </p:spPr>
      </p:pic>
      <p:sp>
        <p:nvSpPr>
          <p:cNvPr id="9" name="标题 1"/>
          <p:cNvSpPr>
            <a:spLocks noGrp="1"/>
          </p:cNvSpPr>
          <p:nvPr>
            <p:ph type="title"/>
          </p:nvPr>
        </p:nvSpPr>
        <p:spPr>
          <a:xfrm>
            <a:off x="220469" y="4959602"/>
            <a:ext cx="3131840" cy="928688"/>
          </a:xfrm>
        </p:spPr>
        <p:txBody>
          <a:bodyPr rtlCol="0">
            <a:normAutofit/>
          </a:bodyPr>
          <a:lstStyle/>
          <a:p>
            <a:pPr fontAlgn="auto">
              <a:spcAft>
                <a:spcPts val="0"/>
              </a:spcAft>
              <a:defRPr/>
            </a:pPr>
            <a:r>
              <a:rPr lang="zh-CN" altLang="en-US" sz="2400" b="1" dirty="0">
                <a:solidFill>
                  <a:srgbClr val="0070C0"/>
                </a:solidFill>
              </a:rPr>
              <a:t>本征激发</a:t>
            </a:r>
            <a:endParaRPr lang="zh-CN" altLang="en-US" sz="2400" b="1" dirty="0">
              <a:solidFill>
                <a:srgbClr val="0070C0"/>
              </a:solidFill>
            </a:endParaRPr>
          </a:p>
        </p:txBody>
      </p:sp>
      <p:sp>
        <p:nvSpPr>
          <p:cNvPr id="2" name="文本框 1"/>
          <p:cNvSpPr txBox="1"/>
          <p:nvPr/>
        </p:nvSpPr>
        <p:spPr>
          <a:xfrm>
            <a:off x="107504" y="151292"/>
            <a:ext cx="3834130" cy="768350"/>
          </a:xfrm>
          <a:prstGeom prst="rect">
            <a:avLst/>
          </a:prstGeom>
          <a:noFill/>
        </p:spPr>
        <p:txBody>
          <a:bodyPr wrap="none" rtlCol="0">
            <a:spAutoFit/>
          </a:bodyPr>
          <a:lstStyle/>
          <a:p>
            <a:pPr algn="l"/>
            <a:r>
              <a:rPr lang="zh-CN" altLang="en-US" sz="4400" b="1" dirty="0">
                <a:solidFill>
                  <a:srgbClr val="FF0000"/>
                </a:solidFill>
              </a:rPr>
              <a:t>3、电子和空穴</a:t>
            </a:r>
            <a:endParaRPr lang="zh-CN" altLang="en-US" sz="4400" b="1" dirty="0">
              <a:solidFill>
                <a:srgbClr val="FF0000"/>
              </a:solidFill>
            </a:endParaRPr>
          </a:p>
        </p:txBody>
      </p:sp>
      <p:pic>
        <p:nvPicPr>
          <p:cNvPr id="3" name="图片 2"/>
          <p:cNvPicPr>
            <a:picLocks noChangeAspect="1"/>
          </p:cNvPicPr>
          <p:nvPr/>
        </p:nvPicPr>
        <p:blipFill>
          <a:blip r:embed="rId2"/>
          <a:stretch>
            <a:fillRect/>
          </a:stretch>
        </p:blipFill>
        <p:spPr>
          <a:xfrm>
            <a:off x="4555610" y="1227103"/>
            <a:ext cx="3995179" cy="5129247"/>
          </a:xfrm>
          <a:prstGeom prst="rect">
            <a:avLst/>
          </a:prstGeom>
        </p:spPr>
      </p:pic>
      <p:sp>
        <p:nvSpPr>
          <p:cNvPr id="6" name="矩形 5"/>
          <p:cNvSpPr/>
          <p:nvPr/>
        </p:nvSpPr>
        <p:spPr>
          <a:xfrm>
            <a:off x="4114800" y="6255419"/>
            <a:ext cx="4572000" cy="553998"/>
          </a:xfrm>
          <a:prstGeom prst="rect">
            <a:avLst/>
          </a:prstGeom>
        </p:spPr>
        <p:txBody>
          <a:bodyPr>
            <a:spAutoFit/>
          </a:bodyPr>
          <a:lstStyle/>
          <a:p>
            <a:pPr lvl="1">
              <a:lnSpc>
                <a:spcPct val="150000"/>
              </a:lnSpc>
              <a:buFont typeface="Wingdings" panose="05000000000000000000" pitchFamily="2" charset="2"/>
              <a:buChar char="Ø"/>
            </a:pPr>
            <a:r>
              <a:rPr lang="zh-CN" altLang="en-US" sz="2000" dirty="0">
                <a:latin typeface="Calibri" panose="020F0502020204030204" pitchFamily="34" charset="0"/>
              </a:rPr>
              <a:t>带正电；是价带顶空的量子态</a:t>
            </a:r>
            <a:endParaRPr lang="zh-CN" altLang="en-US" dirty="0"/>
          </a:p>
        </p:txBody>
      </p:sp>
      <p:sp>
        <p:nvSpPr>
          <p:cNvPr id="7" name="矩形 6"/>
          <p:cNvSpPr/>
          <p:nvPr/>
        </p:nvSpPr>
        <p:spPr>
          <a:xfrm>
            <a:off x="5580112" y="489143"/>
            <a:ext cx="2244525" cy="584775"/>
          </a:xfrm>
          <a:prstGeom prst="rect">
            <a:avLst/>
          </a:prstGeom>
        </p:spPr>
        <p:txBody>
          <a:bodyPr wrap="none">
            <a:spAutoFit/>
          </a:bodyPr>
          <a:lstStyle/>
          <a:p>
            <a:r>
              <a:rPr lang="zh-CN" altLang="en-US" sz="3200" b="1" dirty="0">
                <a:solidFill>
                  <a:srgbClr val="0070C0"/>
                </a:solidFill>
              </a:rPr>
              <a:t>空穴的概念</a:t>
            </a:r>
            <a:endParaRPr lang="zh-CN" altLang="en-US" sz="3200" b="1" dirty="0">
              <a:solidFill>
                <a:srgbClr val="0070C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p:txBody>
          <a:bodyPr/>
          <a:lstStyle/>
          <a:p>
            <a:pPr>
              <a:defRPr/>
            </a:pPr>
            <a:fld id="{F1E762A1-6BB4-4EF4-908F-E734FE1EF7BA}" type="slidenum">
              <a:rPr lang="zh-CN" altLang="en-US"/>
            </a:fld>
            <a:endParaRPr lang="zh-CN" altLang="en-US"/>
          </a:p>
        </p:txBody>
      </p:sp>
      <p:sp>
        <p:nvSpPr>
          <p:cNvPr id="4" name="文本框 3"/>
          <p:cNvSpPr txBox="1"/>
          <p:nvPr/>
        </p:nvSpPr>
        <p:spPr>
          <a:xfrm>
            <a:off x="90805" y="5450205"/>
            <a:ext cx="8662035" cy="829945"/>
          </a:xfrm>
          <a:prstGeom prst="rect">
            <a:avLst/>
          </a:prstGeom>
          <a:noFill/>
        </p:spPr>
        <p:txBody>
          <a:bodyPr wrap="square" rtlCol="0">
            <a:spAutoFit/>
          </a:bodyPr>
          <a:lstStyle/>
          <a:p>
            <a:r>
              <a:rPr lang="en-US" altLang="zh-CN" sz="2400" dirty="0" smtClean="0">
                <a:solidFill>
                  <a:schemeClr val="accent6">
                    <a:lumMod val="50000"/>
                  </a:schemeClr>
                </a:solidFill>
                <a:latin typeface="黑体" panose="02010609060101010101" pitchFamily="2" charset="-122"/>
                <a:ea typeface="黑体" panose="02010609060101010101" pitchFamily="2" charset="-122"/>
                <a:sym typeface="+mn-ea"/>
              </a:rPr>
              <a:t>4</a:t>
            </a:r>
            <a:r>
              <a:rPr lang="zh-CN" altLang="en-US" sz="2400" dirty="0" smtClean="0">
                <a:solidFill>
                  <a:schemeClr val="accent6">
                    <a:lumMod val="50000"/>
                  </a:schemeClr>
                </a:solidFill>
                <a:latin typeface="黑体" panose="02010609060101010101" pitchFamily="2" charset="-122"/>
                <a:ea typeface="黑体" panose="02010609060101010101" pitchFamily="2" charset="-122"/>
                <a:sym typeface="+mn-ea"/>
              </a:rPr>
              <a:t>、</a:t>
            </a:r>
            <a:r>
              <a:rPr lang="zh-CN" altLang="en-US" sz="2400" dirty="0">
                <a:solidFill>
                  <a:schemeClr val="accent6">
                    <a:lumMod val="50000"/>
                  </a:schemeClr>
                </a:solidFill>
                <a:latin typeface="黑体" panose="02010609060101010101" pitchFamily="2" charset="-122"/>
                <a:ea typeface="黑体" panose="02010609060101010101" pitchFamily="2" charset="-122"/>
                <a:sym typeface="+mn-ea"/>
              </a:rPr>
              <a:t>半导体导电与金属导电有什么不同：</a:t>
            </a:r>
            <a:r>
              <a:rPr lang="zh-CN" altLang="en-US" sz="2400" dirty="0"/>
              <a:t>半导体电流由电子电流和空穴电流组成，而金属只有电子导电，这是两者最大的区别</a:t>
            </a:r>
            <a:endParaRPr lang="zh-CN" altLang="en-US" sz="2400" dirty="0"/>
          </a:p>
        </p:txBody>
      </p:sp>
      <p:sp>
        <p:nvSpPr>
          <p:cNvPr id="3" name="矩形 2"/>
          <p:cNvSpPr/>
          <p:nvPr/>
        </p:nvSpPr>
        <p:spPr>
          <a:xfrm>
            <a:off x="752502" y="4018380"/>
            <a:ext cx="2129486" cy="584775"/>
          </a:xfrm>
          <a:prstGeom prst="rect">
            <a:avLst/>
          </a:prstGeom>
        </p:spPr>
        <p:txBody>
          <a:bodyPr wrap="square">
            <a:spAutoFit/>
          </a:bodyPr>
          <a:lstStyle/>
          <a:p>
            <a:r>
              <a:rPr lang="en-US" altLang="zh-CN" sz="3200" b="1" i="1" dirty="0">
                <a:solidFill>
                  <a:srgbClr val="0070C0"/>
                </a:solidFill>
                <a:latin typeface="Times New Roman" panose="02020603050405020304" pitchFamily="18" charset="0"/>
                <a:cs typeface="Times New Roman" panose="02020603050405020304" pitchFamily="18" charset="0"/>
              </a:rPr>
              <a:t>J=</a:t>
            </a:r>
            <a:r>
              <a:rPr lang="en-US" altLang="zh-CN" sz="3200" b="1" i="1" dirty="0" err="1">
                <a:solidFill>
                  <a:srgbClr val="0070C0"/>
                </a:solidFill>
                <a:latin typeface="Times New Roman" panose="02020603050405020304" pitchFamily="18" charset="0"/>
                <a:cs typeface="Times New Roman" panose="02020603050405020304" pitchFamily="18" charset="0"/>
              </a:rPr>
              <a:t>J</a:t>
            </a:r>
            <a:r>
              <a:rPr lang="en-US" altLang="zh-CN" sz="3200" b="1" i="1" baseline="-25000" dirty="0" err="1">
                <a:solidFill>
                  <a:srgbClr val="0070C0"/>
                </a:solidFill>
                <a:latin typeface="Times New Roman" panose="02020603050405020304" pitchFamily="18" charset="0"/>
                <a:cs typeface="Times New Roman" panose="02020603050405020304" pitchFamily="18" charset="0"/>
              </a:rPr>
              <a:t>n</a:t>
            </a:r>
            <a:r>
              <a:rPr lang="en-US" altLang="zh-CN" sz="3200" b="1" i="1" dirty="0" err="1">
                <a:solidFill>
                  <a:srgbClr val="0070C0"/>
                </a:solidFill>
                <a:latin typeface="Times New Roman" panose="02020603050405020304" pitchFamily="18" charset="0"/>
                <a:cs typeface="Times New Roman" panose="02020603050405020304" pitchFamily="18" charset="0"/>
              </a:rPr>
              <a:t>+J</a:t>
            </a:r>
            <a:r>
              <a:rPr lang="en-US" altLang="zh-CN" sz="3200" b="1" i="1" baseline="-25000" dirty="0" err="1">
                <a:solidFill>
                  <a:srgbClr val="0070C0"/>
                </a:solidFill>
                <a:latin typeface="Times New Roman" panose="02020603050405020304" pitchFamily="18" charset="0"/>
                <a:cs typeface="Times New Roman" panose="02020603050405020304" pitchFamily="18" charset="0"/>
              </a:rPr>
              <a:t>p</a:t>
            </a:r>
            <a:endParaRPr lang="zh-CN" altLang="en-US" sz="3200" b="1" i="1" dirty="0">
              <a:latin typeface="Times New Roman" panose="02020603050405020304" pitchFamily="18" charset="0"/>
              <a:cs typeface="Times New Roman" panose="02020603050405020304" pitchFamily="18" charset="0"/>
            </a:endParaRPr>
          </a:p>
        </p:txBody>
      </p:sp>
      <p:grpSp>
        <p:nvGrpSpPr>
          <p:cNvPr id="8" name="组合 7"/>
          <p:cNvGrpSpPr/>
          <p:nvPr/>
        </p:nvGrpSpPr>
        <p:grpSpPr>
          <a:xfrm>
            <a:off x="408417" y="1399426"/>
            <a:ext cx="2971325" cy="1454244"/>
            <a:chOff x="210844" y="2515754"/>
            <a:chExt cx="2971325" cy="1454244"/>
          </a:xfrm>
        </p:grpSpPr>
        <p:sp>
          <p:nvSpPr>
            <p:cNvPr id="5" name="文本框 4"/>
            <p:cNvSpPr txBox="1"/>
            <p:nvPr/>
          </p:nvSpPr>
          <p:spPr>
            <a:xfrm>
              <a:off x="210844" y="2515754"/>
              <a:ext cx="1005403" cy="1454244"/>
            </a:xfrm>
            <a:prstGeom prst="rect">
              <a:avLst/>
            </a:prstGeom>
            <a:noFill/>
          </p:spPr>
          <p:txBody>
            <a:bodyPr wrap="none" rtlCol="0">
              <a:spAutoFit/>
            </a:bodyPr>
            <a:lstStyle/>
            <a:p>
              <a:pPr>
                <a:lnSpc>
                  <a:spcPct val="150000"/>
                </a:lnSpc>
              </a:pPr>
              <a:r>
                <a:rPr lang="zh-CN" altLang="en-US" sz="3200" dirty="0">
                  <a:latin typeface="+mn-ea"/>
                  <a:ea typeface="+mn-ea"/>
                </a:rPr>
                <a:t>电子</a:t>
              </a:r>
              <a:endParaRPr lang="en-US" altLang="zh-CN" sz="3200" dirty="0">
                <a:latin typeface="+mn-ea"/>
                <a:ea typeface="+mn-ea"/>
              </a:endParaRPr>
            </a:p>
            <a:p>
              <a:pPr>
                <a:lnSpc>
                  <a:spcPct val="150000"/>
                </a:lnSpc>
              </a:pPr>
              <a:r>
                <a:rPr lang="zh-CN" altLang="en-US" sz="3200" dirty="0">
                  <a:latin typeface="+mn-ea"/>
                  <a:ea typeface="+mn-ea"/>
                </a:rPr>
                <a:t>空穴</a:t>
              </a:r>
              <a:endParaRPr lang="zh-CN" altLang="en-US" sz="3200" dirty="0">
                <a:latin typeface="+mn-ea"/>
                <a:ea typeface="+mn-ea"/>
              </a:endParaRPr>
            </a:p>
          </p:txBody>
        </p:sp>
        <p:sp>
          <p:nvSpPr>
            <p:cNvPr id="6" name="右大括号 5"/>
            <p:cNvSpPr/>
            <p:nvPr/>
          </p:nvSpPr>
          <p:spPr>
            <a:xfrm>
              <a:off x="1403648" y="2818887"/>
              <a:ext cx="216024" cy="9701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1766397" y="2961233"/>
              <a:ext cx="1415772" cy="584775"/>
            </a:xfrm>
            <a:prstGeom prst="rect">
              <a:avLst/>
            </a:prstGeom>
            <a:noFill/>
          </p:spPr>
          <p:txBody>
            <a:bodyPr wrap="none" rtlCol="0">
              <a:spAutoFit/>
            </a:bodyPr>
            <a:lstStyle/>
            <a:p>
              <a:r>
                <a:rPr lang="zh-CN" altLang="en-US" sz="3200" dirty="0"/>
                <a:t>载流子</a:t>
              </a:r>
              <a:endParaRPr lang="zh-CN" altLang="en-US" sz="3200" dirty="0"/>
            </a:p>
          </p:txBody>
        </p:sp>
      </p:grpSp>
      <p:pic>
        <p:nvPicPr>
          <p:cNvPr id="10" name="图片 9"/>
          <p:cNvPicPr>
            <a:picLocks noChangeAspect="1"/>
          </p:cNvPicPr>
          <p:nvPr/>
        </p:nvPicPr>
        <p:blipFill>
          <a:blip r:embed="rId1"/>
          <a:stretch>
            <a:fillRect/>
          </a:stretch>
        </p:blipFill>
        <p:spPr>
          <a:xfrm>
            <a:off x="4038728" y="660817"/>
            <a:ext cx="5028943" cy="4385706"/>
          </a:xfrm>
          <a:prstGeom prst="rect">
            <a:avLst/>
          </a:prstGeom>
        </p:spPr>
      </p:pic>
      <p:sp>
        <p:nvSpPr>
          <p:cNvPr id="14" name="标题 1"/>
          <p:cNvSpPr>
            <a:spLocks noGrp="1"/>
          </p:cNvSpPr>
          <p:nvPr>
            <p:ph type="title"/>
          </p:nvPr>
        </p:nvSpPr>
        <p:spPr>
          <a:xfrm>
            <a:off x="205459" y="53758"/>
            <a:ext cx="4680520" cy="1143000"/>
          </a:xfrm>
        </p:spPr>
        <p:txBody>
          <a:bodyPr/>
          <a:lstStyle/>
          <a:p>
            <a:r>
              <a:rPr lang="zh-CN" altLang="en-US" dirty="0">
                <a:solidFill>
                  <a:srgbClr val="FF0000"/>
                </a:solidFill>
                <a:latin typeface="黑体" panose="02010609060101010101" pitchFamily="2" charset="-122"/>
                <a:ea typeface="黑体" panose="02010609060101010101" pitchFamily="2" charset="-122"/>
              </a:rPr>
              <a:t>半导体导电的特点：</a:t>
            </a:r>
            <a:endParaRPr lang="zh-CN" altLang="en-US" dirty="0">
              <a:solidFill>
                <a:srgbClr val="FF0000"/>
              </a:solidFill>
              <a:latin typeface="黑体" panose="02010609060101010101" pitchFamily="2" charset="-122"/>
              <a:ea typeface="黑体" panose="02010609060101010101" pitchFamily="2" charset="-122"/>
            </a:endParaRPr>
          </a:p>
        </p:txBody>
      </p:sp>
      <p:cxnSp>
        <p:nvCxnSpPr>
          <p:cNvPr id="13" name="直接箭头连接符 12"/>
          <p:cNvCxnSpPr/>
          <p:nvPr/>
        </p:nvCxnSpPr>
        <p:spPr>
          <a:xfrm>
            <a:off x="6999067" y="2425849"/>
            <a:ext cx="108012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946470" y="4596448"/>
            <a:ext cx="108012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294009" y="1937654"/>
            <a:ext cx="452368" cy="461665"/>
          </a:xfrm>
          <a:prstGeom prst="rect">
            <a:avLst/>
          </a:prstGeom>
        </p:spPr>
        <p:txBody>
          <a:bodyPr wrap="none">
            <a:spAutoFit/>
          </a:bodyPr>
          <a:lstStyle/>
          <a:p>
            <a:r>
              <a:rPr lang="en-US" altLang="zh-CN" sz="2400" b="1" i="1" dirty="0" err="1">
                <a:solidFill>
                  <a:srgbClr val="FF0000"/>
                </a:solidFill>
                <a:latin typeface="Times New Roman" panose="02020603050405020304" pitchFamily="18" charset="0"/>
                <a:cs typeface="Times New Roman" panose="02020603050405020304" pitchFamily="18" charset="0"/>
              </a:rPr>
              <a:t>J</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n</a:t>
            </a:r>
            <a:endParaRPr lang="zh-CN" altLang="en-US" sz="2400" dirty="0">
              <a:solidFill>
                <a:srgbClr val="FF0000"/>
              </a:solidFill>
            </a:endParaRPr>
          </a:p>
        </p:txBody>
      </p:sp>
      <p:sp>
        <p:nvSpPr>
          <p:cNvPr id="16" name="矩形 15"/>
          <p:cNvSpPr/>
          <p:nvPr/>
        </p:nvSpPr>
        <p:spPr>
          <a:xfrm>
            <a:off x="7265957" y="4141490"/>
            <a:ext cx="441146" cy="461665"/>
          </a:xfrm>
          <a:prstGeom prst="rect">
            <a:avLst/>
          </a:prstGeom>
        </p:spPr>
        <p:txBody>
          <a:bodyPr wrap="none">
            <a:spAutoFit/>
          </a:bodyPr>
          <a:lstStyle/>
          <a:p>
            <a:r>
              <a:rPr lang="en-US" altLang="zh-CN" sz="2400" b="1" i="1" dirty="0" err="1">
                <a:solidFill>
                  <a:srgbClr val="FF0000"/>
                </a:solidFill>
                <a:latin typeface="Times New Roman" panose="02020603050405020304" pitchFamily="18" charset="0"/>
                <a:cs typeface="Times New Roman" panose="02020603050405020304" pitchFamily="18" charset="0"/>
              </a:rPr>
              <a:t>J</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p</a:t>
            </a:r>
            <a:endParaRPr lang="zh-CN" altLang="en-US" sz="2400" b="1" i="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pPr algn="l"/>
            <a:r>
              <a:rPr lang="en-US" altLang="zh-CN" b="1" dirty="0" smtClean="0">
                <a:solidFill>
                  <a:srgbClr val="FF0000"/>
                </a:solidFill>
                <a:latin typeface="黑体" panose="02010609060101010101" pitchFamily="2" charset="-122"/>
                <a:ea typeface="黑体" panose="02010609060101010101" pitchFamily="2" charset="-122"/>
                <a:sym typeface="+mn-ea"/>
              </a:rPr>
              <a:t>5</a:t>
            </a:r>
            <a:r>
              <a:rPr lang="zh-CN" altLang="en-US" b="1" dirty="0" smtClean="0">
                <a:solidFill>
                  <a:srgbClr val="FF0000"/>
                </a:solidFill>
                <a:latin typeface="黑体" panose="02010609060101010101" pitchFamily="2" charset="-122"/>
                <a:ea typeface="黑体" panose="02010609060101010101" pitchFamily="2" charset="-122"/>
                <a:sym typeface="+mn-ea"/>
              </a:rPr>
              <a:t>、</a:t>
            </a:r>
            <a:r>
              <a:rPr lang="zh-CN" altLang="en-US" b="1" dirty="0">
                <a:solidFill>
                  <a:srgbClr val="FF0000"/>
                </a:solidFill>
                <a:latin typeface="黑体" panose="02010609060101010101" pitchFamily="2" charset="-122"/>
                <a:ea typeface="黑体" panose="02010609060101010101" pitchFamily="2" charset="-122"/>
                <a:sym typeface="+mn-ea"/>
              </a:rPr>
              <a:t>有效</a:t>
            </a:r>
            <a:r>
              <a:rPr lang="zh-CN" altLang="en-US" b="1" dirty="0" smtClean="0">
                <a:solidFill>
                  <a:srgbClr val="FF0000"/>
                </a:solidFill>
                <a:latin typeface="黑体" panose="02010609060101010101" pitchFamily="2" charset="-122"/>
                <a:ea typeface="黑体" panose="02010609060101010101" pitchFamily="2" charset="-122"/>
                <a:sym typeface="+mn-ea"/>
              </a:rPr>
              <a:t>质量</a:t>
            </a:r>
            <a:br>
              <a:rPr lang="en-US" altLang="zh-CN" dirty="0" smtClean="0">
                <a:solidFill>
                  <a:schemeClr val="accent6">
                    <a:lumMod val="50000"/>
                  </a:schemeClr>
                </a:solidFill>
                <a:highlight>
                  <a:srgbClr val="FFFF00"/>
                </a:highlight>
                <a:latin typeface="黑体" panose="02010609060101010101" pitchFamily="2" charset="-122"/>
                <a:ea typeface="黑体" panose="02010609060101010101" pitchFamily="2" charset="-122"/>
              </a:rPr>
            </a:br>
            <a:endParaRPr lang="zh-CN" altLang="en-US"/>
          </a:p>
        </p:txBody>
      </p:sp>
      <p:sp>
        <p:nvSpPr>
          <p:cNvPr id="3" name="灯片编号占位符 2"/>
          <p:cNvSpPr>
            <a:spLocks noGrp="1"/>
          </p:cNvSpPr>
          <p:nvPr>
            <p:ph type="sldNum" sz="quarter" idx="12"/>
          </p:nvPr>
        </p:nvSpPr>
        <p:spPr/>
        <p:txBody>
          <a:bodyPr/>
          <a:p>
            <a:fld id="{0C913308-F349-4B6D-A68A-DD1791B4A57B}" type="slidenum">
              <a:rPr lang="zh-CN" altLang="en-US" smtClean="0"/>
            </a:fld>
            <a:endParaRPr lang="zh-CN" altLang="en-US"/>
          </a:p>
        </p:txBody>
      </p:sp>
      <p:pic>
        <p:nvPicPr>
          <p:cNvPr id="11" name="图片 10"/>
          <p:cNvPicPr>
            <a:picLocks noChangeAspect="1"/>
          </p:cNvPicPr>
          <p:nvPr/>
        </p:nvPicPr>
        <p:blipFill>
          <a:blip r:embed="rId1"/>
          <a:stretch>
            <a:fillRect/>
          </a:stretch>
        </p:blipFill>
        <p:spPr>
          <a:xfrm>
            <a:off x="539933" y="1484712"/>
            <a:ext cx="3458149" cy="2973165"/>
          </a:xfrm>
          <a:prstGeom prst="rect">
            <a:avLst/>
          </a:prstGeom>
        </p:spPr>
      </p:pic>
      <mc:AlternateContent xmlns:mc="http://schemas.openxmlformats.org/markup-compatibility/2006">
        <mc:Choice xmlns:a14="http://schemas.microsoft.com/office/drawing/2010/main" Requires="a14">
          <p:sp>
            <p:nvSpPr>
              <p:cNvPr id="10" name="矩形 9"/>
              <p:cNvSpPr/>
              <p:nvPr/>
            </p:nvSpPr>
            <p:spPr>
              <a:xfrm>
                <a:off x="4500429" y="397895"/>
                <a:ext cx="4026423" cy="896849"/>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𝐸</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𝑘</m:t>
                          </m:r>
                        </m:e>
                      </m:d>
                      <m:r>
                        <a:rPr lang="zh-CN" altLang="en-US" sz="2400" i="0">
                          <a:latin typeface="Cambria Math" panose="02040503050406030204" pitchFamily="18" charset="0"/>
                        </a:rPr>
                        <m:t>−</m:t>
                      </m:r>
                      <m:r>
                        <a:rPr lang="zh-CN" altLang="en-US" sz="2400" i="1">
                          <a:latin typeface="Cambria Math" panose="02040503050406030204" pitchFamily="18" charset="0"/>
                        </a:rPr>
                        <m:t>𝐸</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𝑘</m:t>
                              </m:r>
                            </m:e>
                            <m:sub>
                              <m:r>
                                <a:rPr lang="zh-CN" altLang="en-US" sz="2400" i="0">
                                  <a:latin typeface="Cambria Math" panose="02040503050406030204" pitchFamily="18" charset="0"/>
                                </a:rPr>
                                <m:t>0</m:t>
                              </m:r>
                            </m:sub>
                          </m:sSub>
                        </m:e>
                      </m:d>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0">
                                  <a:latin typeface="Cambria Math" panose="02040503050406030204" pitchFamily="18" charset="0"/>
                                </a:rPr>
                                <m:t>ℏ</m:t>
                              </m:r>
                            </m:e>
                            <m:sup>
                              <m:r>
                                <a:rPr lang="zh-CN" altLang="en-US" sz="2400" i="0">
                                  <a:latin typeface="Cambria Math" panose="02040503050406030204" pitchFamily="18" charset="0"/>
                                </a:rPr>
                                <m:t>2</m:t>
                              </m:r>
                            </m:sup>
                          </m:sSup>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r>
                                    <a:rPr lang="zh-CN" altLang="en-US" sz="2400" i="1">
                                      <a:latin typeface="Cambria Math" panose="02040503050406030204" pitchFamily="18" charset="0"/>
                                    </a:rPr>
                                    <m:t>𝑘</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𝑘</m:t>
                                      </m:r>
                                    </m:e>
                                    <m:sub>
                                      <m:r>
                                        <a:rPr lang="zh-CN" altLang="en-US" sz="2400" i="0">
                                          <a:latin typeface="Cambria Math" panose="02040503050406030204" pitchFamily="18" charset="0"/>
                                        </a:rPr>
                                        <m:t>0</m:t>
                                      </m:r>
                                    </m:sub>
                                  </m:sSub>
                                </m:e>
                              </m:d>
                            </m:e>
                            <m:sup>
                              <m:r>
                                <a:rPr lang="zh-CN" altLang="en-US" sz="2400" i="0">
                                  <a:latin typeface="Cambria Math" panose="02040503050406030204" pitchFamily="18" charset="0"/>
                                </a:rPr>
                                <m:t>2</m:t>
                              </m:r>
                            </m:sup>
                          </m:sSup>
                        </m:num>
                        <m:den>
                          <m:r>
                            <a:rPr lang="zh-CN" altLang="en-US" sz="2400" i="0">
                              <a:latin typeface="Cambria Math" panose="02040503050406030204" pitchFamily="18" charset="0"/>
                            </a:rPr>
                            <m:t>2</m:t>
                          </m:r>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𝑚</m:t>
                              </m:r>
                            </m:e>
                            <m:sub>
                              <m:r>
                                <a:rPr lang="zh-CN" altLang="en-US" sz="2400" i="1">
                                  <a:latin typeface="Cambria Math" panose="02040503050406030204" pitchFamily="18" charset="0"/>
                                </a:rPr>
                                <m:t>𝑛</m:t>
                              </m:r>
                            </m:sub>
                            <m:sup>
                              <m:r>
                                <a:rPr lang="zh-CN" altLang="en-US" sz="2400" i="0">
                                  <a:latin typeface="Cambria Math" panose="02040503050406030204" pitchFamily="18" charset="0"/>
                                </a:rPr>
                                <m:t>∗</m:t>
                              </m:r>
                            </m:sup>
                          </m:sSubSup>
                        </m:den>
                      </m:f>
                    </m:oMath>
                  </m:oMathPara>
                </a14:m>
                <a:endParaRPr lang="zh-CN" altLang="en-US" sz="2400" dirty="0"/>
              </a:p>
            </p:txBody>
          </p:sp>
        </mc:Choice>
        <mc:Fallback>
          <p:sp>
            <p:nvSpPr>
              <p:cNvPr id="10" name="矩形 9"/>
              <p:cNvSpPr>
                <a:spLocks noRot="1" noChangeAspect="1" noMove="1" noResize="1" noEditPoints="1" noAdjustHandles="1" noChangeArrowheads="1" noChangeShapeType="1" noTextEdit="1"/>
              </p:cNvSpPr>
              <p:nvPr/>
            </p:nvSpPr>
            <p:spPr>
              <a:xfrm>
                <a:off x="4500429" y="397895"/>
                <a:ext cx="4026423" cy="896849"/>
              </a:xfrm>
              <a:prstGeom prst="rect">
                <a:avLst/>
              </a:prstGeom>
              <a:blipFill rotWithShape="1">
                <a:blip r:embed="rId2"/>
                <a:stretch>
                  <a:fillRect l="-5" t="-43" r="2" b="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4932045" y="1700530"/>
                <a:ext cx="3491865" cy="1165860"/>
              </a:xfrm>
              <a:prstGeom prst="rect">
                <a:avLst/>
              </a:prstGeom>
            </p:spPr>
            <p:txBody>
              <a:bodyPr wrap="square">
                <a:spAutoFit/>
              </a:bodyPr>
              <a:p>
                <a14:m>
                  <m:oMathPara xmlns:m="http://schemas.openxmlformats.org/officeDocument/2006/math">
                    <m:oMathParaPr>
                      <m:jc m:val="centerGroup"/>
                    </m:oMathParaPr>
                    <m:oMath xmlns:m="http://schemas.openxmlformats.org/officeDocument/2006/math">
                      <m:f>
                        <m:fPr>
                          <m:ctrlPr>
                            <a:rPr lang="zh-CN" altLang="en-US" sz="2800" i="1">
                              <a:latin typeface="Cambria Math" panose="02040503050406030204" pitchFamily="18" charset="0"/>
                            </a:rPr>
                          </m:ctrlPr>
                        </m:fPr>
                        <m:num>
                          <m:r>
                            <a:rPr lang="zh-CN" altLang="en-US" sz="2800">
                              <a:latin typeface="Cambria Math" panose="02040503050406030204" pitchFamily="18" charset="0"/>
                            </a:rPr>
                            <m:t>1</m:t>
                          </m:r>
                        </m:num>
                        <m:den>
                          <m:sSubSup>
                            <m:sSubSupPr>
                              <m:ctrlPr>
                                <a:rPr lang="zh-CN" altLang="en-US" sz="2800" i="1">
                                  <a:latin typeface="Cambria Math" panose="02040503050406030204" pitchFamily="18" charset="0"/>
                                </a:rPr>
                              </m:ctrlPr>
                            </m:sSubSupPr>
                            <m:e>
                              <m:r>
                                <a:rPr lang="zh-CN" altLang="en-US" sz="2800" i="1">
                                  <a:latin typeface="Cambria Math" panose="02040503050406030204" pitchFamily="18" charset="0"/>
                                </a:rPr>
                                <m:t>𝑚</m:t>
                              </m:r>
                            </m:e>
                            <m:sub>
                              <m:r>
                                <a:rPr lang="zh-CN" altLang="en-US" sz="2800" i="1">
                                  <a:latin typeface="Cambria Math" panose="02040503050406030204" pitchFamily="18" charset="0"/>
                                </a:rPr>
                                <m:t>𝑛</m:t>
                              </m:r>
                            </m:sub>
                            <m:sup>
                              <m:r>
                                <a:rPr lang="zh-CN" altLang="en-US" sz="2800" i="0">
                                  <a:latin typeface="Cambria Math" panose="02040503050406030204" pitchFamily="18" charset="0"/>
                                </a:rPr>
                                <m:t>∗</m:t>
                              </m:r>
                            </m:sup>
                          </m:sSubSup>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sSup>
                            <m:sSupPr>
                              <m:ctrlPr>
                                <a:rPr lang="zh-CN" altLang="en-US" sz="2800" i="1">
                                  <a:latin typeface="Cambria Math" panose="02040503050406030204" pitchFamily="18" charset="0"/>
                                </a:rPr>
                              </m:ctrlPr>
                            </m:sSupPr>
                            <m:e>
                              <m:r>
                                <a:rPr lang="zh-CN" altLang="en-US" sz="2800" i="0">
                                  <a:latin typeface="Cambria Math" panose="02040503050406030204" pitchFamily="18" charset="0"/>
                                </a:rPr>
                                <m:t>ℏ</m:t>
                              </m:r>
                            </m:e>
                            <m:sup>
                              <m:r>
                                <a:rPr lang="zh-CN" altLang="en-US" sz="2800" i="0">
                                  <a:latin typeface="Cambria Math" panose="02040503050406030204" pitchFamily="18" charset="0"/>
                                </a:rPr>
                                <m:t>2</m:t>
                              </m:r>
                            </m:sup>
                          </m:sSup>
                        </m:den>
                      </m:f>
                      <m:sSub>
                        <m:sSubPr>
                          <m:ctrlPr>
                            <a:rPr lang="zh-CN" altLang="en-US" sz="2800" i="1">
                              <a:latin typeface="Cambria Math" panose="02040503050406030204" pitchFamily="18" charset="0"/>
                            </a:rPr>
                          </m:ctrlPr>
                        </m:sSubPr>
                        <m:e>
                          <m:d>
                            <m:dPr>
                              <m:ctrlPr>
                                <a:rPr lang="zh-CN" altLang="en-US" sz="2800" i="1">
                                  <a:latin typeface="Cambria Math" panose="02040503050406030204" pitchFamily="18" charset="0"/>
                                </a:rPr>
                              </m:ctrlPr>
                            </m:dPr>
                            <m:e>
                              <m:f>
                                <m:fPr>
                                  <m:ctrlPr>
                                    <a:rPr lang="zh-CN" altLang="en-US" sz="2800" i="1">
                                      <a:latin typeface="Cambria Math" panose="02040503050406030204" pitchFamily="18" charset="0"/>
                                    </a:rPr>
                                  </m:ctrlPr>
                                </m:fPr>
                                <m:num>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𝑑</m:t>
                                      </m:r>
                                    </m:e>
                                    <m:sup>
                                      <m:r>
                                        <a:rPr lang="zh-CN" altLang="en-US" sz="2800" i="0">
                                          <a:latin typeface="Cambria Math" panose="02040503050406030204" pitchFamily="18" charset="0"/>
                                        </a:rPr>
                                        <m:t>2</m:t>
                                      </m:r>
                                    </m:sup>
                                  </m:sSup>
                                  <m:r>
                                    <a:rPr lang="zh-CN" altLang="en-US" sz="2800" i="1">
                                      <a:latin typeface="Cambria Math" panose="02040503050406030204" pitchFamily="18" charset="0"/>
                                    </a:rPr>
                                    <m:t>𝐸</m:t>
                                  </m:r>
                                </m:num>
                                <m:den>
                                  <m:r>
                                    <a:rPr lang="zh-CN" altLang="en-US" sz="2800" i="1">
                                      <a:latin typeface="Cambria Math" panose="02040503050406030204" pitchFamily="18" charset="0"/>
                                    </a:rPr>
                                    <m:t>𝑑</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𝑘</m:t>
                                      </m:r>
                                    </m:e>
                                    <m:sup>
                                      <m:r>
                                        <a:rPr lang="zh-CN" altLang="en-US" sz="2800" i="0">
                                          <a:latin typeface="Cambria Math" panose="02040503050406030204" pitchFamily="18" charset="0"/>
                                        </a:rPr>
                                        <m:t>2</m:t>
                                      </m:r>
                                    </m:sup>
                                  </m:sSup>
                                </m:den>
                              </m:f>
                            </m:e>
                          </m:d>
                        </m:e>
                        <m:sub>
                          <m:r>
                            <a:rPr lang="zh-CN" altLang="en-US" sz="2800" i="1">
                              <a:latin typeface="Cambria Math" panose="02040503050406030204" pitchFamily="18" charset="0"/>
                            </a:rPr>
                            <m:t>𝑘</m:t>
                          </m:r>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0">
                                  <a:latin typeface="Cambria Math" panose="02040503050406030204" pitchFamily="18" charset="0"/>
                                </a:rPr>
                                <m:t>0</m:t>
                              </m:r>
                            </m:sub>
                          </m:sSub>
                        </m:sub>
                      </m:sSub>
                    </m:oMath>
                  </m:oMathPara>
                </a14:m>
                <a:endParaRPr lang="zh-CN" altLang="en-US" sz="2800" dirty="0"/>
              </a:p>
            </p:txBody>
          </p:sp>
        </mc:Choice>
        <mc:Fallback>
          <p:sp>
            <p:nvSpPr>
              <p:cNvPr id="8" name="矩形 7"/>
              <p:cNvSpPr>
                <a:spLocks noRot="1" noChangeAspect="1" noMove="1" noResize="1" noEditPoints="1" noAdjustHandles="1" noChangeArrowheads="1" noChangeShapeType="1" noTextEdit="1"/>
              </p:cNvSpPr>
              <p:nvPr/>
            </p:nvSpPr>
            <p:spPr>
              <a:xfrm>
                <a:off x="4932045" y="1700530"/>
                <a:ext cx="3491865" cy="116586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4427827" y="3213327"/>
                <a:ext cx="3381695" cy="1181093"/>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f>
                        <m:fPr>
                          <m:ctrlPr>
                            <a:rPr lang="zh-CN" altLang="en-US" sz="2800" i="1">
                              <a:latin typeface="Cambria Math" panose="02040503050406030204" pitchFamily="18" charset="0"/>
                            </a:rPr>
                          </m:ctrlPr>
                        </m:fPr>
                        <m:num>
                          <m:r>
                            <a:rPr lang="zh-CN" altLang="en-US" sz="2800">
                              <a:latin typeface="Cambria Math" panose="02040503050406030204" pitchFamily="18" charset="0"/>
                            </a:rPr>
                            <m:t>1</m:t>
                          </m:r>
                        </m:num>
                        <m:den>
                          <m:sSubSup>
                            <m:sSubSupPr>
                              <m:ctrlPr>
                                <a:rPr lang="zh-CN" altLang="en-US" sz="2800" i="1">
                                  <a:latin typeface="Cambria Math" panose="02040503050406030204" pitchFamily="18" charset="0"/>
                                </a:rPr>
                              </m:ctrlPr>
                            </m:sSubSupPr>
                            <m:e>
                              <m:r>
                                <a:rPr lang="zh-CN" altLang="en-US" sz="2800" i="1">
                                  <a:latin typeface="Cambria Math" panose="02040503050406030204" pitchFamily="18" charset="0"/>
                                </a:rPr>
                                <m:t>𝑚</m:t>
                              </m:r>
                            </m:e>
                            <m:sub>
                              <m:r>
                                <a:rPr lang="zh-CN" altLang="en-US" sz="2800" i="1">
                                  <a:latin typeface="Cambria Math" panose="02040503050406030204" pitchFamily="18" charset="0"/>
                                </a:rPr>
                                <m:t>𝑝</m:t>
                              </m:r>
                            </m:sub>
                            <m:sup>
                              <m:r>
                                <a:rPr lang="zh-CN" altLang="en-US" sz="2800" i="0">
                                  <a:latin typeface="Cambria Math" panose="02040503050406030204" pitchFamily="18" charset="0"/>
                                </a:rPr>
                                <m:t>∗</m:t>
                              </m:r>
                            </m:sup>
                          </m:sSubSup>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sSup>
                            <m:sSupPr>
                              <m:ctrlPr>
                                <a:rPr lang="zh-CN" altLang="en-US" sz="2800" i="1">
                                  <a:latin typeface="Cambria Math" panose="02040503050406030204" pitchFamily="18" charset="0"/>
                                </a:rPr>
                              </m:ctrlPr>
                            </m:sSupPr>
                            <m:e>
                              <m:r>
                                <a:rPr lang="zh-CN" altLang="en-US" sz="2800" i="0">
                                  <a:latin typeface="Cambria Math" panose="02040503050406030204" pitchFamily="18" charset="0"/>
                                </a:rPr>
                                <m:t>ℏ</m:t>
                              </m:r>
                            </m:e>
                            <m:sup>
                              <m:r>
                                <a:rPr lang="zh-CN" altLang="en-US" sz="2800" i="0">
                                  <a:latin typeface="Cambria Math" panose="02040503050406030204" pitchFamily="18" charset="0"/>
                                </a:rPr>
                                <m:t>2</m:t>
                              </m:r>
                            </m:sup>
                          </m:sSup>
                        </m:den>
                      </m:f>
                      <m:sSub>
                        <m:sSubPr>
                          <m:ctrlPr>
                            <a:rPr lang="zh-CN" altLang="en-US" sz="2800" i="1">
                              <a:latin typeface="Cambria Math" panose="02040503050406030204" pitchFamily="18" charset="0"/>
                            </a:rPr>
                          </m:ctrlPr>
                        </m:sSubPr>
                        <m:e>
                          <m:d>
                            <m:dPr>
                              <m:ctrlPr>
                                <a:rPr lang="zh-CN" altLang="en-US" sz="2800" i="1">
                                  <a:latin typeface="Cambria Math" panose="02040503050406030204" pitchFamily="18" charset="0"/>
                                </a:rPr>
                              </m:ctrlPr>
                            </m:dPr>
                            <m:e>
                              <m:f>
                                <m:fPr>
                                  <m:ctrlPr>
                                    <a:rPr lang="zh-CN" altLang="en-US" sz="2800" i="1">
                                      <a:latin typeface="Cambria Math" panose="02040503050406030204" pitchFamily="18" charset="0"/>
                                    </a:rPr>
                                  </m:ctrlPr>
                                </m:fPr>
                                <m:num>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𝑑</m:t>
                                      </m:r>
                                    </m:e>
                                    <m:sup>
                                      <m:r>
                                        <a:rPr lang="zh-CN" altLang="en-US" sz="2800" i="0">
                                          <a:latin typeface="Cambria Math" panose="02040503050406030204" pitchFamily="18" charset="0"/>
                                        </a:rPr>
                                        <m:t>2</m:t>
                                      </m:r>
                                    </m:sup>
                                  </m:sSup>
                                  <m:r>
                                    <a:rPr lang="zh-CN" altLang="en-US" sz="2800" i="1">
                                      <a:latin typeface="Cambria Math" panose="02040503050406030204" pitchFamily="18" charset="0"/>
                                    </a:rPr>
                                    <m:t>𝐸</m:t>
                                  </m:r>
                                </m:num>
                                <m:den>
                                  <m:r>
                                    <a:rPr lang="zh-CN" altLang="en-US" sz="2800" i="1">
                                      <a:latin typeface="Cambria Math" panose="02040503050406030204" pitchFamily="18" charset="0"/>
                                    </a:rPr>
                                    <m:t>𝑑</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𝑘</m:t>
                                      </m:r>
                                    </m:e>
                                    <m:sup>
                                      <m:r>
                                        <a:rPr lang="zh-CN" altLang="en-US" sz="2800" i="0">
                                          <a:latin typeface="Cambria Math" panose="02040503050406030204" pitchFamily="18" charset="0"/>
                                        </a:rPr>
                                        <m:t>2</m:t>
                                      </m:r>
                                    </m:sup>
                                  </m:sSup>
                                </m:den>
                              </m:f>
                            </m:e>
                          </m:d>
                        </m:e>
                        <m:sub>
                          <m:r>
                            <a:rPr lang="zh-CN" altLang="en-US" sz="2800" i="1">
                              <a:latin typeface="Cambria Math" panose="02040503050406030204" pitchFamily="18" charset="0"/>
                            </a:rPr>
                            <m:t>𝑘</m:t>
                          </m:r>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0">
                                  <a:latin typeface="Cambria Math" panose="02040503050406030204" pitchFamily="18" charset="0"/>
                                </a:rPr>
                                <m:t>0</m:t>
                              </m:r>
                            </m:sub>
                          </m:sSub>
                        </m:sub>
                      </m:sSub>
                    </m:oMath>
                  </m:oMathPara>
                </a14:m>
                <a:endParaRPr lang="zh-CN" altLang="en-US" sz="2800" dirty="0"/>
              </a:p>
            </p:txBody>
          </p:sp>
        </mc:Choice>
        <mc:Fallback>
          <p:sp>
            <p:nvSpPr>
              <p:cNvPr id="6" name="矩形 5"/>
              <p:cNvSpPr>
                <a:spLocks noRot="1" noChangeAspect="1" noMove="1" noResize="1" noEditPoints="1" noAdjustHandles="1" noChangeArrowheads="1" noChangeShapeType="1" noTextEdit="1"/>
              </p:cNvSpPr>
              <p:nvPr/>
            </p:nvSpPr>
            <p:spPr>
              <a:xfrm>
                <a:off x="4427827" y="3213327"/>
                <a:ext cx="3381695" cy="1181093"/>
              </a:xfrm>
              <a:prstGeom prst="rect">
                <a:avLst/>
              </a:prstGeom>
              <a:blipFill rotWithShape="1">
                <a:blip r:embed="rId4"/>
                <a:stretch>
                  <a:fillRect l="-18" t="-19" r="9" b="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7668037" y="3500804"/>
                <a:ext cx="851900" cy="523220"/>
              </a:xfrm>
              <a:prstGeom prst="rect">
                <a:avLst/>
              </a:prstGeom>
            </p:spPr>
            <p:txBody>
              <a:bodyPr wrap="none">
                <a:spAutoFit/>
              </a:bodyPr>
              <a:p>
                <a14:m>
                  <m:oMathPara xmlns:m="http://schemas.openxmlformats.org/officeDocument/2006/math">
                    <m:oMathParaPr>
                      <m:jc m:val="centerGroup"/>
                    </m:oMathParaPr>
                    <m:oMath xmlns:m="http://schemas.openxmlformats.org/officeDocument/2006/math">
                      <m:r>
                        <a:rPr lang="zh-CN" altLang="en-US" sz="2800">
                          <a:latin typeface="Cambria Math" panose="02040503050406030204" pitchFamily="18" charset="0"/>
                        </a:rPr>
                        <m:t>&lt;</m:t>
                      </m:r>
                      <m:r>
                        <a:rPr lang="zh-CN" altLang="en-US" sz="2800">
                          <a:latin typeface="Cambria Math" panose="02040503050406030204" pitchFamily="18" charset="0"/>
                        </a:rPr>
                        <m:t>0</m:t>
                      </m:r>
                    </m:oMath>
                  </m:oMathPara>
                </a14:m>
                <a:endParaRPr lang="zh-CN" altLang="en-US" sz="2800" dirty="0"/>
              </a:p>
            </p:txBody>
          </p:sp>
        </mc:Choice>
        <mc:Fallback>
          <p:sp>
            <p:nvSpPr>
              <p:cNvPr id="4" name="矩形 3"/>
              <p:cNvSpPr>
                <a:spLocks noRot="1" noChangeAspect="1" noMove="1" noResize="1" noEditPoints="1" noAdjustHandles="1" noChangeArrowheads="1" noChangeShapeType="1" noTextEdit="1"/>
              </p:cNvSpPr>
              <p:nvPr/>
            </p:nvSpPr>
            <p:spPr>
              <a:xfrm>
                <a:off x="7668037" y="3500804"/>
                <a:ext cx="851900" cy="523220"/>
              </a:xfrm>
              <a:prstGeom prst="rect">
                <a:avLst/>
              </a:prstGeom>
              <a:blipFill rotWithShape="1">
                <a:blip r:embed="rId5"/>
                <a:stretch>
                  <a:fillRect l="-48" t="-9" r="17" b="6"/>
                </a:stretch>
              </a:blipFill>
            </p:spPr>
            <p:txBody>
              <a:bodyPr/>
              <a:lstStyle/>
              <a:p>
                <a:r>
                  <a:rPr lang="zh-CN" altLang="en-US">
                    <a:noFill/>
                  </a:rPr>
                  <a:t> </a:t>
                </a:r>
              </a:p>
            </p:txBody>
          </p:sp>
        </mc:Fallback>
      </mc:AlternateContent>
      <p:sp>
        <p:nvSpPr>
          <p:cNvPr id="9" name="矩形 8"/>
          <p:cNvSpPr/>
          <p:nvPr/>
        </p:nvSpPr>
        <p:spPr>
          <a:xfrm>
            <a:off x="272514" y="5061584"/>
            <a:ext cx="8784976" cy="1477328"/>
          </a:xfrm>
          <a:prstGeom prst="rect">
            <a:avLst/>
          </a:prstGeom>
        </p:spPr>
        <p:txBody>
          <a:bodyPr wrap="square">
            <a:spAutoFit/>
          </a:bodyPr>
          <a:p>
            <a:pPr>
              <a:lnSpc>
                <a:spcPct val="150000"/>
              </a:lnSpc>
            </a:pPr>
            <a:r>
              <a:rPr lang="zh-CN" altLang="zh-CN" sz="2000" dirty="0">
                <a:latin typeface="Calibri" panose="020F0502020204030204" pitchFamily="34" charset="0"/>
                <a:ea typeface="宋体" panose="02010600030101010101" pitchFamily="2" charset="-122"/>
                <a:cs typeface="Times New Roman" panose="02020603050405020304" pitchFamily="18" charset="0"/>
              </a:rPr>
              <a:t>价带上的电子借助于空的能态在电场作用下运动，相当于空的能态在与电子相反的方向上运动，将这些空的能态用空穴表示，负的有效质量正是代表空穴的运动方向与电子相反。在相关的列表中给出空穴有效质量都是正值。</a:t>
            </a:r>
            <a:endParaRPr lang="zh-CN" altLang="en-US" sz="2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lstStyle/>
          <a:p>
            <a:r>
              <a:rPr lang="zh-CN" altLang="en-US" b="1" dirty="0">
                <a:solidFill>
                  <a:srgbClr val="FF0000"/>
                </a:solidFill>
                <a:latin typeface="+mj-ea"/>
              </a:rPr>
              <a:t>有效质量的意义</a:t>
            </a:r>
            <a:endParaRPr lang="zh-CN" altLang="en-US" b="1" dirty="0">
              <a:solidFill>
                <a:srgbClr val="FF0000"/>
              </a:solidFill>
              <a:latin typeface="+mj-ea"/>
            </a:endParaRPr>
          </a:p>
        </p:txBody>
      </p:sp>
      <p:sp>
        <p:nvSpPr>
          <p:cNvPr id="3" name="灯片编号占位符 2"/>
          <p:cNvSpPr>
            <a:spLocks noGrp="1"/>
          </p:cNvSpPr>
          <p:nvPr>
            <p:ph type="sldNum" sz="quarter" idx="12"/>
          </p:nvPr>
        </p:nvSpPr>
        <p:spPr/>
        <p:txBody>
          <a:bodyPr/>
          <a:lstStyle/>
          <a:p>
            <a:pPr>
              <a:defRPr/>
            </a:pPr>
            <a:fld id="{5B015631-5D46-423D-B795-29B840F6C47B}" type="slidenum">
              <a:rPr lang="zh-CN" altLang="en-US" smtClean="0"/>
            </a:fld>
            <a:endParaRPr lang="zh-CN" altLang="en-US"/>
          </a:p>
        </p:txBody>
      </p:sp>
      <p:sp>
        <p:nvSpPr>
          <p:cNvPr id="5" name="矩形 4"/>
          <p:cNvSpPr/>
          <p:nvPr/>
        </p:nvSpPr>
        <p:spPr>
          <a:xfrm>
            <a:off x="251520" y="1052736"/>
            <a:ext cx="8892480" cy="4524315"/>
          </a:xfrm>
          <a:prstGeom prst="rect">
            <a:avLst/>
          </a:prstGeom>
        </p:spPr>
        <p:txBody>
          <a:bodyPr wrap="square">
            <a:spAutoFit/>
          </a:bodyPr>
          <a:lstStyle/>
          <a:p>
            <a:pPr lvl="0">
              <a:lnSpc>
                <a:spcPct val="150000"/>
              </a:lnSpc>
            </a:pPr>
            <a:r>
              <a:rPr lang="zh-CN" altLang="en-US" sz="2400" dirty="0">
                <a:solidFill>
                  <a:prstClr val="black"/>
                </a:solidFill>
                <a:latin typeface="Calibri" panose="020F0502020204030204" pitchFamily="34" charset="0"/>
              </a:rPr>
              <a:t>有效质量与能带形状、位置有关。</a:t>
            </a:r>
            <a:endParaRPr lang="en-US" altLang="zh-CN" sz="2400" dirty="0">
              <a:solidFill>
                <a:prstClr val="black"/>
              </a:solidFill>
              <a:latin typeface="Calibri" panose="020F0502020204030204" pitchFamily="34" charset="0"/>
            </a:endParaRPr>
          </a:p>
          <a:p>
            <a:pPr lvl="0">
              <a:lnSpc>
                <a:spcPct val="150000"/>
              </a:lnSpc>
            </a:pPr>
            <a:r>
              <a:rPr lang="zh-CN" altLang="en-US" sz="2400" dirty="0">
                <a:solidFill>
                  <a:prstClr val="black"/>
                </a:solidFill>
                <a:latin typeface="Calibri" panose="020F0502020204030204" pitchFamily="34" charset="0"/>
              </a:rPr>
              <a:t>        用来方便引入经典力学的解决方法牛顿第二定律的一种近似。它近似认为电子受到原子核的周期性势场（这个势场和晶格周期相同）以及其他电子势场综合作用的结果。在数学处理上采用在能带极值点处用泰勒展开，这样略去二阶以上项，就可以很好刻画。</a:t>
            </a:r>
            <a:endParaRPr lang="en-US" altLang="zh-CN" sz="2400" dirty="0">
              <a:solidFill>
                <a:prstClr val="black"/>
              </a:solidFill>
              <a:latin typeface="Calibri" panose="020F0502020204030204" pitchFamily="34" charset="0"/>
            </a:endParaRPr>
          </a:p>
          <a:p>
            <a:pPr lvl="0">
              <a:lnSpc>
                <a:spcPct val="150000"/>
              </a:lnSpc>
            </a:pPr>
            <a:r>
              <a:rPr lang="zh-CN" altLang="en-US" sz="2400" dirty="0">
                <a:solidFill>
                  <a:prstClr val="black"/>
                </a:solidFill>
                <a:latin typeface="Calibri" panose="020F0502020204030204" pitchFamily="34" charset="0"/>
              </a:rPr>
              <a:t>          半导体中电子所受的外力与加速度的关系和牛顿第二定律类似，即以有效质量</a:t>
            </a:r>
            <a:r>
              <a:rPr lang="en-US" altLang="zh-CN" sz="2400" dirty="0">
                <a:solidFill>
                  <a:prstClr val="black"/>
                </a:solidFill>
                <a:latin typeface="Calibri" panose="020F0502020204030204" pitchFamily="34" charset="0"/>
              </a:rPr>
              <a:t>m</a:t>
            </a:r>
            <a:r>
              <a:rPr lang="zh-CN" altLang="en-US" sz="2400" dirty="0">
                <a:solidFill>
                  <a:prstClr val="black"/>
                </a:solidFill>
                <a:latin typeface="Calibri" panose="020F0502020204030204" pitchFamily="34" charset="0"/>
              </a:rPr>
              <a:t>代换电子惯性质量</a:t>
            </a:r>
            <a:r>
              <a:rPr lang="en-US" altLang="zh-CN" sz="2400" dirty="0">
                <a:solidFill>
                  <a:prstClr val="black"/>
                </a:solidFill>
                <a:latin typeface="Calibri" panose="020F0502020204030204" pitchFamily="34" charset="0"/>
              </a:rPr>
              <a:t>m</a:t>
            </a:r>
            <a:r>
              <a:rPr lang="en-US" altLang="zh-CN" sz="2400" baseline="-25000" dirty="0">
                <a:solidFill>
                  <a:prstClr val="black"/>
                </a:solidFill>
                <a:latin typeface="Calibri" panose="020F0502020204030204" pitchFamily="34" charset="0"/>
              </a:rPr>
              <a:t>0</a:t>
            </a:r>
            <a:r>
              <a:rPr lang="zh-CN" altLang="en-US" sz="2400" baseline="-25000" dirty="0">
                <a:solidFill>
                  <a:prstClr val="black"/>
                </a:solidFill>
                <a:latin typeface="Calibri" panose="020F0502020204030204" pitchFamily="34" charset="0"/>
              </a:rPr>
              <a:t>。</a:t>
            </a:r>
            <a:endParaRPr lang="zh-CN" altLang="en-US" sz="2400" dirty="0">
              <a:solidFill>
                <a:prstClr val="black"/>
              </a:solidFill>
              <a:latin typeface="Calibri" panose="020F0502020204030204" pitchFamily="34" charset="0"/>
            </a:endParaRPr>
          </a:p>
        </p:txBody>
      </p:sp>
      <mc:AlternateContent xmlns:mc="http://schemas.openxmlformats.org/markup-compatibility/2006">
        <mc:Choice xmlns:a14="http://schemas.microsoft.com/office/drawing/2010/main" Requires="a14">
          <p:sp>
            <p:nvSpPr>
              <p:cNvPr id="6" name="矩形 5"/>
              <p:cNvSpPr/>
              <p:nvPr/>
            </p:nvSpPr>
            <p:spPr>
              <a:xfrm>
                <a:off x="3838658" y="5645543"/>
                <a:ext cx="1466684" cy="9842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800" b="1">
                          <a:latin typeface="Cambria Math" panose="02040503050406030204" pitchFamily="18" charset="0"/>
                        </a:rPr>
                        <m:t>𝐚</m:t>
                      </m:r>
                      <m:r>
                        <a:rPr lang="zh-CN" altLang="en-US" sz="2800" b="0" i="0">
                          <a:latin typeface="Cambria Math" panose="02040503050406030204" pitchFamily="18" charset="0"/>
                        </a:rPr>
                        <m:t>=</m:t>
                      </m:r>
                      <m:f>
                        <m:fPr>
                          <m:ctrlPr>
                            <a:rPr lang="zh-CN" altLang="en-US" sz="2800" b="0" i="1">
                              <a:latin typeface="Cambria Math" panose="02040503050406030204" pitchFamily="18" charset="0"/>
                            </a:rPr>
                          </m:ctrlPr>
                        </m:fPr>
                        <m:num>
                          <m:r>
                            <a:rPr lang="zh-CN" altLang="en-US" sz="2800" b="1" i="1">
                              <a:latin typeface="Cambria Math" panose="02040503050406030204" pitchFamily="18" charset="0"/>
                            </a:rPr>
                            <m:t>𝒇</m:t>
                          </m:r>
                        </m:num>
                        <m:den>
                          <m:sSubSup>
                            <m:sSubSupPr>
                              <m:ctrlPr>
                                <a:rPr lang="zh-CN" altLang="en-US" sz="2800" b="1" i="1">
                                  <a:latin typeface="Cambria Math" panose="02040503050406030204" pitchFamily="18" charset="0"/>
                                </a:rPr>
                              </m:ctrlPr>
                            </m:sSubSupPr>
                            <m:e>
                              <m:r>
                                <a:rPr lang="zh-CN" altLang="en-US" sz="2800" b="1" i="1">
                                  <a:latin typeface="Cambria Math" panose="02040503050406030204" pitchFamily="18" charset="0"/>
                                </a:rPr>
                                <m:t>𝒎</m:t>
                              </m:r>
                            </m:e>
                            <m:sub>
                              <m:r>
                                <a:rPr lang="zh-CN" altLang="en-US" sz="2800" b="1" i="1">
                                  <a:latin typeface="Cambria Math" panose="02040503050406030204" pitchFamily="18" charset="0"/>
                                </a:rPr>
                                <m:t>𝒏</m:t>
                              </m:r>
                            </m:sub>
                            <m:sup>
                              <m:r>
                                <a:rPr lang="zh-CN" altLang="en-US" sz="2800" b="0" i="0">
                                  <a:latin typeface="Cambria Math" panose="02040503050406030204" pitchFamily="18" charset="0"/>
                                </a:rPr>
                                <m:t>∗</m:t>
                              </m:r>
                            </m:sup>
                          </m:sSubSup>
                        </m:den>
                      </m:f>
                    </m:oMath>
                  </m:oMathPara>
                </a14:m>
                <a:endParaRPr lang="zh-CN" altLang="en-US" sz="2800" dirty="0"/>
              </a:p>
            </p:txBody>
          </p:sp>
        </mc:Choice>
        <mc:Fallback>
          <p:sp>
            <p:nvSpPr>
              <p:cNvPr id="6" name="矩形 5"/>
              <p:cNvSpPr>
                <a:spLocks noRot="1" noChangeAspect="1" noMove="1" noResize="1" noEditPoints="1" noAdjustHandles="1" noChangeArrowheads="1" noChangeShapeType="1" noTextEdit="1"/>
              </p:cNvSpPr>
              <p:nvPr/>
            </p:nvSpPr>
            <p:spPr>
              <a:xfrm>
                <a:off x="3838658" y="5645543"/>
                <a:ext cx="1466684" cy="984244"/>
              </a:xfrm>
              <a:prstGeom prst="rect">
                <a:avLst/>
              </a:prstGeom>
              <a:blipFill rotWithShape="1">
                <a:blip r:embed="rId1"/>
                <a:stretch>
                  <a:fillRect l="-6" t="-40" r="38" b="39"/>
                </a:stretch>
              </a:blipFill>
            </p:spPr>
            <p:txBody>
              <a:bodyPr/>
              <a:lstStyle/>
              <a:p>
                <a:r>
                  <a:rPr lang="zh-CN" alt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0C913308-F349-4B6D-A68A-DD1791B4A57B}"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683895" y="260350"/>
            <a:ext cx="7252970" cy="566420"/>
          </a:xfrm>
          <a:prstGeom prst="rect">
            <a:avLst/>
          </a:prstGeom>
        </p:spPr>
      </p:pic>
      <p:pic>
        <p:nvPicPr>
          <p:cNvPr id="5" name="图片 4"/>
          <p:cNvPicPr>
            <a:picLocks noChangeAspect="1"/>
          </p:cNvPicPr>
          <p:nvPr/>
        </p:nvPicPr>
        <p:blipFill>
          <a:blip r:embed="rId2"/>
          <a:stretch>
            <a:fillRect/>
          </a:stretch>
        </p:blipFill>
        <p:spPr>
          <a:xfrm>
            <a:off x="467995" y="1465580"/>
            <a:ext cx="6296660" cy="4251325"/>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6466840" y="908685"/>
                <a:ext cx="2305685" cy="941070"/>
              </a:xfrm>
              <a:prstGeom prst="rect">
                <a:avLst/>
              </a:prstGeom>
              <a:noFill/>
              <a:ln w="28575">
                <a:solidFill>
                  <a:schemeClr val="bg1"/>
                </a:solidFill>
              </a:ln>
            </p:spPr>
            <p:txBody>
              <a:bodyPr wrap="none" rtlCol="0" anchor="t">
                <a:spAutoFit/>
              </a:bodyPr>
              <a:p>
                <a14:m>
                  <m:oMathPara xmlns:m="http://schemas.openxmlformats.org/officeDocument/2006/math">
                    <m:oMathParaPr>
                      <m:jc m:val="centerGroup"/>
                    </m:oMathParaPr>
                    <m:oMath xmlns:m="http://schemas.openxmlformats.org/officeDocument/2006/math">
                      <m:sSubSup>
                        <m:sSubSupPr>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en-US" altLang="zh-CN" sz="2800" kern="100">
                              <a:effectLst/>
                              <a:latin typeface="Cambria Math" panose="02040503050406030204" pitchFamily="18" charset="0"/>
                              <a:ea typeface="宋体" panose="02010600030101010101" pitchFamily="2" charset="-122"/>
                              <a:cs typeface="Times New Roman" panose="02020603050405020304" pitchFamily="18" charset="0"/>
                            </a:rPr>
                            <m:t>m</m:t>
                          </m:r>
                        </m:e>
                        <m: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2800"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2</m:t>
                          </m:r>
                        </m:den>
                      </m:f>
                      <m:f>
                        <m:fPr>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ℏ</m:t>
                              </m:r>
                            </m:e>
                            <m:sup>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2</m:t>
                              </m:r>
                            </m:sup>
                          </m:sSup>
                          <m:sSup>
                            <m:sSupPr>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𝑘</m:t>
                              </m:r>
                            </m:e>
                            <m:sup>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2</m:t>
                              </m:r>
                            </m:sup>
                          </m:sSup>
                        </m:num>
                        <m:den>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𝐸</m:t>
                          </m:r>
                        </m:den>
                      </m:f>
                    </m:oMath>
                  </m:oMathPara>
                </a14:m>
                <a:endParaRPr lang="zh-CN" altLang="en-US" sz="2800" dirty="0"/>
              </a:p>
            </p:txBody>
          </p:sp>
        </mc:Choice>
        <mc:Fallback>
          <p:sp>
            <p:nvSpPr>
              <p:cNvPr id="3" name="文本框 2"/>
              <p:cNvSpPr txBox="1">
                <a:spLocks noRot="1" noChangeAspect="1" noMove="1" noResize="1" noEditPoints="1" noAdjustHandles="1" noChangeArrowheads="1" noChangeShapeType="1" noTextEdit="1"/>
              </p:cNvSpPr>
              <p:nvPr/>
            </p:nvSpPr>
            <p:spPr>
              <a:xfrm>
                <a:off x="6466840" y="908685"/>
                <a:ext cx="2305685" cy="941070"/>
              </a:xfrm>
              <a:prstGeom prst="rect">
                <a:avLst/>
              </a:prstGeom>
              <a:blipFill rotWithShape="1">
                <a:blip r:embed="rId3"/>
                <a:stretch>
                  <a:fillRect l="-633" t="-1552" r="-606" b="-1484"/>
                </a:stretch>
              </a:blipFill>
              <a:ln w="28575">
                <a:solidFill>
                  <a:schemeClr val="bg1"/>
                </a:solidFill>
              </a:ln>
            </p:spPr>
            <p:txBody>
              <a:bodyPr/>
              <a:lstStyle/>
              <a:p>
                <a:r>
                  <a:rPr lang="zh-CN"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对象 8"/>
          <p:cNvGraphicFramePr/>
          <p:nvPr/>
        </p:nvGraphicFramePr>
        <p:xfrm>
          <a:off x="0" y="42545"/>
          <a:ext cx="6520815" cy="2465070"/>
        </p:xfrm>
        <a:graphic>
          <a:graphicData uri="http://schemas.openxmlformats.org/presentationml/2006/ole">
            <mc:AlternateContent xmlns:mc="http://schemas.openxmlformats.org/markup-compatibility/2006">
              <mc:Choice xmlns:v="urn:schemas-microsoft-com:vml" Requires="v">
                <p:oleObj spid="_x0000_s10" name="" r:id="rId1" imgW="10687050" imgH="2495550" progId="Paint.Picture">
                  <p:embed/>
                </p:oleObj>
              </mc:Choice>
              <mc:Fallback>
                <p:oleObj name="" r:id="rId1" imgW="10687050" imgH="2495550" progId="Paint.Picture">
                  <p:embed/>
                  <p:pic>
                    <p:nvPicPr>
                      <p:cNvPr id="0" name="图片 9"/>
                      <p:cNvPicPr/>
                      <p:nvPr/>
                    </p:nvPicPr>
                    <p:blipFill>
                      <a:blip r:embed="rId2"/>
                      <a:stretch>
                        <a:fillRect/>
                      </a:stretch>
                    </p:blipFill>
                    <p:spPr>
                      <a:xfrm>
                        <a:off x="0" y="42545"/>
                        <a:ext cx="6520815" cy="2465070"/>
                      </a:xfrm>
                      <a:prstGeom prst="rect">
                        <a:avLst/>
                      </a:prstGeom>
                    </p:spPr>
                  </p:pic>
                </p:oleObj>
              </mc:Fallback>
            </mc:AlternateContent>
          </a:graphicData>
        </a:graphic>
      </p:graphicFrame>
      <p:sp>
        <p:nvSpPr>
          <p:cNvPr id="11" name="文本框 10"/>
          <p:cNvSpPr txBox="1"/>
          <p:nvPr/>
        </p:nvSpPr>
        <p:spPr>
          <a:xfrm>
            <a:off x="81915" y="3104912"/>
            <a:ext cx="3810000" cy="521970"/>
          </a:xfrm>
          <a:prstGeom prst="rect">
            <a:avLst/>
          </a:prstGeom>
          <a:noFill/>
          <a:ln w="9525">
            <a:noFill/>
          </a:ln>
        </p:spPr>
        <p:txBody>
          <a:bodyPr>
            <a:spAutoFit/>
          </a:bodyPr>
          <a:p>
            <a:pPr indent="0"/>
            <a:r>
              <a:rPr lang="zh-CN" sz="1400" b="0">
                <a:ea typeface="宋体" panose="02010600030101010101" pitchFamily="2" charset="-122"/>
              </a:rPr>
              <a:t>2、a,b分别代表两个导带的形状，请问哪一个导带所代表的电子有效质量更大？</a:t>
            </a:r>
            <a:endParaRPr lang="zh-CN" altLang="en-US" sz="1400"/>
          </a:p>
        </p:txBody>
      </p:sp>
      <p:pic>
        <p:nvPicPr>
          <p:cNvPr id="12" name="图片 11"/>
          <p:cNvPicPr/>
          <p:nvPr/>
        </p:nvPicPr>
        <p:blipFill>
          <a:blip r:embed="rId3"/>
          <a:stretch>
            <a:fillRect/>
          </a:stretch>
        </p:blipFill>
        <p:spPr>
          <a:xfrm>
            <a:off x="4532630" y="2531745"/>
            <a:ext cx="2400300" cy="858520"/>
          </a:xfrm>
          <a:prstGeom prst="rect">
            <a:avLst/>
          </a:prstGeom>
          <a:noFill/>
          <a:ln w="9525">
            <a:noFill/>
          </a:ln>
        </p:spPr>
      </p:pic>
      <p:graphicFrame>
        <p:nvGraphicFramePr>
          <p:cNvPr id="21" name="表格 20"/>
          <p:cNvGraphicFramePr/>
          <p:nvPr>
            <p:custDataLst>
              <p:tags r:id="rId4"/>
            </p:custDataLst>
          </p:nvPr>
        </p:nvGraphicFramePr>
        <p:xfrm>
          <a:off x="6444456" y="106998"/>
          <a:ext cx="2591435" cy="584835"/>
        </p:xfrm>
        <a:graphic>
          <a:graphicData uri="http://schemas.openxmlformats.org/drawingml/2006/table">
            <a:tbl>
              <a:tblPr firstRow="1" bandRow="1">
                <a:tableStyleId>{5C22544A-7EE6-4342-B048-85BDC9FD1C3A}</a:tableStyleId>
              </a:tblPr>
              <a:tblGrid>
                <a:gridCol w="391795"/>
                <a:gridCol w="414655"/>
                <a:gridCol w="353695"/>
                <a:gridCol w="385445"/>
                <a:gridCol w="386080"/>
                <a:gridCol w="659765"/>
              </a:tblGrid>
              <a:tr h="288925">
                <a:tc>
                  <a:txBody>
                    <a:bodyPr/>
                    <a:p>
                      <a:pPr algn="ctr">
                        <a:buNone/>
                      </a:pPr>
                      <a:r>
                        <a:rPr lang="en-US" altLang="zh-CN" sz="1350"/>
                        <a:t>40</a:t>
                      </a:r>
                      <a:endParaRPr lang="en-US" altLang="zh-CN" sz="1350"/>
                    </a:p>
                  </a:txBody>
                  <a:tcPr marL="68580" marR="68580" marT="34290" marB="34290"/>
                </a:tc>
                <a:tc>
                  <a:txBody>
                    <a:bodyPr/>
                    <a:p>
                      <a:pPr algn="ctr">
                        <a:buNone/>
                      </a:pPr>
                      <a:r>
                        <a:rPr lang="en-US" altLang="zh-CN" sz="1350"/>
                        <a:t>35</a:t>
                      </a:r>
                      <a:endParaRPr lang="en-US" altLang="zh-CN" sz="1350"/>
                    </a:p>
                  </a:txBody>
                  <a:tcPr marL="68580" marR="68580" marT="34290" marB="34290"/>
                </a:tc>
                <a:tc>
                  <a:txBody>
                    <a:bodyPr/>
                    <a:p>
                      <a:pPr algn="ctr">
                        <a:buNone/>
                      </a:pPr>
                      <a:r>
                        <a:rPr lang="en-US" altLang="zh-CN" sz="1350"/>
                        <a:t>30</a:t>
                      </a:r>
                      <a:endParaRPr lang="en-US" altLang="zh-CN" sz="1350"/>
                    </a:p>
                  </a:txBody>
                  <a:tcPr marL="68580" marR="68580" marT="34290" marB="34290"/>
                </a:tc>
                <a:tc>
                  <a:txBody>
                    <a:bodyPr/>
                    <a:p>
                      <a:pPr algn="ctr">
                        <a:buNone/>
                      </a:pPr>
                      <a:r>
                        <a:rPr lang="en-US" altLang="zh-CN" sz="1350"/>
                        <a:t>25</a:t>
                      </a:r>
                      <a:endParaRPr lang="en-US" altLang="zh-CN" sz="1350"/>
                    </a:p>
                  </a:txBody>
                  <a:tcPr marL="68580" marR="68580" marT="34290" marB="34290"/>
                </a:tc>
                <a:tc>
                  <a:txBody>
                    <a:bodyPr/>
                    <a:p>
                      <a:pPr algn="ctr">
                        <a:buNone/>
                      </a:pPr>
                      <a:r>
                        <a:rPr lang="en-US" altLang="zh-CN" sz="1350"/>
                        <a:t>20</a:t>
                      </a:r>
                      <a:endParaRPr lang="en-US" altLang="zh-CN" sz="1350"/>
                    </a:p>
                  </a:txBody>
                  <a:tcPr marL="68580" marR="68580" marT="34290" marB="34290"/>
                </a:tc>
                <a:tc>
                  <a:txBody>
                    <a:bodyPr/>
                    <a:p>
                      <a:pPr algn="ctr">
                        <a:buNone/>
                      </a:pPr>
                      <a:r>
                        <a:rPr lang="en-US" altLang="zh-CN" sz="1350"/>
                        <a:t>15+10</a:t>
                      </a:r>
                      <a:endParaRPr lang="en-US" altLang="zh-CN" sz="1350"/>
                    </a:p>
                  </a:txBody>
                  <a:tcPr marL="68580" marR="68580" marT="34290" marB="34290"/>
                </a:tc>
              </a:tr>
              <a:tr h="295910">
                <a:tc>
                  <a:txBody>
                    <a:bodyPr/>
                    <a:p>
                      <a:pPr algn="ctr">
                        <a:buNone/>
                      </a:pPr>
                      <a:r>
                        <a:rPr lang="en-US" altLang="zh-CN" sz="1350"/>
                        <a:t>5</a:t>
                      </a:r>
                      <a:endParaRPr lang="en-US" altLang="zh-CN" sz="1350"/>
                    </a:p>
                  </a:txBody>
                  <a:tcPr marL="68580" marR="68580" marT="34290" marB="34290"/>
                </a:tc>
                <a:tc>
                  <a:txBody>
                    <a:bodyPr/>
                    <a:p>
                      <a:pPr algn="ctr">
                        <a:buNone/>
                      </a:pPr>
                      <a:r>
                        <a:rPr lang="en-US" altLang="zh-CN" sz="1350"/>
                        <a:t>37</a:t>
                      </a:r>
                      <a:endParaRPr lang="en-US" altLang="zh-CN" sz="1350"/>
                    </a:p>
                  </a:txBody>
                  <a:tcPr marL="68580" marR="68580" marT="34290" marB="34290"/>
                </a:tc>
                <a:tc>
                  <a:txBody>
                    <a:bodyPr/>
                    <a:p>
                      <a:pPr algn="ctr">
                        <a:buNone/>
                      </a:pPr>
                      <a:r>
                        <a:rPr lang="en-US" altLang="zh-CN" sz="1350"/>
                        <a:t>52</a:t>
                      </a:r>
                      <a:endParaRPr lang="en-US" altLang="zh-CN" sz="1350"/>
                    </a:p>
                  </a:txBody>
                  <a:tcPr marL="68580" marR="68580" marT="34290" marB="34290"/>
                </a:tc>
                <a:tc>
                  <a:txBody>
                    <a:bodyPr/>
                    <a:p>
                      <a:pPr algn="ctr">
                        <a:buNone/>
                      </a:pPr>
                      <a:r>
                        <a:rPr lang="en-US" altLang="zh-CN" sz="1350"/>
                        <a:t>39</a:t>
                      </a:r>
                      <a:endParaRPr lang="en-US" altLang="zh-CN" sz="1350"/>
                    </a:p>
                  </a:txBody>
                  <a:tcPr marL="68580" marR="68580" marT="34290" marB="34290"/>
                </a:tc>
                <a:tc>
                  <a:txBody>
                    <a:bodyPr/>
                    <a:p>
                      <a:pPr algn="ctr">
                        <a:buNone/>
                      </a:pPr>
                      <a:r>
                        <a:rPr lang="en-US" altLang="zh-CN" sz="1350"/>
                        <a:t>9</a:t>
                      </a:r>
                      <a:endParaRPr lang="en-US" altLang="zh-CN" sz="1350"/>
                    </a:p>
                  </a:txBody>
                  <a:tcPr marL="68580" marR="68580" marT="34290" marB="34290"/>
                </a:tc>
                <a:tc>
                  <a:txBody>
                    <a:bodyPr/>
                    <a:p>
                      <a:pPr algn="ctr">
                        <a:buNone/>
                      </a:pPr>
                      <a:r>
                        <a:rPr lang="en-US" altLang="zh-CN" sz="1350"/>
                        <a:t>3</a:t>
                      </a:r>
                      <a:endParaRPr lang="en-US" altLang="zh-CN" sz="1350"/>
                    </a:p>
                  </a:txBody>
                  <a:tcPr marL="68580" marR="68580" marT="34290" marB="34290"/>
                </a:tc>
              </a:tr>
            </a:tbl>
          </a:graphicData>
        </a:graphic>
      </p:graphicFrame>
      <p:sp>
        <p:nvSpPr>
          <p:cNvPr id="26" name="文本框 25"/>
          <p:cNvSpPr txBox="1"/>
          <p:nvPr/>
        </p:nvSpPr>
        <p:spPr>
          <a:xfrm>
            <a:off x="137636" y="4025265"/>
            <a:ext cx="3810000" cy="306705"/>
          </a:xfrm>
          <a:prstGeom prst="rect">
            <a:avLst/>
          </a:prstGeom>
          <a:noFill/>
          <a:ln w="9525">
            <a:noFill/>
          </a:ln>
        </p:spPr>
        <p:txBody>
          <a:bodyPr>
            <a:spAutoFit/>
          </a:bodyPr>
          <a:p>
            <a:pPr indent="0"/>
            <a:r>
              <a:rPr lang="en-US" sz="1400" b="0">
                <a:latin typeface="Times New Roman" panose="02020603050405020304" pitchFamily="18" charset="0"/>
                <a:ea typeface="宋体" panose="02010600030101010101" pitchFamily="2" charset="-122"/>
              </a:rPr>
              <a:t>3</a:t>
            </a:r>
            <a:r>
              <a:rPr lang="zh-CN" sz="1400" b="0">
                <a:ea typeface="宋体" panose="02010600030101010101" pitchFamily="2" charset="-122"/>
              </a:rPr>
              <a:t>、温度增加，半导体的禁带宽度怎样变化</a:t>
            </a:r>
            <a:endParaRPr lang="zh-CN" altLang="en-US" sz="1400"/>
          </a:p>
        </p:txBody>
      </p:sp>
      <p:sp>
        <p:nvSpPr>
          <p:cNvPr id="27" name="文本框 26"/>
          <p:cNvSpPr txBox="1"/>
          <p:nvPr/>
        </p:nvSpPr>
        <p:spPr>
          <a:xfrm>
            <a:off x="148114" y="4229576"/>
            <a:ext cx="3810000" cy="521970"/>
          </a:xfrm>
          <a:prstGeom prst="rect">
            <a:avLst/>
          </a:prstGeom>
          <a:noFill/>
          <a:ln w="9525">
            <a:noFill/>
          </a:ln>
        </p:spPr>
        <p:txBody>
          <a:bodyPr>
            <a:spAutoFit/>
          </a:bodyPr>
          <a:p>
            <a:pPr indent="0"/>
            <a:r>
              <a:rPr lang="en-US" sz="1400" b="0">
                <a:latin typeface="Times New Roman" panose="02020603050405020304" pitchFamily="18" charset="0"/>
                <a:ea typeface="宋体" panose="02010600030101010101" pitchFamily="2" charset="-122"/>
              </a:rPr>
              <a:t>4</a:t>
            </a:r>
            <a:r>
              <a:rPr lang="zh-CN" sz="1400" b="0">
                <a:ea typeface="宋体" panose="02010600030101010101" pitchFamily="2" charset="-122"/>
              </a:rPr>
              <a:t>、室温附近，温度增加，半导体材料的电阻率是怎样变化的？</a:t>
            </a:r>
            <a:endParaRPr lang="zh-CN" altLang="en-US" sz="1400"/>
          </a:p>
        </p:txBody>
      </p:sp>
      <p:sp>
        <p:nvSpPr>
          <p:cNvPr id="28" name="文本框 27"/>
          <p:cNvSpPr txBox="1"/>
          <p:nvPr/>
        </p:nvSpPr>
        <p:spPr>
          <a:xfrm>
            <a:off x="127635" y="4751388"/>
            <a:ext cx="3810000" cy="306705"/>
          </a:xfrm>
          <a:prstGeom prst="rect">
            <a:avLst/>
          </a:prstGeom>
          <a:noFill/>
          <a:ln w="9525">
            <a:noFill/>
          </a:ln>
        </p:spPr>
        <p:txBody>
          <a:bodyPr>
            <a:spAutoFit/>
          </a:bodyPr>
          <a:p>
            <a:pPr indent="0"/>
            <a:r>
              <a:rPr lang="en-US" sz="1400" b="0">
                <a:latin typeface="Times New Roman" panose="02020603050405020304" pitchFamily="18" charset="0"/>
                <a:ea typeface="宋体" panose="02010600030101010101" pitchFamily="2" charset="-122"/>
              </a:rPr>
              <a:t>5</a:t>
            </a:r>
            <a:r>
              <a:rPr lang="zh-CN" sz="1400" b="0">
                <a:ea typeface="宋体" panose="02010600030101010101" pitchFamily="2" charset="-122"/>
              </a:rPr>
              <a:t>、补偿半导体的电阻更低，对还是不对？</a:t>
            </a:r>
            <a:endParaRPr lang="zh-CN" altLang="en-US" sz="1400"/>
          </a:p>
        </p:txBody>
      </p:sp>
      <p:sp>
        <p:nvSpPr>
          <p:cNvPr id="29" name="文本框 28"/>
          <p:cNvSpPr txBox="1"/>
          <p:nvPr/>
        </p:nvSpPr>
        <p:spPr>
          <a:xfrm>
            <a:off x="137636" y="5113973"/>
            <a:ext cx="3810000" cy="306705"/>
          </a:xfrm>
          <a:prstGeom prst="rect">
            <a:avLst/>
          </a:prstGeom>
          <a:noFill/>
          <a:ln w="9525">
            <a:noFill/>
          </a:ln>
        </p:spPr>
        <p:txBody>
          <a:bodyPr>
            <a:spAutoFit/>
          </a:bodyPr>
          <a:p>
            <a:pPr indent="0"/>
            <a:r>
              <a:rPr lang="en-US" altLang="zh-CN" sz="1400" b="0">
                <a:ea typeface="宋体" panose="02010600030101010101" pitchFamily="2" charset="-122"/>
              </a:rPr>
              <a:t>6</a:t>
            </a:r>
            <a:r>
              <a:rPr lang="zh-CN" altLang="en-US" sz="1400" b="0">
                <a:ea typeface="宋体" panose="02010600030101010101" pitchFamily="2" charset="-122"/>
              </a:rPr>
              <a:t>、</a:t>
            </a:r>
            <a:r>
              <a:rPr lang="zh-CN" sz="1400" b="0">
                <a:ea typeface="宋体" panose="02010600030101010101" pitchFamily="2" charset="-122"/>
              </a:rPr>
              <a:t>费米能级一定在禁带中</a:t>
            </a:r>
            <a:endParaRPr lang="zh-CN" altLang="en-US" sz="1400"/>
          </a:p>
        </p:txBody>
      </p:sp>
      <p:sp>
        <p:nvSpPr>
          <p:cNvPr id="30" name="文本框 29"/>
          <p:cNvSpPr txBox="1"/>
          <p:nvPr/>
        </p:nvSpPr>
        <p:spPr>
          <a:xfrm>
            <a:off x="148114" y="5548313"/>
            <a:ext cx="3810000" cy="521970"/>
          </a:xfrm>
          <a:prstGeom prst="rect">
            <a:avLst/>
          </a:prstGeom>
          <a:noFill/>
          <a:ln w="9525">
            <a:noFill/>
          </a:ln>
        </p:spPr>
        <p:txBody>
          <a:bodyPr>
            <a:spAutoFit/>
          </a:bodyPr>
          <a:p>
            <a:pPr indent="0"/>
            <a:r>
              <a:rPr lang="en-US" altLang="zh-CN" sz="1400" b="0">
                <a:ea typeface="宋体" panose="02010600030101010101" pitchFamily="2" charset="-122"/>
              </a:rPr>
              <a:t>7</a:t>
            </a:r>
            <a:r>
              <a:rPr lang="zh-CN" altLang="en-US" sz="1400" b="0">
                <a:ea typeface="宋体" panose="02010600030101010101" pitchFamily="2" charset="-122"/>
              </a:rPr>
              <a:t>、</a:t>
            </a:r>
            <a:r>
              <a:rPr lang="zh-CN" sz="1400" b="0">
                <a:ea typeface="宋体" panose="02010600030101010101" pitchFamily="2" charset="-122"/>
              </a:rPr>
              <a:t>费米能级是禁带中的某一固定能级，这一说法对还是错</a:t>
            </a:r>
            <a:endParaRPr lang="zh-CN" altLang="en-US" sz="1400"/>
          </a:p>
        </p:txBody>
      </p:sp>
      <p:sp>
        <p:nvSpPr>
          <p:cNvPr id="31" name="文本框 30"/>
          <p:cNvSpPr txBox="1"/>
          <p:nvPr/>
        </p:nvSpPr>
        <p:spPr>
          <a:xfrm>
            <a:off x="148114" y="6145689"/>
            <a:ext cx="3810000" cy="306705"/>
          </a:xfrm>
          <a:prstGeom prst="rect">
            <a:avLst/>
          </a:prstGeom>
          <a:noFill/>
          <a:ln w="9525">
            <a:noFill/>
          </a:ln>
        </p:spPr>
        <p:txBody>
          <a:bodyPr>
            <a:spAutoFit/>
          </a:bodyPr>
          <a:p>
            <a:pPr indent="0"/>
            <a:r>
              <a:rPr lang="en-US" sz="1400" b="0">
                <a:latin typeface="Times New Roman" panose="02020603050405020304" pitchFamily="18" charset="0"/>
                <a:ea typeface="宋体" panose="02010600030101010101" pitchFamily="2" charset="-122"/>
              </a:rPr>
              <a:t>8</a:t>
            </a:r>
            <a:r>
              <a:rPr lang="zh-CN" sz="1400" b="0">
                <a:ea typeface="宋体" panose="02010600030101010101" pitchFamily="2" charset="-122"/>
              </a:rPr>
              <a:t>、金刚石是不是半导体材料？</a:t>
            </a:r>
            <a:endParaRPr lang="zh-CN" altLang="en-US" sz="1400"/>
          </a:p>
        </p:txBody>
      </p:sp>
      <p:sp>
        <p:nvSpPr>
          <p:cNvPr id="40" name="文本框 39"/>
          <p:cNvSpPr txBox="1"/>
          <p:nvPr/>
        </p:nvSpPr>
        <p:spPr>
          <a:xfrm>
            <a:off x="81915" y="2838926"/>
            <a:ext cx="3810000" cy="306705"/>
          </a:xfrm>
          <a:prstGeom prst="rect">
            <a:avLst/>
          </a:prstGeom>
          <a:noFill/>
          <a:ln w="9525">
            <a:noFill/>
          </a:ln>
        </p:spPr>
        <p:txBody>
          <a:bodyPr>
            <a:spAutoFit/>
          </a:bodyPr>
          <a:p>
            <a:pPr indent="0"/>
            <a:r>
              <a:rPr lang="zh-CN" sz="1400" b="0">
                <a:ea typeface="宋体" panose="02010600030101010101" pitchFamily="2" charset="-122"/>
              </a:rPr>
              <a:t>1、pn结的内建电势可以用万用表测量吗</a:t>
            </a:r>
            <a:endParaRPr lang="zh-CN" altLang="en-US" sz="1400" b="0">
              <a:ea typeface="宋体" panose="02010600030101010101" pitchFamily="2" charset="-122"/>
            </a:endParaRPr>
          </a:p>
        </p:txBody>
      </p:sp>
      <p:pic>
        <p:nvPicPr>
          <p:cNvPr id="71682" name="Picture 2" descr="http://www.iue.tuwien.ac.at/phd/mwagner/img540.png"/>
          <p:cNvPicPr>
            <a:picLocks noChangeAspect="1" noChangeArrowheads="1"/>
          </p:cNvPicPr>
          <p:nvPr/>
        </p:nvPicPr>
        <p:blipFill>
          <a:blip r:embed="rId5"/>
          <a:srcRect/>
          <a:stretch>
            <a:fillRect/>
          </a:stretch>
        </p:blipFill>
        <p:spPr bwMode="auto">
          <a:xfrm>
            <a:off x="4356100" y="3573145"/>
            <a:ext cx="3667760" cy="1397000"/>
          </a:xfrm>
          <a:prstGeom prst="rect">
            <a:avLst/>
          </a:prstGeom>
          <a:noFill/>
        </p:spPr>
      </p:pic>
      <p:graphicFrame>
        <p:nvGraphicFramePr>
          <p:cNvPr id="4" name="对象 3"/>
          <p:cNvGraphicFramePr/>
          <p:nvPr/>
        </p:nvGraphicFramePr>
        <p:xfrm>
          <a:off x="5220335" y="5153025"/>
          <a:ext cx="2351405" cy="1538605"/>
        </p:xfrm>
        <a:graphic>
          <a:graphicData uri="http://schemas.openxmlformats.org/presentationml/2006/ole">
            <mc:AlternateContent xmlns:mc="http://schemas.openxmlformats.org/markup-compatibility/2006">
              <mc:Choice xmlns:v="urn:schemas-microsoft-com:vml" Requires="v">
                <p:oleObj spid="_x0000_s5" name="" r:id="rId6" imgW="1866900" imgH="1892300" progId="Paint.Picture">
                  <p:embed/>
                </p:oleObj>
              </mc:Choice>
              <mc:Fallback>
                <p:oleObj name="" r:id="rId6" imgW="1866900" imgH="1892300" progId="Paint.Picture">
                  <p:embed/>
                  <p:pic>
                    <p:nvPicPr>
                      <p:cNvPr id="0" name="图片 4"/>
                      <p:cNvPicPr/>
                      <p:nvPr/>
                    </p:nvPicPr>
                    <p:blipFill>
                      <a:blip r:embed="rId7"/>
                      <a:stretch>
                        <a:fillRect/>
                      </a:stretch>
                    </p:blipFill>
                    <p:spPr>
                      <a:xfrm>
                        <a:off x="5220335" y="5153025"/>
                        <a:ext cx="2351405" cy="1538605"/>
                      </a:xfrm>
                      <a:prstGeom prst="rect">
                        <a:avLst/>
                      </a:prstGeom>
                    </p:spPr>
                  </p:pic>
                </p:oleObj>
              </mc:Fallback>
            </mc:AlternateContent>
          </a:graphicData>
        </a:graphic>
      </p:graphicFrame>
    </p:spTree>
    <p:custDataLst>
      <p:tags r:id="rId8"/>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5B015631-5D46-423D-B795-29B840F6C47B}"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179512" y="188640"/>
            <a:ext cx="3892773" cy="3201770"/>
          </a:xfrm>
          <a:prstGeom prst="rect">
            <a:avLst/>
          </a:prstGeom>
        </p:spPr>
      </p:pic>
      <mc:AlternateContent xmlns:mc="http://schemas.openxmlformats.org/markup-compatibility/2006">
        <mc:Choice xmlns:a14="http://schemas.microsoft.com/office/drawing/2010/main" Requires="a14">
          <p:sp>
            <p:nvSpPr>
              <p:cNvPr id="5" name="矩形 4"/>
              <p:cNvSpPr/>
              <p:nvPr/>
            </p:nvSpPr>
            <p:spPr>
              <a:xfrm>
                <a:off x="-34290" y="3547745"/>
                <a:ext cx="8888730" cy="3297555"/>
              </a:xfrm>
              <a:prstGeom prst="rect">
                <a:avLst/>
              </a:prstGeom>
            </p:spPr>
            <p:txBody>
              <a:bodyPr wrap="square">
                <a:spAutoFit/>
              </a:bodyPr>
              <a:lstStyle/>
              <a:p>
                <a:pPr>
                  <a:lnSpc>
                    <a:spcPct val="150000"/>
                  </a:lnSpc>
                  <a:spcAft>
                    <a:spcPts val="0"/>
                  </a:spcAft>
                </a:pPr>
                <a14:m>
                  <m:oMath xmlns:m="http://schemas.openxmlformats.org/officeDocument/2006/math">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𝐸</m:t>
                    </m:r>
                    <m: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den>
                    </m:f>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ℏ</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num>
                      <m:den>
                        <m:sSubSup>
                          <m:sSub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m</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up>
                        </m:sSubSup>
                      </m:den>
                    </m:f>
                  </m:oMath>
                </a14:m>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所以</a:t>
                </a:r>
                <a14:m>
                  <m:oMath xmlns:m="http://schemas.openxmlformats.org/officeDocument/2006/math">
                    <m:sSubSup>
                      <m:sSub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m</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𝑝</m:t>
                        </m:r>
                      </m:sub>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den>
                    </m:f>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ℏ</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num>
                      <m:den>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𝐸</m:t>
                        </m:r>
                      </m:den>
                    </m:f>
                  </m:oMath>
                </a14:m>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a:lnSpc>
                    <a:spcPct val="150000"/>
                  </a:lnSpc>
                  <a:spcAft>
                    <a:spcPts val="0"/>
                  </a:spcAft>
                </a:pP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对</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A</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，当</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1</m:t>
                    </m:r>
                    <m:r>
                      <a:rPr lang="zh-CN" altLang="zh-CN" sz="2400" kern="100">
                        <a:effectLst/>
                        <a:latin typeface="Cambria Math" panose="02040503050406030204" pitchFamily="18" charset="0"/>
                        <a:ea typeface="宋体" panose="02010600030101010101" pitchFamily="2" charset="-122"/>
                        <a:cs typeface="Times New Roman" panose="02020603050405020304" pitchFamily="18" charset="0"/>
                      </a:rPr>
                      <m:t>时，</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𝐸</m:t>
                    </m:r>
                    <m: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08</m:t>
                    </m:r>
                    <m: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𝑒𝑉</m:t>
                    </m:r>
                  </m:oMath>
                </a14:m>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，所以</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a:lnSpc>
                    <a:spcPct val="150000"/>
                  </a:lnSpc>
                  <a:spcAft>
                    <a:spcPts val="0"/>
                  </a:spcAft>
                </a:pPr>
                <a14:m>
                  <m:oMathPara xmlns:m="http://schemas.openxmlformats.org/officeDocument/2006/math">
                    <m:oMathParaPr>
                      <m:jc m:val="centerGroup"/>
                    </m:oMathParaPr>
                    <m:oMath xmlns:m="http://schemas.openxmlformats.org/officeDocument/2006/math">
                      <m:sSubSup>
                        <m:sSub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m</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05</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10</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34</m:t>
                                      </m:r>
                                    </m:sup>
                                  </m:sSup>
                                </m:e>
                              </m:d>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10</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10</m:t>
                                      </m:r>
                                    </m:sup>
                                  </m:sSup>
                                </m:e>
                              </m:d>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num>
                        <m:den>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08</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6</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10</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19</m:t>
                              </m:r>
                            </m:sup>
                          </m:sSup>
                        </m:den>
                      </m:f>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4</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306</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10</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31</m:t>
                          </m:r>
                        </m:sup>
                      </m:s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𝑘𝑔</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472</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b>
                      </m:sSub>
                    </m:oMath>
                  </m:oMathPara>
                </a14:m>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34290" y="3547745"/>
                <a:ext cx="8888730" cy="329755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4644008" y="764704"/>
                <a:ext cx="4679302" cy="2371034"/>
              </a:xfrm>
              <a:prstGeom prst="rect">
                <a:avLst/>
              </a:prstGeom>
            </p:spPr>
            <p:txBody>
              <a:bodyPr wrap="square">
                <a:spAutoFit/>
              </a:bodyPr>
              <a:lstStyle/>
              <a:p>
                <a:pPr algn="just">
                  <a:lnSpc>
                    <a:spcPct val="150000"/>
                  </a:lnSpc>
                  <a:spcAft>
                    <a:spcPts val="0"/>
                  </a:spcAft>
                </a:pP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B</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，当</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1</m:t>
                    </m:r>
                    <m:r>
                      <a:rPr lang="zh-CN" altLang="zh-CN" sz="2400" kern="100">
                        <a:effectLst/>
                        <a:latin typeface="Cambria Math" panose="02040503050406030204" pitchFamily="18" charset="0"/>
                        <a:ea typeface="宋体" panose="02010600030101010101" pitchFamily="2" charset="-122"/>
                        <a:cs typeface="Times New Roman" panose="02020603050405020304" pitchFamily="18" charset="0"/>
                      </a:rPr>
                      <m:t>时，</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𝐸</m:t>
                    </m:r>
                    <m: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4</m:t>
                    </m:r>
                    <m: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𝑒𝑉</m:t>
                    </m:r>
                  </m:oMath>
                </a14:m>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spcAft>
                    <a:spcPts val="0"/>
                  </a:spcAft>
                </a:pP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所以</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sSubSup>
                        <m:sSub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m</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4</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306</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10</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31</m:t>
                          </m:r>
                        </m:sup>
                      </m:s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𝑘𝑔</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0945</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b>
                      </m:sSub>
                    </m:oMath>
                  </m:oMathPara>
                </a14:m>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p:sp>
            <p:nvSpPr>
              <p:cNvPr id="6" name="矩形 5"/>
              <p:cNvSpPr>
                <a:spLocks noRot="1" noChangeAspect="1" noMove="1" noResize="1" noEditPoints="1" noAdjustHandles="1" noChangeArrowheads="1" noChangeShapeType="1" noTextEdit="1"/>
              </p:cNvSpPr>
              <p:nvPr/>
            </p:nvSpPr>
            <p:spPr>
              <a:xfrm>
                <a:off x="4644008" y="764704"/>
                <a:ext cx="4679302" cy="2371034"/>
              </a:xfrm>
              <a:prstGeom prst="rect">
                <a:avLst/>
              </a:prstGeom>
              <a:blipFill rotWithShape="1">
                <a:blip r:embed="rId3"/>
                <a:stretch>
                  <a:fillRect l="-5" t="-7" r="5" b="5"/>
                </a:stretch>
              </a:blipFill>
            </p:spPr>
            <p:txBody>
              <a:bodyPr/>
              <a:lstStyle/>
              <a:p>
                <a:r>
                  <a:rPr lang="zh-CN"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A02BF921-826C-4039-8858-781D11BE27D4}" type="slidenum">
              <a:rPr lang="zh-CN" altLang="en-US" smtClean="0"/>
            </a:fld>
            <a:endParaRPr lang="zh-CN" altLang="en-US"/>
          </a:p>
        </p:txBody>
      </p:sp>
      <mc:AlternateContent xmlns:mc="http://schemas.openxmlformats.org/markup-compatibility/2006">
        <mc:Choice xmlns:a14="http://schemas.microsoft.com/office/drawing/2010/main" Requires="a14">
          <p:sp>
            <p:nvSpPr>
              <p:cNvPr id="3" name="矩形 2"/>
              <p:cNvSpPr/>
              <p:nvPr/>
            </p:nvSpPr>
            <p:spPr>
              <a:xfrm>
                <a:off x="706929" y="836651"/>
                <a:ext cx="5004048" cy="4722127"/>
              </a:xfrm>
              <a:prstGeom prst="rect">
                <a:avLst/>
              </a:prstGeom>
            </p:spPr>
            <p:txBody>
              <a:bodyPr wrap="square">
                <a:spAutoFit/>
              </a:bodyPr>
              <a:lstStyle/>
              <a:p>
                <a:pPr>
                  <a:lnSpc>
                    <a:spcPct val="150000"/>
                  </a:lnSpc>
                  <a:spcAft>
                    <a:spcPts val="0"/>
                  </a:spcAft>
                </a:pPr>
                <a14:m>
                  <m:oMath xmlns:m="http://schemas.openxmlformats.org/officeDocument/2006/math">
                    <m:r>
                      <a:rPr lang="en-US" altLang="zh-CN" sz="3200" i="1" kern="100" smtClean="0">
                        <a:effectLst/>
                        <a:latin typeface="Cambria Math" panose="02040503050406030204" pitchFamily="18" charset="0"/>
                        <a:ea typeface="黑体" panose="02010609060101010101" pitchFamily="2" charset="-122"/>
                        <a:cs typeface="Times New Roman" panose="02020603050405020304" pitchFamily="18" charset="0"/>
                      </a:rPr>
                      <m:t>𝑝</m:t>
                    </m:r>
                    <m:r>
                      <a:rPr lang="en-US" altLang="zh-CN" sz="3200" i="1" kern="100" smtClean="0">
                        <a:effectLst/>
                        <a:latin typeface="Cambria Math" panose="02040503050406030204" pitchFamily="18" charset="0"/>
                        <a:ea typeface="黑体" panose="02010609060101010101" pitchFamily="2" charset="-122"/>
                        <a:cs typeface="Times New Roman" panose="02020603050405020304" pitchFamily="18" charset="0"/>
                      </a:rPr>
                      <m:t>=ℏ</m:t>
                    </m:r>
                    <m:r>
                      <a:rPr lang="en-US" altLang="zh-CN" sz="3200" i="1" kern="100" smtClean="0">
                        <a:effectLst/>
                        <a:latin typeface="Cambria Math" panose="02040503050406030204" pitchFamily="18" charset="0"/>
                        <a:ea typeface="黑体" panose="02010609060101010101" pitchFamily="2" charset="-122"/>
                        <a:cs typeface="Times New Roman" panose="02020603050405020304" pitchFamily="18" charset="0"/>
                      </a:rPr>
                      <m:t>𝑘</m:t>
                    </m:r>
                    <m:r>
                      <a:rPr lang="en-US" altLang="zh-CN" sz="3200" i="1" kern="100" smtClean="0">
                        <a:effectLst/>
                        <a:latin typeface="Cambria Math" panose="02040503050406030204" pitchFamily="18" charset="0"/>
                        <a:ea typeface="黑体" panose="02010609060101010101" pitchFamily="2" charset="-122"/>
                        <a:cs typeface="Times New Roman" panose="02020603050405020304" pitchFamily="18" charset="0"/>
                      </a:rPr>
                      <m:t>=</m:t>
                    </m:r>
                    <m:f>
                      <m:fPr>
                        <m:ctrlPr>
                          <a:rPr lang="zh-CN" altLang="zh-CN" sz="3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kern="100">
                            <a:latin typeface="Cambria Math" panose="02040503050406030204" pitchFamily="18" charset="0"/>
                            <a:ea typeface="黑体" panose="02010609060101010101" pitchFamily="2" charset="-122"/>
                            <a:cs typeface="Times New Roman" panose="02020603050405020304" pitchFamily="18" charset="0"/>
                          </a:rPr>
                          <m:t>ℎ</m:t>
                        </m:r>
                      </m:num>
                      <m:den>
                        <m:r>
                          <a:rPr lang="en-US" altLang="zh-CN" sz="3200" b="0" i="1" kern="100" smtClean="0">
                            <a:latin typeface="Cambria Math" panose="02040503050406030204" pitchFamily="18" charset="0"/>
                            <a:ea typeface="黑体" panose="02010609060101010101" pitchFamily="2" charset="-122"/>
                            <a:cs typeface="Times New Roman" panose="02020603050405020304" pitchFamily="18" charset="0"/>
                          </a:rPr>
                          <m:t>2</m:t>
                        </m:r>
                        <m:r>
                          <a:rPr lang="zh-CN" altLang="en-US" sz="3200" b="0" i="1" kern="100" smtClean="0">
                            <a:latin typeface="Cambria Math" panose="02040503050406030204" pitchFamily="18" charset="0"/>
                            <a:ea typeface="黑体" panose="02010609060101010101" pitchFamily="2" charset="-122"/>
                            <a:cs typeface="Times New Roman" panose="02020603050405020304" pitchFamily="18" charset="0"/>
                          </a:rPr>
                          <m:t>𝜋</m:t>
                        </m:r>
                      </m:den>
                    </m:f>
                    <m:f>
                      <m:fPr>
                        <m:ctrlPr>
                          <a:rPr lang="zh-CN" altLang="zh-CN" sz="3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b="0" i="1" kern="100" smtClean="0">
                            <a:latin typeface="Cambria Math" panose="02040503050406030204" pitchFamily="18" charset="0"/>
                            <a:ea typeface="Cambria Math" panose="02040503050406030204" pitchFamily="18" charset="0"/>
                            <a:cs typeface="Times New Roman" panose="02020603050405020304" pitchFamily="18" charset="0"/>
                          </a:rPr>
                          <m:t>2</m:t>
                        </m:r>
                        <m:r>
                          <a:rPr lang="zh-CN" altLang="en-US" sz="3200" b="0" i="1" kern="100" smtClean="0">
                            <a:latin typeface="Cambria Math" panose="02040503050406030204" pitchFamily="18" charset="0"/>
                            <a:ea typeface="Cambria Math" panose="02040503050406030204" pitchFamily="18" charset="0"/>
                            <a:cs typeface="Times New Roman" panose="02020603050405020304" pitchFamily="18" charset="0"/>
                          </a:rPr>
                          <m:t>𝜋</m:t>
                        </m:r>
                      </m:num>
                      <m:den>
                        <m:r>
                          <a:rPr lang="en-US" altLang="zh-CN" sz="3200" i="1" kern="100">
                            <a:latin typeface="Cambria Math" panose="02040503050406030204" pitchFamily="18" charset="0"/>
                            <a:ea typeface="黑体" panose="02010609060101010101" pitchFamily="2" charset="-122"/>
                            <a:cs typeface="Times New Roman" panose="02020603050405020304" pitchFamily="18" charset="0"/>
                          </a:rPr>
                          <m:t>𝜆</m:t>
                        </m:r>
                      </m:den>
                    </m:f>
                    <m:r>
                      <a:rPr lang="en-US" altLang="zh-CN" sz="3200" b="0" i="1" kern="100" smtClean="0">
                        <a:effectLst/>
                        <a:latin typeface="Cambria Math" panose="02040503050406030204" pitchFamily="18" charset="0"/>
                        <a:ea typeface="黑体" panose="02010609060101010101" pitchFamily="2" charset="-122"/>
                        <a:cs typeface="Times New Roman" panose="02020603050405020304" pitchFamily="18" charset="0"/>
                      </a:rPr>
                      <m:t>=</m:t>
                    </m:r>
                    <m:f>
                      <m:f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kern="100">
                            <a:effectLst/>
                            <a:latin typeface="Cambria Math" panose="02040503050406030204" pitchFamily="18" charset="0"/>
                            <a:ea typeface="黑体" panose="02010609060101010101" pitchFamily="2" charset="-122"/>
                            <a:cs typeface="Times New Roman" panose="02020603050405020304" pitchFamily="18" charset="0"/>
                          </a:rPr>
                          <m:t>ℎ</m:t>
                        </m:r>
                      </m:num>
                      <m:den>
                        <m:r>
                          <a:rPr lang="en-US" altLang="zh-CN" sz="3200" i="1" kern="100">
                            <a:effectLst/>
                            <a:latin typeface="Cambria Math" panose="02040503050406030204" pitchFamily="18" charset="0"/>
                            <a:ea typeface="黑体" panose="02010609060101010101" pitchFamily="2" charset="-122"/>
                            <a:cs typeface="Times New Roman" panose="02020603050405020304" pitchFamily="18" charset="0"/>
                          </a:rPr>
                          <m:t>𝜆</m:t>
                        </m:r>
                      </m:den>
                    </m:f>
                  </m:oMath>
                </a14:m>
                <a:r>
                  <a:rPr lang="en-US" altLang="zh-CN" sz="2800" i="1" kern="100" dirty="0">
                    <a:effectLst/>
                    <a:latin typeface="Calibri Light" panose="020F0302020204030204" pitchFamily="34" charset="0"/>
                    <a:ea typeface="黑体" panose="02010609060101010101" pitchFamily="2" charset="-122"/>
                    <a:cs typeface="Times New Roman" panose="02020603050405020304" pitchFamily="18" charset="0"/>
                  </a:rPr>
                  <a:t>                        </a:t>
                </a:r>
                <a:endParaRPr lang="en-US" altLang="zh-CN" sz="2800" i="1" kern="100" dirty="0">
                  <a:effectLst/>
                  <a:latin typeface="Calibri Light" panose="020F0302020204030204" pitchFamily="34" charset="0"/>
                  <a:ea typeface="黑体" panose="02010609060101010101" pitchFamily="2" charset="-122"/>
                  <a:cs typeface="Times New Roman" panose="02020603050405020304" pitchFamily="18" charset="0"/>
                </a:endParaRPr>
              </a:p>
              <a:p>
                <a:pPr>
                  <a:lnSpc>
                    <a:spcPct val="150000"/>
                  </a:lnSpc>
                  <a:spcAft>
                    <a:spcPts val="0"/>
                  </a:spcAft>
                </a:pPr>
                <a14:m>
                  <m:oMath xmlns:m="http://schemas.openxmlformats.org/officeDocument/2006/math">
                    <m:r>
                      <a:rPr lang="en-US" altLang="zh-CN" sz="3200" i="1" kern="100">
                        <a:effectLst/>
                        <a:latin typeface="Cambria Math" panose="02040503050406030204" pitchFamily="18" charset="0"/>
                        <a:ea typeface="黑体" panose="02010609060101010101" pitchFamily="2" charset="-122"/>
                        <a:cs typeface="Times New Roman" panose="02020603050405020304" pitchFamily="18" charset="0"/>
                      </a:rPr>
                      <m:t>𝑃</m:t>
                    </m:r>
                    <m:r>
                      <a:rPr lang="en-US" altLang="zh-CN" sz="3200" kern="100">
                        <a:effectLst/>
                        <a:latin typeface="Cambria Math" panose="02040503050406030204" pitchFamily="18" charset="0"/>
                        <a:ea typeface="黑体" panose="02010609060101010101" pitchFamily="2" charset="-122"/>
                        <a:cs typeface="Times New Roman" panose="02020603050405020304" pitchFamily="18" charset="0"/>
                      </a:rPr>
                      <m:t>=</m:t>
                    </m:r>
                    <m:sSub>
                      <m:sSub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kern="100">
                            <a:effectLst/>
                            <a:latin typeface="Cambria Math" panose="02040503050406030204" pitchFamily="18" charset="0"/>
                            <a:ea typeface="黑体" panose="02010609060101010101" pitchFamily="2" charset="-122"/>
                            <a:cs typeface="Times New Roman" panose="02020603050405020304" pitchFamily="18" charset="0"/>
                          </a:rPr>
                          <m:t>𝑚</m:t>
                        </m:r>
                      </m:e>
                      <m:sub>
                        <m:r>
                          <a:rPr lang="en-US" altLang="zh-CN" sz="3200" i="1" kern="100">
                            <a:effectLst/>
                            <a:latin typeface="Cambria Math" panose="02040503050406030204" pitchFamily="18" charset="0"/>
                            <a:ea typeface="黑体" panose="02010609060101010101" pitchFamily="2" charset="-122"/>
                            <a:cs typeface="Times New Roman" panose="02020603050405020304" pitchFamily="18" charset="0"/>
                          </a:rPr>
                          <m:t>0</m:t>
                        </m:r>
                      </m:sub>
                    </m:sSub>
                    <m:r>
                      <a:rPr lang="en-US" altLang="zh-CN" sz="3200" i="1" kern="100">
                        <a:effectLst/>
                        <a:latin typeface="Cambria Math" panose="02040503050406030204" pitchFamily="18" charset="0"/>
                        <a:ea typeface="黑体" panose="02010609060101010101" pitchFamily="2" charset="-122"/>
                        <a:cs typeface="Times New Roman" panose="02020603050405020304" pitchFamily="18" charset="0"/>
                      </a:rPr>
                      <m:t>𝑣</m:t>
                    </m:r>
                    <m:r>
                      <a:rPr lang="en-US" altLang="zh-CN" sz="3200" i="1" kern="100">
                        <a:effectLst/>
                        <a:latin typeface="Cambria Math" panose="02040503050406030204" pitchFamily="18" charset="0"/>
                        <a:ea typeface="黑体" panose="02010609060101010101" pitchFamily="2" charset="-122"/>
                        <a:cs typeface="Times New Roman" panose="02020603050405020304" pitchFamily="18" charset="0"/>
                      </a:rPr>
                      <m:t> </m:t>
                    </m:r>
                  </m:oMath>
                </a14:m>
                <a:r>
                  <a:rPr lang="en-US" altLang="zh-CN" sz="3200" kern="100" dirty="0">
                    <a:effectLst/>
                    <a:latin typeface="Calibri Light" panose="020F0302020204030204" pitchFamily="34" charset="0"/>
                    <a:ea typeface="黑体" panose="02010609060101010101" pitchFamily="2" charset="-122"/>
                    <a:cs typeface="Times New Roman" panose="02020603050405020304" pitchFamily="18" charset="0"/>
                  </a:rPr>
                  <a:t> </a:t>
                </a:r>
                <a:endParaRPr lang="en-US" altLang="zh-CN" sz="3200" kern="100" dirty="0">
                  <a:effectLst/>
                  <a:latin typeface="Calibri Light" panose="020F0302020204030204" pitchFamily="34" charset="0"/>
                  <a:ea typeface="黑体" panose="02010609060101010101" pitchFamily="2" charset="-122"/>
                  <a:cs typeface="Times New Roman" panose="02020603050405020304" pitchFamily="18" charset="0"/>
                </a:endParaRPr>
              </a:p>
              <a:p>
                <a:pPr>
                  <a:lnSpc>
                    <a:spcPct val="150000"/>
                  </a:lnSpc>
                  <a:spcAft>
                    <a:spcPts val="0"/>
                  </a:spcAft>
                </a:pPr>
                <a14:m>
                  <m:oMath xmlns:m="http://schemas.openxmlformats.org/officeDocument/2006/math">
                    <m:r>
                      <m:rPr>
                        <m:sty m:val="p"/>
                      </m:rPr>
                      <a:rPr lang="en-US" altLang="zh-CN" sz="3200" kern="100">
                        <a:effectLst/>
                        <a:latin typeface="Cambria Math" panose="02040503050406030204" pitchFamily="18" charset="0"/>
                        <a:ea typeface="黑体" panose="02010609060101010101" pitchFamily="2" charset="-122"/>
                        <a:cs typeface="Times New Roman" panose="02020603050405020304" pitchFamily="18" charset="0"/>
                      </a:rPr>
                      <m:t>E</m:t>
                    </m:r>
                    <m:r>
                      <a:rPr lang="en-US" altLang="zh-CN" sz="3200" kern="100">
                        <a:effectLst/>
                        <a:latin typeface="Cambria Math" panose="02040503050406030204" pitchFamily="18" charset="0"/>
                        <a:ea typeface="黑体" panose="02010609060101010101" pitchFamily="2" charset="-122"/>
                        <a:cs typeface="Times New Roman" panose="02020603050405020304" pitchFamily="18" charset="0"/>
                      </a:rPr>
                      <m:t>=</m:t>
                    </m:r>
                    <m:f>
                      <m:fPr>
                        <m:ctrlPr>
                          <a:rPr lang="en-US" altLang="zh-CN" sz="3200" i="1" kern="100" smtClean="0">
                            <a:effectLst/>
                            <a:latin typeface="Cambria Math" panose="02040503050406030204" pitchFamily="18" charset="0"/>
                            <a:ea typeface="黑体" panose="02010609060101010101" pitchFamily="2" charset="-122"/>
                            <a:cs typeface="Times New Roman" panose="02020603050405020304" pitchFamily="18" charset="0"/>
                          </a:rPr>
                        </m:ctrlPr>
                      </m:fPr>
                      <m:num>
                        <m:r>
                          <a:rPr lang="en-US" altLang="zh-CN" sz="3200" b="0" i="1" kern="100" smtClean="0">
                            <a:effectLst/>
                            <a:latin typeface="Cambria Math" panose="02040503050406030204" pitchFamily="18" charset="0"/>
                            <a:ea typeface="黑体" panose="02010609060101010101" pitchFamily="2" charset="-122"/>
                            <a:cs typeface="Times New Roman" panose="02020603050405020304" pitchFamily="18" charset="0"/>
                          </a:rPr>
                          <m:t>1</m:t>
                        </m:r>
                      </m:num>
                      <m:den>
                        <m:r>
                          <a:rPr lang="en-US" altLang="zh-CN" sz="3200" b="0" i="1" kern="100" smtClean="0">
                            <a:effectLst/>
                            <a:latin typeface="Cambria Math" panose="02040503050406030204" pitchFamily="18" charset="0"/>
                            <a:ea typeface="黑体" panose="02010609060101010101" pitchFamily="2" charset="-122"/>
                            <a:cs typeface="Times New Roman" panose="02020603050405020304" pitchFamily="18" charset="0"/>
                          </a:rPr>
                          <m:t>2</m:t>
                        </m:r>
                      </m:den>
                    </m:f>
                    <m:sSub>
                      <m:sSubPr>
                        <m:ctrlPr>
                          <a:rPr lang="en-US" altLang="zh-CN" sz="3200" i="1" kern="100" smtClean="0">
                            <a:effectLst/>
                            <a:latin typeface="Cambria Math" panose="02040503050406030204" pitchFamily="18" charset="0"/>
                            <a:ea typeface="黑体" panose="02010609060101010101" pitchFamily="2" charset="-122"/>
                            <a:cs typeface="Times New Roman" panose="02020603050405020304" pitchFamily="18" charset="0"/>
                          </a:rPr>
                        </m:ctrlPr>
                      </m:sSubPr>
                      <m:e>
                        <m:r>
                          <a:rPr lang="en-US" altLang="zh-CN" sz="3200" b="0" i="1" kern="100" smtClean="0">
                            <a:effectLst/>
                            <a:latin typeface="Cambria Math" panose="02040503050406030204" pitchFamily="18" charset="0"/>
                            <a:ea typeface="黑体" panose="02010609060101010101" pitchFamily="2" charset="-122"/>
                            <a:cs typeface="Times New Roman" panose="02020603050405020304" pitchFamily="18" charset="0"/>
                          </a:rPr>
                          <m:t>𝑚</m:t>
                        </m:r>
                      </m:e>
                      <m:sub>
                        <m:r>
                          <a:rPr lang="en-US" altLang="zh-CN" sz="3200" b="0" i="1" kern="100" smtClean="0">
                            <a:effectLst/>
                            <a:latin typeface="Cambria Math" panose="02040503050406030204" pitchFamily="18" charset="0"/>
                            <a:ea typeface="黑体" panose="02010609060101010101" pitchFamily="2" charset="-122"/>
                            <a:cs typeface="Times New Roman" panose="02020603050405020304" pitchFamily="18" charset="0"/>
                          </a:rPr>
                          <m:t>0</m:t>
                        </m:r>
                      </m:sub>
                    </m:sSub>
                    <m:sSup>
                      <m:sSupPr>
                        <m:ctrlPr>
                          <a:rPr lang="en-US" altLang="zh-CN" sz="3200" i="1" kern="100" smtClean="0">
                            <a:effectLst/>
                            <a:latin typeface="Cambria Math" panose="02040503050406030204" pitchFamily="18" charset="0"/>
                            <a:ea typeface="黑体" panose="02010609060101010101" pitchFamily="2" charset="-122"/>
                            <a:cs typeface="Times New Roman" panose="02020603050405020304" pitchFamily="18" charset="0"/>
                          </a:rPr>
                        </m:ctrlPr>
                      </m:sSupPr>
                      <m:e>
                        <m:r>
                          <a:rPr lang="en-US" altLang="zh-CN" sz="3200" b="0" i="1" kern="100" smtClean="0">
                            <a:effectLst/>
                            <a:latin typeface="Cambria Math" panose="02040503050406030204" pitchFamily="18" charset="0"/>
                            <a:ea typeface="黑体" panose="02010609060101010101" pitchFamily="2" charset="-122"/>
                            <a:cs typeface="Times New Roman" panose="02020603050405020304" pitchFamily="18" charset="0"/>
                          </a:rPr>
                          <m:t>𝑣</m:t>
                        </m:r>
                      </m:e>
                      <m:sup>
                        <m:r>
                          <a:rPr lang="en-US" altLang="zh-CN" sz="3200" b="0" i="1" kern="100" smtClean="0">
                            <a:effectLst/>
                            <a:latin typeface="Cambria Math" panose="02040503050406030204" pitchFamily="18" charset="0"/>
                            <a:ea typeface="黑体" panose="02010609060101010101" pitchFamily="2" charset="-122"/>
                            <a:cs typeface="Times New Roman" panose="02020603050405020304" pitchFamily="18" charset="0"/>
                          </a:rPr>
                          <m:t>2</m:t>
                        </m:r>
                      </m:sup>
                    </m:sSup>
                    <m:r>
                      <a:rPr lang="en-US" altLang="zh-CN" sz="3200" b="0" i="1" kern="100" smtClean="0">
                        <a:effectLst/>
                        <a:latin typeface="Cambria Math" panose="02040503050406030204" pitchFamily="18" charset="0"/>
                        <a:ea typeface="黑体" panose="02010609060101010101" pitchFamily="2" charset="-122"/>
                        <a:cs typeface="Times New Roman" panose="02020603050405020304" pitchFamily="18" charset="0"/>
                      </a:rPr>
                      <m:t>=</m:t>
                    </m:r>
                    <m:f>
                      <m:f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kern="100">
                            <a:effectLst/>
                            <a:latin typeface="Cambria Math" panose="02040503050406030204" pitchFamily="18" charset="0"/>
                            <a:ea typeface="黑体" panose="02010609060101010101" pitchFamily="2" charset="-122"/>
                            <a:cs typeface="Times New Roman" panose="02020603050405020304" pitchFamily="18" charset="0"/>
                          </a:rPr>
                          <m:t>1</m:t>
                        </m:r>
                      </m:num>
                      <m:den>
                        <m:r>
                          <a:rPr lang="en-US" altLang="zh-CN" sz="3200" i="1" kern="100">
                            <a:effectLst/>
                            <a:latin typeface="Cambria Math" panose="02040503050406030204" pitchFamily="18" charset="0"/>
                            <a:ea typeface="黑体" panose="02010609060101010101" pitchFamily="2" charset="-122"/>
                            <a:cs typeface="Times New Roman" panose="02020603050405020304" pitchFamily="18" charset="0"/>
                          </a:rPr>
                          <m:t>2</m:t>
                        </m:r>
                      </m:den>
                    </m:f>
                    <m:f>
                      <m:f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kern="100">
                                <a:effectLst/>
                                <a:latin typeface="Cambria Math" panose="02040503050406030204" pitchFamily="18" charset="0"/>
                                <a:ea typeface="黑体" panose="02010609060101010101" pitchFamily="2" charset="-122"/>
                                <a:cs typeface="Times New Roman" panose="02020603050405020304" pitchFamily="18" charset="0"/>
                              </a:rPr>
                              <m:t>𝑝</m:t>
                            </m:r>
                          </m:e>
                          <m:sup>
                            <m:r>
                              <a:rPr lang="en-US" altLang="zh-CN" sz="3200" i="1" kern="100">
                                <a:effectLst/>
                                <a:latin typeface="Cambria Math" panose="02040503050406030204" pitchFamily="18" charset="0"/>
                                <a:ea typeface="黑体" panose="02010609060101010101" pitchFamily="2" charset="-122"/>
                                <a:cs typeface="Times New Roman" panose="02020603050405020304" pitchFamily="18" charset="0"/>
                              </a:rPr>
                              <m:t>2</m:t>
                            </m:r>
                          </m:sup>
                        </m:sSup>
                      </m:num>
                      <m:den>
                        <m:r>
                          <a:rPr lang="en-US" altLang="zh-CN" sz="3200" i="1" kern="100">
                            <a:effectLst/>
                            <a:latin typeface="Cambria Math" panose="02040503050406030204" pitchFamily="18" charset="0"/>
                            <a:ea typeface="黑体" panose="02010609060101010101" pitchFamily="2" charset="-122"/>
                            <a:cs typeface="Times New Roman" panose="02020603050405020304" pitchFamily="18" charset="0"/>
                          </a:rPr>
                          <m:t>𝑚</m:t>
                        </m:r>
                      </m:den>
                    </m:f>
                  </m:oMath>
                </a14:m>
                <a:r>
                  <a:rPr lang="en-US" altLang="zh-CN" sz="2800" kern="100" dirty="0">
                    <a:effectLst/>
                    <a:latin typeface="Calibri Light" panose="020F0302020204030204" pitchFamily="34" charset="0"/>
                    <a:ea typeface="黑体" panose="02010609060101010101" pitchFamily="2" charset="-122"/>
                    <a:cs typeface="Times New Roman" panose="02020603050405020304" pitchFamily="18" charset="0"/>
                  </a:rPr>
                  <a:t>                                  </a:t>
                </a:r>
                <a:endParaRPr lang="en-US" altLang="zh-CN" sz="2800" kern="100" dirty="0">
                  <a:latin typeface="Calibri" panose="020F0502020204030204" pitchFamily="34" charset="0"/>
                  <a:ea typeface="宋体" panose="02010600030101010101" pitchFamily="2" charset="-122"/>
                  <a:cs typeface="Times New Roman" panose="02020603050405020304" pitchFamily="18" charset="0"/>
                </a:endParaRPr>
              </a:p>
              <a:p>
                <a:pPr>
                  <a:lnSpc>
                    <a:spcPct val="150000"/>
                  </a:lnSpc>
                  <a:spcAft>
                    <a:spcPts val="0"/>
                  </a:spcAft>
                </a:pPr>
                <a14:m>
                  <m:oMath xmlns:m="http://schemas.openxmlformats.org/officeDocument/2006/math">
                    <m:r>
                      <a:rPr lang="en-US" altLang="zh-CN" sz="3200" i="1" kern="100">
                        <a:effectLst/>
                        <a:latin typeface="Cambria Math" panose="02040503050406030204" pitchFamily="18" charset="0"/>
                        <a:ea typeface="黑体" panose="02010609060101010101" pitchFamily="2" charset="-122"/>
                        <a:cs typeface="Times New Roman" panose="02020603050405020304" pitchFamily="18" charset="0"/>
                      </a:rPr>
                      <m:t>𝐸</m:t>
                    </m:r>
                    <m:r>
                      <a:rPr lang="en-US" altLang="zh-CN" sz="3200" kern="100">
                        <a:effectLst/>
                        <a:latin typeface="Cambria Math" panose="02040503050406030204" pitchFamily="18" charset="0"/>
                        <a:ea typeface="黑体" panose="02010609060101010101" pitchFamily="2" charset="-122"/>
                        <a:cs typeface="Times New Roman" panose="02020603050405020304" pitchFamily="18" charset="0"/>
                      </a:rPr>
                      <m:t>=</m:t>
                    </m:r>
                    <m:f>
                      <m:f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i="1" kern="100">
                            <a:effectLst/>
                            <a:latin typeface="Cambria Math" panose="02040503050406030204" pitchFamily="18" charset="0"/>
                            <a:ea typeface="黑体" panose="02010609060101010101" pitchFamily="2" charset="-122"/>
                            <a:cs typeface="Times New Roman" panose="02020603050405020304" pitchFamily="18" charset="0"/>
                          </a:rPr>
                          <m:t>1</m:t>
                        </m:r>
                      </m:num>
                      <m:den>
                        <m:r>
                          <a:rPr lang="en-US" altLang="zh-CN" sz="3200" i="1" kern="100">
                            <a:effectLst/>
                            <a:latin typeface="Cambria Math" panose="02040503050406030204" pitchFamily="18" charset="0"/>
                            <a:ea typeface="黑体" panose="02010609060101010101" pitchFamily="2" charset="-122"/>
                            <a:cs typeface="Times New Roman" panose="02020603050405020304" pitchFamily="18" charset="0"/>
                          </a:rPr>
                          <m:t>2</m:t>
                        </m:r>
                      </m:den>
                    </m:f>
                    <m:f>
                      <m:f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kern="100">
                                <a:effectLst/>
                                <a:latin typeface="Cambria Math" panose="02040503050406030204" pitchFamily="18" charset="0"/>
                                <a:ea typeface="黑体" panose="02010609060101010101" pitchFamily="2" charset="-122"/>
                                <a:cs typeface="Times New Roman" panose="02020603050405020304" pitchFamily="18" charset="0"/>
                              </a:rPr>
                              <m:t>ℏ</m:t>
                            </m:r>
                          </m:e>
                          <m:sup>
                            <m:r>
                              <a:rPr lang="en-US" altLang="zh-CN" sz="3200" i="1" kern="100">
                                <a:effectLst/>
                                <a:latin typeface="Cambria Math" panose="02040503050406030204" pitchFamily="18" charset="0"/>
                                <a:ea typeface="黑体" panose="02010609060101010101" pitchFamily="2" charset="-122"/>
                                <a:cs typeface="Times New Roman" panose="02020603050405020304" pitchFamily="18" charset="0"/>
                              </a:rPr>
                              <m:t>2</m:t>
                            </m:r>
                          </m:sup>
                        </m:sSup>
                        <m:sSup>
                          <m:sSup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i="1" kern="100">
                                <a:effectLst/>
                                <a:latin typeface="Cambria Math" panose="02040503050406030204" pitchFamily="18" charset="0"/>
                                <a:ea typeface="黑体" panose="02010609060101010101" pitchFamily="2" charset="-122"/>
                                <a:cs typeface="Times New Roman" panose="02020603050405020304" pitchFamily="18" charset="0"/>
                              </a:rPr>
                              <m:t>𝑘</m:t>
                            </m:r>
                          </m:e>
                          <m:sup>
                            <m:r>
                              <a:rPr lang="en-US" altLang="zh-CN" sz="3200" i="1" kern="100">
                                <a:effectLst/>
                                <a:latin typeface="Cambria Math" panose="02040503050406030204" pitchFamily="18" charset="0"/>
                                <a:ea typeface="黑体" panose="02010609060101010101" pitchFamily="2" charset="-122"/>
                                <a:cs typeface="Times New Roman" panose="02020603050405020304" pitchFamily="18" charset="0"/>
                              </a:rPr>
                              <m:t>2</m:t>
                            </m:r>
                          </m:sup>
                        </m:sSup>
                      </m:num>
                      <m:den>
                        <m:sSub>
                          <m:sSubPr>
                            <m:ctrlPr>
                              <a:rPr lang="zh-CN" altLang="zh-CN" sz="3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kern="100">
                                <a:effectLst/>
                                <a:latin typeface="Cambria Math" panose="02040503050406030204" pitchFamily="18" charset="0"/>
                                <a:ea typeface="黑体" panose="02010609060101010101" pitchFamily="2" charset="-122"/>
                                <a:cs typeface="Times New Roman" panose="02020603050405020304" pitchFamily="18" charset="0"/>
                              </a:rPr>
                              <m:t>𝑚</m:t>
                            </m:r>
                          </m:e>
                          <m:sub>
                            <m:r>
                              <a:rPr lang="en-US" altLang="zh-CN" sz="3200" i="1" kern="100">
                                <a:effectLst/>
                                <a:latin typeface="Cambria Math" panose="02040503050406030204" pitchFamily="18" charset="0"/>
                                <a:ea typeface="黑体" panose="02010609060101010101" pitchFamily="2" charset="-122"/>
                                <a:cs typeface="Times New Roman" panose="02020603050405020304" pitchFamily="18" charset="0"/>
                              </a:rPr>
                              <m:t>0</m:t>
                            </m:r>
                          </m:sub>
                        </m:sSub>
                      </m:den>
                    </m:f>
                  </m:oMath>
                </a14:m>
                <a:r>
                  <a:rPr lang="en-US" altLang="zh-CN" sz="2800" kern="100" dirty="0">
                    <a:effectLst/>
                    <a:latin typeface="Calibri Light" panose="020F0302020204030204" pitchFamily="34" charset="0"/>
                    <a:ea typeface="黑体" panose="02010609060101010101" pitchFamily="2" charset="-122"/>
                    <a:cs typeface="Times New Roman" panose="02020603050405020304" pitchFamily="18" charset="0"/>
                  </a:rPr>
                  <a:t>                                  </a:t>
                </a:r>
                <a:endParaRPr lang="en-US" altLang="zh-CN" sz="2800" kern="100" dirty="0">
                  <a:effectLst/>
                  <a:latin typeface="Calibri Light" panose="020F0302020204030204" pitchFamily="34" charset="0"/>
                  <a:ea typeface="黑体" panose="02010609060101010101" pitchFamily="2" charset="-122"/>
                  <a:cs typeface="Times New Roman" panose="02020603050405020304" pitchFamily="18" charset="0"/>
                </a:endParaRPr>
              </a:p>
              <a:p>
                <a:pPr indent="2476500">
                  <a:spcAft>
                    <a:spcPts val="0"/>
                  </a:spcAft>
                </a:pPr>
                <a:endParaRPr lang="zh-CN" altLang="zh-CN" sz="2800" kern="100" dirty="0">
                  <a:effectLst/>
                  <a:latin typeface="Calibri Light" panose="020F0302020204030204" pitchFamily="34" charset="0"/>
                  <a:ea typeface="黑体" panose="02010609060101010101" pitchFamily="2" charset="-122"/>
                  <a:cs typeface="Times New Roman" panose="02020603050405020304" pitchFamily="18" charset="0"/>
                </a:endParaRPr>
              </a:p>
            </p:txBody>
          </p:sp>
        </mc:Choice>
        <mc:Fallback>
          <p:sp>
            <p:nvSpPr>
              <p:cNvPr id="3" name="矩形 2"/>
              <p:cNvSpPr>
                <a:spLocks noRot="1" noChangeAspect="1" noMove="1" noResize="1" noEditPoints="1" noAdjustHandles="1" noChangeArrowheads="1" noChangeShapeType="1" noTextEdit="1"/>
              </p:cNvSpPr>
              <p:nvPr/>
            </p:nvSpPr>
            <p:spPr>
              <a:xfrm>
                <a:off x="706929" y="836651"/>
                <a:ext cx="5004048" cy="4722127"/>
              </a:xfrm>
              <a:prstGeom prst="rect">
                <a:avLst/>
              </a:prstGeom>
              <a:blipFill rotWithShape="1">
                <a:blip r:embed="rId1"/>
                <a:stretch>
                  <a:fillRect l="-3" t="-8" r="8" b="13"/>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5770984" y="973811"/>
            <a:ext cx="2915816" cy="3281512"/>
          </a:xfrm>
          <a:prstGeom prst="rect">
            <a:avLst/>
          </a:prstGeom>
        </p:spPr>
      </p:pic>
      <p:sp>
        <p:nvSpPr>
          <p:cNvPr id="5" name="矩形 4"/>
          <p:cNvSpPr/>
          <p:nvPr/>
        </p:nvSpPr>
        <p:spPr>
          <a:xfrm>
            <a:off x="179512" y="5103674"/>
            <a:ext cx="8784976" cy="1754326"/>
          </a:xfrm>
          <a:prstGeom prst="rect">
            <a:avLst/>
          </a:prstGeom>
        </p:spPr>
        <p:txBody>
          <a:bodyPr wrap="square">
            <a:spAutoFit/>
          </a:bodyPr>
          <a:lstStyle/>
          <a:p>
            <a:pPr algn="just">
              <a:lnSpc>
                <a:spcPct val="150000"/>
              </a:lnSpc>
              <a:spcAft>
                <a:spcPts val="0"/>
              </a:spcAft>
            </a:pP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可见，在自由空间中，电子的</a:t>
            </a:r>
            <a:r>
              <a:rPr lang="en-US" altLang="zh-CN" sz="2400" kern="100" dirty="0" err="1">
                <a:latin typeface="Calibri" panose="020F0502020204030204" pitchFamily="34" charset="0"/>
                <a:ea typeface="宋体" panose="02010600030101010101" pitchFamily="2" charset="-122"/>
                <a:cs typeface="Times New Roman" panose="02020603050405020304" pitchFamily="18" charset="0"/>
              </a:rPr>
              <a:t>E</a:t>
            </a:r>
            <a:r>
              <a:rPr lang="en-US" altLang="zh-CN" sz="2400" kern="100" dirty="0" err="1">
                <a:latin typeface="Calibri" panose="020F0502020204030204" pitchFamily="34" charset="0"/>
                <a:ea typeface="宋体" panose="02010600030101010101" pitchFamily="2" charset="-122"/>
                <a:cs typeface="Times New Roman" panose="02020603050405020304" pitchFamily="18" charset="0"/>
                <a:sym typeface="Symbol" panose="05050102010706020507" pitchFamily="18" charset="2"/>
              </a:rPr>
              <a:t></a:t>
            </a:r>
            <a:r>
              <a:rPr lang="en-US" altLang="zh-CN" sz="2400" kern="100" dirty="0" err="1">
                <a:latin typeface="Calibri" panose="020F0502020204030204" pitchFamily="34" charset="0"/>
                <a:ea typeface="宋体" panose="02010600030101010101" pitchFamily="2" charset="-122"/>
                <a:cs typeface="Times New Roman" panose="02020603050405020304" pitchFamily="18" charset="0"/>
              </a:rPr>
              <a:t>k</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关系是抛物线型的。由于波矢</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k</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是连续变化的，自由电子的能量也是连续的，从零到无穷大都是允许的。</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6" name="矩形 2"/>
          <p:cNvSpPr>
            <a:spLocks noChangeArrowheads="1"/>
          </p:cNvSpPr>
          <p:nvPr/>
        </p:nvSpPr>
        <p:spPr bwMode="auto">
          <a:xfrm>
            <a:off x="-23039" y="32095"/>
            <a:ext cx="6463214" cy="769441"/>
          </a:xfrm>
          <a:prstGeom prst="rect">
            <a:avLst/>
          </a:prstGeom>
          <a:noFill/>
          <a:ln w="9525">
            <a:noFill/>
            <a:miter lim="800000"/>
          </a:ln>
        </p:spPr>
        <p:txBody>
          <a:bodyPr wrap="square">
            <a:spAutoFit/>
          </a:bodyPr>
          <a:lstStyle/>
          <a:p>
            <a:r>
              <a:rPr lang="zh-CN" altLang="en-US" sz="4400" dirty="0">
                <a:solidFill>
                  <a:srgbClr val="FF0000"/>
                </a:solidFill>
                <a:latin typeface="黑体" panose="02010609060101010101" pitchFamily="2" charset="-122"/>
                <a:ea typeface="黑体" panose="02010609060101010101" pitchFamily="2" charset="-122"/>
              </a:rPr>
              <a:t>自由空间中的</a:t>
            </a:r>
            <a:r>
              <a:rPr lang="en-US" altLang="zh-CN" sz="4400" dirty="0">
                <a:solidFill>
                  <a:srgbClr val="FF0000"/>
                </a:solidFill>
                <a:latin typeface="黑体" panose="02010609060101010101" pitchFamily="2" charset="-122"/>
                <a:ea typeface="黑体" panose="02010609060101010101" pitchFamily="2" charset="-122"/>
              </a:rPr>
              <a:t>E-k</a:t>
            </a:r>
            <a:r>
              <a:rPr lang="zh-CN" altLang="en-US" sz="4400" dirty="0">
                <a:solidFill>
                  <a:srgbClr val="FF0000"/>
                </a:solidFill>
                <a:latin typeface="黑体" panose="02010609060101010101" pitchFamily="2" charset="-122"/>
                <a:ea typeface="黑体" panose="02010609060101010101" pitchFamily="2" charset="-122"/>
              </a:rPr>
              <a:t>关系</a:t>
            </a:r>
            <a:endParaRPr lang="zh-CN" altLang="en-US" sz="4400" dirty="0">
              <a:solidFill>
                <a:srgbClr val="FF0000"/>
              </a:solidFill>
              <a:latin typeface="黑体" panose="02010609060101010101" pitchFamily="2" charset="-122"/>
              <a:ea typeface="黑体" panose="0201060906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413" y="-111089"/>
            <a:ext cx="4221054" cy="1143000"/>
          </a:xfrm>
        </p:spPr>
        <p:txBody>
          <a:bodyPr/>
          <a:lstStyle/>
          <a:p>
            <a:r>
              <a:rPr lang="zh-CN" altLang="en-US" b="1" dirty="0">
                <a:solidFill>
                  <a:srgbClr val="FF0000"/>
                </a:solidFill>
              </a:rPr>
              <a:t>有效质量的概念</a:t>
            </a:r>
            <a:endParaRPr lang="zh-CN" altLang="en-US" b="1" dirty="0">
              <a:solidFill>
                <a:srgbClr val="FF0000"/>
              </a:solidFill>
            </a:endParaRPr>
          </a:p>
        </p:txBody>
      </p:sp>
      <mc:AlternateContent xmlns:mc="http://schemas.openxmlformats.org/markup-compatibility/2006">
        <mc:Choice xmlns:a14="http://schemas.microsoft.com/office/drawing/2010/main" Requires="a14">
          <p:sp>
            <p:nvSpPr>
              <p:cNvPr id="3" name="竖排文字占位符 2"/>
              <p:cNvSpPr>
                <a:spLocks noGrp="1"/>
              </p:cNvSpPr>
              <p:nvPr>
                <p:ph type="body" orient="vert" idx="1"/>
              </p:nvPr>
            </p:nvSpPr>
            <p:spPr>
              <a:xfrm>
                <a:off x="169709" y="1706669"/>
                <a:ext cx="3704907" cy="1218532"/>
              </a:xfrm>
            </p:spPr>
            <p:txBody>
              <a:bodyPr vert="horz"/>
              <a:lstStyle/>
              <a:p>
                <a:pPr indent="0" algn="just">
                  <a:spcAft>
                    <a:spcPts val="0"/>
                  </a:spcAft>
                  <a:buNone/>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黑体" panose="02010609060101010101" pitchFamily="2" charset="-122"/>
                          <a:cs typeface="Times New Roman" panose="02020603050405020304" pitchFamily="18" charset="0"/>
                        </a:rPr>
                        <m:t>𝐸</m:t>
                      </m:r>
                      <m:r>
                        <a:rPr lang="en-US" altLang="zh-CN" kern="100">
                          <a:latin typeface="Cambria Math" panose="02040503050406030204" pitchFamily="18" charset="0"/>
                          <a:ea typeface="黑体" panose="0201060906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黑体" panose="02010609060101010101" pitchFamily="2" charset="-122"/>
                              <a:cs typeface="Times New Roman" panose="02020603050405020304" pitchFamily="18" charset="0"/>
                            </a:rPr>
                            <m:t>1</m:t>
                          </m:r>
                        </m:num>
                        <m:den>
                          <m:r>
                            <a:rPr lang="en-US" altLang="zh-CN" i="1" kern="100">
                              <a:latin typeface="Cambria Math" panose="02040503050406030204" pitchFamily="18" charset="0"/>
                              <a:ea typeface="黑体" panose="02010609060101010101" pitchFamily="2" charset="-122"/>
                              <a:cs typeface="Times New Roman" panose="02020603050405020304" pitchFamily="18" charset="0"/>
                            </a:rPr>
                            <m:t>2</m:t>
                          </m:r>
                        </m:den>
                      </m:f>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黑体" panose="02010609060101010101" pitchFamily="2" charset="-122"/>
                                  <a:cs typeface="Times New Roman" panose="02020603050405020304" pitchFamily="18" charset="0"/>
                                </a:rPr>
                                <m:t>ℏ</m:t>
                              </m:r>
                            </m:e>
                            <m:sup>
                              <m:r>
                                <a:rPr lang="en-US" altLang="zh-CN" i="1" kern="100">
                                  <a:latin typeface="Cambria Math" panose="02040503050406030204" pitchFamily="18" charset="0"/>
                                  <a:ea typeface="黑体" panose="02010609060101010101" pitchFamily="2" charset="-122"/>
                                  <a:cs typeface="Times New Roman" panose="02020603050405020304" pitchFamily="18" charset="0"/>
                                </a:rPr>
                                <m:t>2</m:t>
                              </m:r>
                            </m:sup>
                          </m:sSup>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黑体" panose="02010609060101010101" pitchFamily="2" charset="-122"/>
                                  <a:cs typeface="Times New Roman" panose="02020603050405020304" pitchFamily="18" charset="0"/>
                                </a:rPr>
                                <m:t>𝑘</m:t>
                              </m:r>
                            </m:e>
                            <m:sup>
                              <m:r>
                                <a:rPr lang="en-US" altLang="zh-CN" i="1" kern="100">
                                  <a:latin typeface="Cambria Math" panose="02040503050406030204" pitchFamily="18" charset="0"/>
                                  <a:ea typeface="黑体" panose="02010609060101010101" pitchFamily="2" charset="-122"/>
                                  <a:cs typeface="Times New Roman" panose="02020603050405020304" pitchFamily="18" charset="0"/>
                                </a:rPr>
                                <m:t>2</m:t>
                              </m:r>
                            </m:sup>
                          </m:sSup>
                        </m:num>
                        <m:den>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黑体" panose="02010609060101010101" pitchFamily="2" charset="-122"/>
                                  <a:cs typeface="Times New Roman" panose="02020603050405020304" pitchFamily="18" charset="0"/>
                                </a:rPr>
                                <m:t>𝑚</m:t>
                              </m:r>
                            </m:e>
                            <m:sub>
                              <m:r>
                                <a:rPr lang="en-US" altLang="zh-CN" kern="100">
                                  <a:latin typeface="Cambria Math" panose="02040503050406030204" pitchFamily="18" charset="0"/>
                                  <a:ea typeface="黑体" panose="02010609060101010101" pitchFamily="2" charset="-122"/>
                                  <a:cs typeface="Times New Roman" panose="02020603050405020304" pitchFamily="18" charset="0"/>
                                </a:rPr>
                                <m:t>0</m:t>
                              </m:r>
                            </m:sub>
                          </m:sSub>
                        </m:den>
                      </m:f>
                    </m:oMath>
                  </m:oMathPara>
                </a14:m>
                <a:endParaRPr lang="en-US" altLang="zh-CN" i="1" dirty="0">
                  <a:latin typeface="Cambria Math" panose="02040503050406030204" pitchFamily="18" charset="0"/>
                  <a:ea typeface="Cambria Math" panose="02040503050406030204" pitchFamily="18" charset="0"/>
                </a:endParaRPr>
              </a:p>
              <a:p>
                <a:pPr indent="0" algn="just">
                  <a:spcAft>
                    <a:spcPts val="0"/>
                  </a:spcAft>
                  <a:buNone/>
                </a:pPr>
                <a:endParaRPr lang="zh-CN" altLang="en-US" dirty="0"/>
              </a:p>
            </p:txBody>
          </p:sp>
        </mc:Choice>
        <mc:Fallback>
          <p:sp>
            <p:nvSpPr>
              <p:cNvPr id="3" name="竖排文字占位符 2"/>
              <p:cNvSpPr>
                <a:spLocks noRot="1" noChangeAspect="1" noMove="1" noResize="1" noEditPoints="1" noAdjustHandles="1" noChangeArrowheads="1" noChangeShapeType="1" noTextEdit="1"/>
              </p:cNvSpPr>
              <p:nvPr>
                <p:ph type="body" orient="vert" idx="1"/>
              </p:nvPr>
            </p:nvSpPr>
            <p:spPr>
              <a:xfrm>
                <a:off x="169709" y="1706669"/>
                <a:ext cx="3704907" cy="1218532"/>
              </a:xfrm>
              <a:blipFill rotWithShape="1">
                <a:blip r:embed="rId1"/>
                <a:stretch>
                  <a:fillRect l="-4" t="-35" r="13" b="-3785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079DB88F-686F-40D0-832F-075EE83D5D27}" type="slidenum">
              <a:rPr lang="zh-CN" altLang="en-US" smtClean="0"/>
            </a:fld>
            <a:endParaRPr lang="zh-CN" altLang="en-US"/>
          </a:p>
        </p:txBody>
      </p:sp>
      <mc:AlternateContent xmlns:mc="http://schemas.openxmlformats.org/markup-compatibility/2006">
        <mc:Choice xmlns:a14="http://schemas.microsoft.com/office/drawing/2010/main" Requires="a14">
          <p:sp>
            <p:nvSpPr>
              <p:cNvPr id="5" name="矩形 4"/>
              <p:cNvSpPr/>
              <p:nvPr/>
            </p:nvSpPr>
            <p:spPr>
              <a:xfrm>
                <a:off x="395536" y="4558449"/>
                <a:ext cx="2651944" cy="123822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zh-CN" altLang="en-US" sz="3600" i="1" smtClean="0">
                              <a:latin typeface="Cambria Math" panose="02040503050406030204" pitchFamily="18" charset="0"/>
                            </a:rPr>
                          </m:ctrlPr>
                        </m:fPr>
                        <m:num>
                          <m:r>
                            <a:rPr lang="zh-CN" altLang="en-US" sz="3600">
                              <a:latin typeface="Cambria Math" panose="02040503050406030204" pitchFamily="18" charset="0"/>
                            </a:rPr>
                            <m:t>1</m:t>
                          </m:r>
                        </m:num>
                        <m:den>
                          <m:sSup>
                            <m:sSupPr>
                              <m:ctrlPr>
                                <a:rPr lang="en-US" altLang="zh-CN" sz="3600" i="1" smtClean="0">
                                  <a:latin typeface="Cambria Math" panose="02040503050406030204" pitchFamily="18" charset="0"/>
                                </a:rPr>
                              </m:ctrlPr>
                            </m:sSupPr>
                            <m:e>
                              <m:r>
                                <a:rPr lang="zh-CN" altLang="en-US" sz="3600">
                                  <a:latin typeface="Cambria Math" panose="02040503050406030204" pitchFamily="18" charset="0"/>
                                </a:rPr>
                                <m:t>ℏ</m:t>
                              </m:r>
                            </m:e>
                            <m:sup>
                              <m:r>
                                <a:rPr lang="en-US" altLang="zh-CN" sz="3600" b="0" i="1" smtClean="0">
                                  <a:latin typeface="Cambria Math" panose="02040503050406030204" pitchFamily="18" charset="0"/>
                                </a:rPr>
                                <m:t>2</m:t>
                              </m:r>
                            </m:sup>
                          </m:sSup>
                        </m:den>
                      </m:f>
                      <m:f>
                        <m:fPr>
                          <m:ctrlPr>
                            <a:rPr lang="zh-CN" altLang="en-US" sz="3600" i="1">
                              <a:latin typeface="Cambria Math" panose="02040503050406030204" pitchFamily="18" charset="0"/>
                            </a:rPr>
                          </m:ctrlPr>
                        </m:fPr>
                        <m:num>
                          <m:r>
                            <a:rPr lang="zh-CN" altLang="en-US" sz="3600" i="1">
                              <a:latin typeface="Cambria Math" panose="02040503050406030204" pitchFamily="18" charset="0"/>
                            </a:rPr>
                            <m:t>𝑑𝐸</m:t>
                          </m:r>
                        </m:num>
                        <m:den>
                          <m:r>
                            <a:rPr lang="zh-CN" altLang="en-US" sz="3600" i="1">
                              <a:latin typeface="Cambria Math" panose="02040503050406030204" pitchFamily="18" charset="0"/>
                            </a:rPr>
                            <m:t>𝑑𝑘</m:t>
                          </m:r>
                        </m:den>
                      </m:f>
                      <m:r>
                        <a:rPr lang="zh-CN" altLang="en-US" sz="3600" i="0">
                          <a:latin typeface="Cambria Math" panose="02040503050406030204" pitchFamily="18" charset="0"/>
                        </a:rPr>
                        <m:t>=</m:t>
                      </m:r>
                      <m:f>
                        <m:fPr>
                          <m:ctrlPr>
                            <a:rPr lang="zh-CN" altLang="en-US" sz="3600" i="1">
                              <a:latin typeface="Cambria Math" panose="02040503050406030204" pitchFamily="18" charset="0"/>
                            </a:rPr>
                          </m:ctrlPr>
                        </m:fPr>
                        <m:num>
                          <m:r>
                            <a:rPr lang="zh-CN" altLang="en-US" sz="3600" i="1">
                              <a:latin typeface="Cambria Math" panose="02040503050406030204" pitchFamily="18" charset="0"/>
                            </a:rPr>
                            <m:t>𝑘</m:t>
                          </m:r>
                        </m:num>
                        <m:den>
                          <m:sSub>
                            <m:sSubPr>
                              <m:ctrlPr>
                                <a:rPr lang="zh-CN" altLang="en-US" sz="3600" i="1">
                                  <a:latin typeface="Cambria Math" panose="02040503050406030204" pitchFamily="18" charset="0"/>
                                </a:rPr>
                              </m:ctrlPr>
                            </m:sSubPr>
                            <m:e>
                              <m:r>
                                <a:rPr lang="zh-CN" altLang="en-US" sz="3600" i="1">
                                  <a:latin typeface="Cambria Math" panose="02040503050406030204" pitchFamily="18" charset="0"/>
                                </a:rPr>
                                <m:t>𝑚</m:t>
                              </m:r>
                            </m:e>
                            <m:sub>
                              <m:r>
                                <a:rPr lang="zh-CN" altLang="en-US" sz="3600" i="0">
                                  <a:latin typeface="Cambria Math" panose="02040503050406030204" pitchFamily="18" charset="0"/>
                                </a:rPr>
                                <m:t>0</m:t>
                              </m:r>
                            </m:sub>
                          </m:sSub>
                        </m:den>
                      </m:f>
                    </m:oMath>
                  </m:oMathPara>
                </a14:m>
                <a:endParaRPr lang="zh-CN" altLang="en-US" sz="3600" dirty="0"/>
              </a:p>
            </p:txBody>
          </p:sp>
        </mc:Choice>
        <mc:Fallback>
          <p:sp>
            <p:nvSpPr>
              <p:cNvPr id="5" name="矩形 4"/>
              <p:cNvSpPr>
                <a:spLocks noRot="1" noChangeAspect="1" noMove="1" noResize="1" noEditPoints="1" noAdjustHandles="1" noChangeArrowheads="1" noChangeShapeType="1" noTextEdit="1"/>
              </p:cNvSpPr>
              <p:nvPr/>
            </p:nvSpPr>
            <p:spPr>
              <a:xfrm>
                <a:off x="395536" y="4558449"/>
                <a:ext cx="2651944" cy="1238224"/>
              </a:xfrm>
              <a:prstGeom prst="rect">
                <a:avLst/>
              </a:prstGeom>
              <a:blipFill rotWithShape="1">
                <a:blip r:embed="rId2"/>
                <a:stretch>
                  <a:fillRect l="-21" t="-34" r="4" b="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3750541" y="1676435"/>
                <a:ext cx="2012730" cy="116410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zh-CN" altLang="zh-CN" sz="3200" i="1">
                              <a:solidFill>
                                <a:prstClr val="black"/>
                              </a:solidFill>
                              <a:latin typeface="Cambria Math" panose="02040503050406030204" pitchFamily="18" charset="0"/>
                              <a:ea typeface="Cambria Math" panose="02040503050406030204" pitchFamily="18" charset="0"/>
                            </a:rPr>
                          </m:ctrlPr>
                        </m:fPr>
                        <m:num>
                          <m:r>
                            <a:rPr lang="en-US" altLang="zh-CN" sz="3200" i="1">
                              <a:solidFill>
                                <a:prstClr val="black"/>
                              </a:solidFill>
                              <a:latin typeface="Cambria Math" panose="02040503050406030204" pitchFamily="18" charset="0"/>
                              <a:cs typeface="Times New Roman" panose="02020603050405020304" pitchFamily="18" charset="0"/>
                            </a:rPr>
                            <m:t>𝑑𝐸</m:t>
                          </m:r>
                        </m:num>
                        <m:den>
                          <m:r>
                            <a:rPr lang="en-US" altLang="zh-CN" sz="3200" i="1">
                              <a:solidFill>
                                <a:prstClr val="black"/>
                              </a:solidFill>
                              <a:latin typeface="Cambria Math" panose="02040503050406030204" pitchFamily="18" charset="0"/>
                              <a:cs typeface="Times New Roman" panose="02020603050405020304" pitchFamily="18" charset="0"/>
                            </a:rPr>
                            <m:t>𝑑𝑘</m:t>
                          </m:r>
                        </m:den>
                      </m:f>
                      <m:r>
                        <a:rPr lang="en-US" altLang="zh-CN" sz="3200" i="1">
                          <a:solidFill>
                            <a:prstClr val="black"/>
                          </a:solidFill>
                          <a:latin typeface="Cambria Math" panose="02040503050406030204" pitchFamily="18" charset="0"/>
                          <a:cs typeface="Times New Roman" panose="02020603050405020304" pitchFamily="18" charset="0"/>
                        </a:rPr>
                        <m:t>=</m:t>
                      </m:r>
                      <m:f>
                        <m:fPr>
                          <m:ctrlPr>
                            <a:rPr lang="zh-CN" altLang="zh-CN" sz="3200" i="1">
                              <a:solidFill>
                                <a:prstClr val="black"/>
                              </a:solidFill>
                              <a:latin typeface="Cambria Math" panose="02040503050406030204" pitchFamily="18" charset="0"/>
                              <a:ea typeface="Cambria Math" panose="02040503050406030204" pitchFamily="18" charset="0"/>
                            </a:rPr>
                          </m:ctrlPr>
                        </m:fPr>
                        <m:num>
                          <m:sSup>
                            <m:sSupPr>
                              <m:ctrlPr>
                                <a:rPr lang="zh-CN" altLang="zh-CN" sz="3200" i="1">
                                  <a:solidFill>
                                    <a:prstClr val="black"/>
                                  </a:solidFill>
                                  <a:latin typeface="Cambria Math" panose="02040503050406030204" pitchFamily="18" charset="0"/>
                                  <a:ea typeface="Cambria Math" panose="02040503050406030204" pitchFamily="18" charset="0"/>
                                </a:rPr>
                              </m:ctrlPr>
                            </m:sSupPr>
                            <m:e>
                              <m:r>
                                <a:rPr lang="en-US" altLang="zh-CN" sz="3200" i="1">
                                  <a:solidFill>
                                    <a:prstClr val="black"/>
                                  </a:solidFill>
                                  <a:latin typeface="Cambria Math" panose="02040503050406030204" pitchFamily="18" charset="0"/>
                                  <a:cs typeface="Times New Roman" panose="02020603050405020304" pitchFamily="18" charset="0"/>
                                </a:rPr>
                                <m:t>ℏ</m:t>
                              </m:r>
                            </m:e>
                            <m:sup>
                              <m:r>
                                <a:rPr lang="en-US" altLang="zh-CN" sz="3200" i="1">
                                  <a:solidFill>
                                    <a:prstClr val="black"/>
                                  </a:solidFill>
                                  <a:latin typeface="Cambria Math" panose="02040503050406030204" pitchFamily="18" charset="0"/>
                                  <a:cs typeface="Times New Roman" panose="02020603050405020304" pitchFamily="18" charset="0"/>
                                </a:rPr>
                                <m:t>2</m:t>
                              </m:r>
                            </m:sup>
                          </m:sSup>
                          <m:r>
                            <a:rPr lang="en-US" altLang="zh-CN" sz="3200" i="1">
                              <a:solidFill>
                                <a:prstClr val="black"/>
                              </a:solidFill>
                              <a:latin typeface="Cambria Math" panose="02040503050406030204" pitchFamily="18" charset="0"/>
                              <a:cs typeface="Times New Roman" panose="02020603050405020304" pitchFamily="18" charset="0"/>
                            </a:rPr>
                            <m:t>𝑘</m:t>
                          </m:r>
                        </m:num>
                        <m:den>
                          <m:sSub>
                            <m:sSubPr>
                              <m:ctrlPr>
                                <a:rPr lang="zh-CN" altLang="zh-CN" sz="3200" i="1">
                                  <a:solidFill>
                                    <a:prstClr val="black"/>
                                  </a:solidFill>
                                  <a:latin typeface="Cambria Math" panose="02040503050406030204" pitchFamily="18" charset="0"/>
                                  <a:ea typeface="Cambria Math" panose="02040503050406030204" pitchFamily="18" charset="0"/>
                                </a:rPr>
                              </m:ctrlPr>
                            </m:sSubPr>
                            <m:e>
                              <m:r>
                                <a:rPr lang="en-US" altLang="zh-CN" sz="3200" i="1">
                                  <a:solidFill>
                                    <a:prstClr val="black"/>
                                  </a:solidFill>
                                  <a:latin typeface="Cambria Math" panose="02040503050406030204" pitchFamily="18" charset="0"/>
                                  <a:cs typeface="Times New Roman" panose="02020603050405020304" pitchFamily="18" charset="0"/>
                                </a:rPr>
                                <m:t>𝑚</m:t>
                              </m:r>
                            </m:e>
                            <m:sub>
                              <m:r>
                                <a:rPr lang="en-US" altLang="zh-CN" sz="3200" i="1">
                                  <a:solidFill>
                                    <a:prstClr val="black"/>
                                  </a:solidFill>
                                  <a:latin typeface="Cambria Math" panose="02040503050406030204" pitchFamily="18" charset="0"/>
                                  <a:cs typeface="Times New Roman" panose="02020603050405020304" pitchFamily="18" charset="0"/>
                                </a:rPr>
                                <m:t>0</m:t>
                              </m:r>
                            </m:sub>
                          </m:sSub>
                        </m:den>
                      </m:f>
                    </m:oMath>
                  </m:oMathPara>
                </a14:m>
                <a:endParaRPr lang="zh-CN" altLang="en-US" dirty="0"/>
              </a:p>
            </p:txBody>
          </p:sp>
        </mc:Choice>
        <mc:Fallback>
          <p:sp>
            <p:nvSpPr>
              <p:cNvPr id="6" name="矩形 5"/>
              <p:cNvSpPr>
                <a:spLocks noRot="1" noChangeAspect="1" noMove="1" noResize="1" noEditPoints="1" noAdjustHandles="1" noChangeArrowheads="1" noChangeShapeType="1" noTextEdit="1"/>
              </p:cNvSpPr>
              <p:nvPr/>
            </p:nvSpPr>
            <p:spPr>
              <a:xfrm>
                <a:off x="3750541" y="1676435"/>
                <a:ext cx="2012730" cy="1164101"/>
              </a:xfrm>
              <a:prstGeom prst="rect">
                <a:avLst/>
              </a:prstGeom>
              <a:blipFill rotWithShape="1">
                <a:blip r:embed="rId3"/>
                <a:stretch>
                  <a:fillRect l="-11" t="-3" r="1" b="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3491746" y="4559040"/>
                <a:ext cx="2734467" cy="1129092"/>
              </a:xfrm>
              <a:prstGeom prst="rect">
                <a:avLst/>
              </a:prstGeom>
            </p:spPr>
            <p:txBody>
              <a:bodyPr wrap="none">
                <a:spAutoFit/>
              </a:bodyPr>
              <a:lstStyle/>
              <a:p>
                <a14:m>
                  <m:oMath xmlns:m="http://schemas.openxmlformats.org/officeDocument/2006/math">
                    <m:f>
                      <m:fPr>
                        <m:ctrlPr>
                          <a:rPr lang="zh-CN" altLang="zh-CN" sz="40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4000" i="1">
                            <a:effectLst/>
                            <a:latin typeface="Cambria Math" panose="02040503050406030204" pitchFamily="18" charset="0"/>
                            <a:ea typeface="宋体" panose="02010600030101010101" pitchFamily="2" charset="-122"/>
                            <a:cs typeface="Times New Roman" panose="02020603050405020304" pitchFamily="18" charset="0"/>
                          </a:rPr>
                          <m:t>1</m:t>
                        </m:r>
                      </m:num>
                      <m:den>
                        <m:sSup>
                          <m:sSupPr>
                            <m:ctrlPr>
                              <a:rPr lang="zh-CN" altLang="zh-CN" sz="4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4000" i="1">
                                <a:effectLst/>
                                <a:latin typeface="Cambria Math" panose="02040503050406030204" pitchFamily="18" charset="0"/>
                                <a:ea typeface="宋体" panose="02010600030101010101" pitchFamily="2" charset="-122"/>
                                <a:cs typeface="Times New Roman" panose="02020603050405020304" pitchFamily="18" charset="0"/>
                              </a:rPr>
                              <m:t>ℏ</m:t>
                            </m:r>
                          </m:e>
                          <m:sup>
                            <m:r>
                              <a:rPr lang="en-US" altLang="zh-CN" sz="4000" i="1">
                                <a:effectLst/>
                                <a:latin typeface="Cambria Math" panose="02040503050406030204" pitchFamily="18" charset="0"/>
                                <a:ea typeface="宋体" panose="02010600030101010101" pitchFamily="2" charset="-122"/>
                                <a:cs typeface="Times New Roman" panose="02020603050405020304" pitchFamily="18" charset="0"/>
                              </a:rPr>
                              <m:t>2</m:t>
                            </m:r>
                          </m:sup>
                        </m:sSup>
                      </m:den>
                    </m:f>
                    <m:f>
                      <m:fPr>
                        <m:ctrlPr>
                          <a:rPr lang="zh-CN" altLang="zh-CN" sz="40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4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4000" i="1">
                                <a:effectLst/>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40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4000" i="1">
                            <a:effectLst/>
                            <a:latin typeface="Cambria Math" panose="02040503050406030204" pitchFamily="18" charset="0"/>
                            <a:ea typeface="宋体" panose="02010600030101010101" pitchFamily="2" charset="-122"/>
                            <a:cs typeface="Times New Roman" panose="02020603050405020304" pitchFamily="18" charset="0"/>
                          </a:rPr>
                          <m:t>𝐸</m:t>
                        </m:r>
                      </m:num>
                      <m:den>
                        <m:r>
                          <a:rPr lang="en-US" altLang="zh-CN" sz="4000" i="1">
                            <a:effectLst/>
                            <a:latin typeface="Cambria Math" panose="02040503050406030204" pitchFamily="18" charset="0"/>
                            <a:ea typeface="宋体" panose="02010600030101010101" pitchFamily="2" charset="-122"/>
                            <a:cs typeface="Times New Roman" panose="02020603050405020304" pitchFamily="18" charset="0"/>
                          </a:rPr>
                          <m:t>𝑑</m:t>
                        </m:r>
                        <m:sSup>
                          <m:sSupPr>
                            <m:ctrlPr>
                              <a:rPr lang="zh-CN" altLang="zh-CN" sz="4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4000" i="1">
                                <a:effectLst/>
                                <a:latin typeface="Cambria Math" panose="02040503050406030204" pitchFamily="18" charset="0"/>
                                <a:ea typeface="宋体" panose="02010600030101010101" pitchFamily="2" charset="-122"/>
                                <a:cs typeface="Times New Roman" panose="02020603050405020304" pitchFamily="18" charset="0"/>
                              </a:rPr>
                              <m:t>𝑘</m:t>
                            </m:r>
                          </m:e>
                          <m:sup>
                            <m:r>
                              <a:rPr lang="en-US" altLang="zh-CN" sz="4000" i="1">
                                <a:effectLst/>
                                <a:latin typeface="Cambria Math" panose="02040503050406030204" pitchFamily="18" charset="0"/>
                                <a:ea typeface="宋体" panose="02010600030101010101" pitchFamily="2" charset="-122"/>
                                <a:cs typeface="Times New Roman" panose="02020603050405020304" pitchFamily="18" charset="0"/>
                              </a:rPr>
                              <m:t>2</m:t>
                            </m:r>
                          </m:sup>
                        </m:sSup>
                      </m:den>
                    </m:f>
                    <m:r>
                      <a:rPr lang="en-US" altLang="zh-CN" sz="40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40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4000" i="1">
                            <a:effectLst/>
                            <a:latin typeface="Cambria Math" panose="02040503050406030204" pitchFamily="18" charset="0"/>
                            <a:ea typeface="宋体" panose="02010600030101010101" pitchFamily="2" charset="-122"/>
                            <a:cs typeface="Times New Roman" panose="02020603050405020304" pitchFamily="18" charset="0"/>
                          </a:rPr>
                          <m:t>1</m:t>
                        </m:r>
                      </m:num>
                      <m:den>
                        <m:sSub>
                          <m:sSubPr>
                            <m:ctrlPr>
                              <a:rPr lang="zh-CN" altLang="zh-CN" sz="4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4000" i="1">
                                <a:effectLst/>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sz="4000" i="1">
                                <a:effectLst/>
                                <a:latin typeface="Cambria Math" panose="02040503050406030204" pitchFamily="18" charset="0"/>
                                <a:ea typeface="宋体" panose="02010600030101010101" pitchFamily="2" charset="-122"/>
                                <a:cs typeface="Times New Roman" panose="02020603050405020304" pitchFamily="18" charset="0"/>
                              </a:rPr>
                              <m:t>0</m:t>
                            </m:r>
                          </m:sub>
                        </m:sSub>
                      </m:den>
                    </m:f>
                  </m:oMath>
                </a14:m>
                <a:r>
                  <a:rPr lang="en-US" altLang="zh-CN" sz="4000" dirty="0">
                    <a:effectLst/>
                    <a:latin typeface="Times New Roman" panose="02020603050405020304" pitchFamily="18" charset="0"/>
                    <a:ea typeface="宋体" panose="02010600030101010101" pitchFamily="2" charset="-122"/>
                  </a:rPr>
                  <a:t> </a:t>
                </a:r>
                <a:endParaRPr lang="zh-CN" altLang="en-US" sz="4000" dirty="0"/>
              </a:p>
            </p:txBody>
          </p:sp>
        </mc:Choice>
        <mc:Fallback>
          <p:sp>
            <p:nvSpPr>
              <p:cNvPr id="7" name="矩形 6"/>
              <p:cNvSpPr>
                <a:spLocks noRot="1" noChangeAspect="1" noMove="1" noResize="1" noEditPoints="1" noAdjustHandles="1" noChangeArrowheads="1" noChangeShapeType="1" noTextEdit="1"/>
              </p:cNvSpPr>
              <p:nvPr/>
            </p:nvSpPr>
            <p:spPr>
              <a:xfrm>
                <a:off x="3491746" y="4559040"/>
                <a:ext cx="2734467" cy="1129092"/>
              </a:xfrm>
              <a:prstGeom prst="rect">
                <a:avLst/>
              </a:prstGeom>
              <a:blipFill rotWithShape="1">
                <a:blip r:embed="rId4"/>
                <a:stretch>
                  <a:fillRect l="-19" t="-33" r="-3319" b="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683568" y="3124954"/>
                <a:ext cx="4824536" cy="1096134"/>
              </a:xfrm>
              <a:prstGeom prst="rect">
                <a:avLst/>
              </a:prstGeom>
            </p:spPr>
            <p:txBody>
              <a:bodyPr wrap="square">
                <a:spAutoFit/>
              </a:bodyPr>
              <a:lstStyle/>
              <a:p>
                <a14:m>
                  <m:oMath xmlns:m="http://schemas.openxmlformats.org/officeDocument/2006/math">
                    <m:f>
                      <m:fPr>
                        <m:ctrlPr>
                          <a:rPr lang="zh-CN" altLang="zh-CN" sz="4000" i="1" kern="100" smtClean="0">
                            <a:latin typeface="Cambria Math" panose="02040503050406030204" pitchFamily="18" charset="0"/>
                            <a:ea typeface="黑体" panose="02010609060101010101" pitchFamily="2" charset="-122"/>
                            <a:cs typeface="Times New Roman" panose="02020603050405020304" pitchFamily="18" charset="0"/>
                          </a:rPr>
                        </m:ctrlPr>
                      </m:fPr>
                      <m:num>
                        <m:r>
                          <a:rPr lang="en-US" altLang="zh-CN" sz="4000" i="1" kern="100">
                            <a:latin typeface="Cambria Math" panose="02040503050406030204" pitchFamily="18" charset="0"/>
                            <a:ea typeface="黑体" panose="02010609060101010101" pitchFamily="2" charset="-122"/>
                            <a:cs typeface="Times New Roman" panose="02020603050405020304" pitchFamily="18" charset="0"/>
                          </a:rPr>
                          <m:t>1</m:t>
                        </m:r>
                      </m:num>
                      <m:den>
                        <m:r>
                          <a:rPr lang="en-US" altLang="zh-CN" sz="4000" i="1" kern="100">
                            <a:latin typeface="Cambria Math" panose="02040503050406030204" pitchFamily="18" charset="0"/>
                            <a:ea typeface="黑体" panose="02010609060101010101" pitchFamily="2" charset="-122"/>
                            <a:cs typeface="Times New Roman" panose="02020603050405020304" pitchFamily="18" charset="0"/>
                          </a:rPr>
                          <m:t>ℏ</m:t>
                        </m:r>
                      </m:den>
                    </m:f>
                    <m:f>
                      <m:fPr>
                        <m:ctrlPr>
                          <a:rPr lang="zh-CN" altLang="zh-CN" sz="4000" i="1" kern="100">
                            <a:latin typeface="Cambria Math" panose="02040503050406030204" pitchFamily="18" charset="0"/>
                            <a:ea typeface="黑体" panose="02010609060101010101" pitchFamily="2" charset="-122"/>
                            <a:cs typeface="Times New Roman" panose="02020603050405020304" pitchFamily="18" charset="0"/>
                          </a:rPr>
                        </m:ctrlPr>
                      </m:fPr>
                      <m:num>
                        <m:r>
                          <a:rPr lang="en-US" altLang="zh-CN" sz="4000" i="1" kern="100">
                            <a:latin typeface="Cambria Math" panose="02040503050406030204" pitchFamily="18" charset="0"/>
                            <a:ea typeface="黑体" panose="02010609060101010101" pitchFamily="2" charset="-122"/>
                            <a:cs typeface="Times New Roman" panose="02020603050405020304" pitchFamily="18" charset="0"/>
                          </a:rPr>
                          <m:t>𝑑𝐸</m:t>
                        </m:r>
                      </m:num>
                      <m:den>
                        <m:r>
                          <a:rPr lang="en-US" altLang="zh-CN" sz="4000" i="1" kern="100">
                            <a:latin typeface="Cambria Math" panose="02040503050406030204" pitchFamily="18" charset="0"/>
                            <a:ea typeface="黑体" panose="02010609060101010101" pitchFamily="2" charset="-122"/>
                            <a:cs typeface="Times New Roman" panose="02020603050405020304" pitchFamily="18" charset="0"/>
                          </a:rPr>
                          <m:t>𝑑𝑘</m:t>
                        </m:r>
                      </m:den>
                    </m:f>
                    <m:r>
                      <a:rPr lang="en-US" altLang="zh-CN" sz="4000" i="1" kern="100">
                        <a:latin typeface="Cambria Math" panose="02040503050406030204" pitchFamily="18" charset="0"/>
                        <a:ea typeface="黑体" panose="02010609060101010101" pitchFamily="2" charset="-122"/>
                        <a:cs typeface="Times New Roman" panose="02020603050405020304" pitchFamily="18" charset="0"/>
                      </a:rPr>
                      <m:t>=</m:t>
                    </m:r>
                    <m:f>
                      <m:fPr>
                        <m:ctrlPr>
                          <a:rPr lang="zh-CN" altLang="zh-CN" sz="4000" i="1" kern="100">
                            <a:latin typeface="Cambria Math" panose="02040503050406030204" pitchFamily="18" charset="0"/>
                            <a:ea typeface="黑体" panose="02010609060101010101" pitchFamily="2" charset="-122"/>
                            <a:cs typeface="Times New Roman" panose="02020603050405020304" pitchFamily="18" charset="0"/>
                          </a:rPr>
                        </m:ctrlPr>
                      </m:fPr>
                      <m:num>
                        <m:r>
                          <a:rPr lang="en-US" altLang="zh-CN" sz="4000" i="1" kern="100">
                            <a:latin typeface="Cambria Math" panose="02040503050406030204" pitchFamily="18" charset="0"/>
                            <a:ea typeface="黑体" panose="02010609060101010101" pitchFamily="2" charset="-122"/>
                            <a:cs typeface="Times New Roman" panose="02020603050405020304" pitchFamily="18" charset="0"/>
                          </a:rPr>
                          <m:t>ℏ</m:t>
                        </m:r>
                        <m:r>
                          <a:rPr lang="en-US" altLang="zh-CN" sz="4000" i="1" kern="100">
                            <a:latin typeface="Cambria Math" panose="02040503050406030204" pitchFamily="18" charset="0"/>
                            <a:ea typeface="黑体" panose="02010609060101010101" pitchFamily="2" charset="-122"/>
                            <a:cs typeface="Times New Roman" panose="02020603050405020304" pitchFamily="18" charset="0"/>
                          </a:rPr>
                          <m:t>𝑘</m:t>
                        </m:r>
                      </m:num>
                      <m:den>
                        <m:sSub>
                          <m:sSubPr>
                            <m:ctrlPr>
                              <a:rPr lang="zh-CN" altLang="zh-CN" sz="4000" i="1" kern="100">
                                <a:latin typeface="Cambria Math" panose="02040503050406030204" pitchFamily="18" charset="0"/>
                                <a:ea typeface="黑体" panose="02010609060101010101" pitchFamily="2" charset="-122"/>
                                <a:cs typeface="Times New Roman" panose="02020603050405020304" pitchFamily="18" charset="0"/>
                              </a:rPr>
                            </m:ctrlPr>
                          </m:sSubPr>
                          <m:e>
                            <m:r>
                              <a:rPr lang="en-US" altLang="zh-CN" sz="4000" i="1" kern="100">
                                <a:latin typeface="Cambria Math" panose="02040503050406030204" pitchFamily="18" charset="0"/>
                                <a:ea typeface="黑体" panose="02010609060101010101" pitchFamily="2" charset="-122"/>
                                <a:cs typeface="Times New Roman" panose="02020603050405020304" pitchFamily="18" charset="0"/>
                              </a:rPr>
                              <m:t>𝑚</m:t>
                            </m:r>
                          </m:e>
                          <m:sub>
                            <m:r>
                              <a:rPr lang="en-US" altLang="zh-CN" sz="4000" i="1" kern="100">
                                <a:latin typeface="Cambria Math" panose="02040503050406030204" pitchFamily="18" charset="0"/>
                                <a:ea typeface="黑体" panose="02010609060101010101" pitchFamily="2" charset="-122"/>
                                <a:cs typeface="Times New Roman" panose="02020603050405020304" pitchFamily="18" charset="0"/>
                              </a:rPr>
                              <m:t>0</m:t>
                            </m:r>
                          </m:sub>
                        </m:sSub>
                      </m:den>
                    </m:f>
                    <m:r>
                      <a:rPr lang="en-US" altLang="zh-CN" sz="4000" i="1" kern="100">
                        <a:latin typeface="Cambria Math" panose="02040503050406030204" pitchFamily="18" charset="0"/>
                        <a:ea typeface="黑体" panose="02010609060101010101" pitchFamily="2" charset="-122"/>
                        <a:cs typeface="Times New Roman" panose="02020603050405020304" pitchFamily="18" charset="0"/>
                      </a:rPr>
                      <m:t>=</m:t>
                    </m:r>
                    <m:f>
                      <m:fPr>
                        <m:ctrlPr>
                          <a:rPr lang="en-US" altLang="zh-CN" sz="4000" i="1" kern="100" smtClean="0">
                            <a:latin typeface="Cambria Math" panose="02040503050406030204" pitchFamily="18" charset="0"/>
                            <a:ea typeface="黑体" panose="02010609060101010101" pitchFamily="2" charset="-122"/>
                            <a:cs typeface="Times New Roman" panose="02020603050405020304" pitchFamily="18" charset="0"/>
                          </a:rPr>
                        </m:ctrlPr>
                      </m:fPr>
                      <m:num>
                        <m:r>
                          <a:rPr lang="en-US" altLang="zh-CN" sz="4000" b="0" i="1" kern="100" smtClean="0">
                            <a:latin typeface="Cambria Math" panose="02040503050406030204" pitchFamily="18" charset="0"/>
                            <a:ea typeface="黑体" panose="02010609060101010101" pitchFamily="2" charset="-122"/>
                            <a:cs typeface="Times New Roman" panose="02020603050405020304" pitchFamily="18" charset="0"/>
                          </a:rPr>
                          <m:t>𝑃</m:t>
                        </m:r>
                      </m:num>
                      <m:den>
                        <m:sSub>
                          <m:sSubPr>
                            <m:ctrlPr>
                              <a:rPr lang="zh-CN" altLang="zh-CN" sz="4000" i="1" kern="100">
                                <a:latin typeface="Cambria Math" panose="02040503050406030204" pitchFamily="18" charset="0"/>
                                <a:ea typeface="黑体" panose="02010609060101010101" pitchFamily="2" charset="-122"/>
                                <a:cs typeface="Times New Roman" panose="02020603050405020304" pitchFamily="18" charset="0"/>
                              </a:rPr>
                            </m:ctrlPr>
                          </m:sSubPr>
                          <m:e>
                            <m:r>
                              <a:rPr lang="en-US" altLang="zh-CN" sz="4000" i="1" kern="100">
                                <a:latin typeface="Cambria Math" panose="02040503050406030204" pitchFamily="18" charset="0"/>
                                <a:ea typeface="黑体" panose="02010609060101010101" pitchFamily="2" charset="-122"/>
                                <a:cs typeface="Times New Roman" panose="02020603050405020304" pitchFamily="18" charset="0"/>
                              </a:rPr>
                              <m:t>𝑚</m:t>
                            </m:r>
                          </m:e>
                          <m:sub>
                            <m:r>
                              <a:rPr lang="en-US" altLang="zh-CN" sz="4000" i="1" kern="100">
                                <a:latin typeface="Cambria Math" panose="02040503050406030204" pitchFamily="18" charset="0"/>
                                <a:ea typeface="黑体" panose="02010609060101010101" pitchFamily="2" charset="-122"/>
                                <a:cs typeface="Times New Roman" panose="02020603050405020304" pitchFamily="18" charset="0"/>
                              </a:rPr>
                              <m:t>0</m:t>
                            </m:r>
                          </m:sub>
                        </m:sSub>
                      </m:den>
                    </m:f>
                    <m:r>
                      <a:rPr lang="en-US" altLang="zh-CN" sz="4000" b="0" i="1" kern="100" smtClean="0">
                        <a:latin typeface="Cambria Math" panose="02040503050406030204" pitchFamily="18" charset="0"/>
                        <a:ea typeface="黑体" panose="02010609060101010101" pitchFamily="2" charset="-122"/>
                        <a:cs typeface="Times New Roman" panose="02020603050405020304" pitchFamily="18" charset="0"/>
                      </a:rPr>
                      <m:t>=</m:t>
                    </m:r>
                    <m:r>
                      <a:rPr lang="en-US" altLang="zh-CN" sz="4000" i="1" kern="100">
                        <a:latin typeface="Cambria Math" panose="02040503050406030204" pitchFamily="18" charset="0"/>
                        <a:ea typeface="黑体" panose="02010609060101010101" pitchFamily="2" charset="-122"/>
                        <a:cs typeface="Times New Roman" panose="02020603050405020304" pitchFamily="18" charset="0"/>
                      </a:rPr>
                      <m:t>𝑣</m:t>
                    </m:r>
                  </m:oMath>
                </a14:m>
                <a:r>
                  <a:rPr lang="en-US" altLang="zh-CN" sz="4000" i="1" kern="100" dirty="0">
                    <a:latin typeface="Calisto MT" panose="02040603050505030304" pitchFamily="18" charset="0"/>
                    <a:ea typeface="黑体" panose="02010609060101010101" pitchFamily="2" charset="-122"/>
                    <a:cs typeface="Times New Roman" panose="02020603050405020304" pitchFamily="18" charset="0"/>
                  </a:rPr>
                  <a:t> </a:t>
                </a:r>
                <a:endParaRPr lang="zh-CN" altLang="en-US" sz="4000" i="1" kern="100" dirty="0">
                  <a:latin typeface="Calisto MT" panose="02040603050505030304" pitchFamily="18" charset="0"/>
                  <a:ea typeface="黑体" panose="02010609060101010101" pitchFamily="2" charset="-122"/>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a:xfrm>
                <a:off x="683568" y="3124954"/>
                <a:ext cx="4824536" cy="1096134"/>
              </a:xfrm>
              <a:prstGeom prst="rect">
                <a:avLst/>
              </a:prstGeom>
              <a:blipFill rotWithShape="1">
                <a:blip r:embed="rId5"/>
                <a:stretch>
                  <a:fillRect l="-6" t="-11" r="2" b="22"/>
                </a:stretch>
              </a:blipFill>
            </p:spPr>
            <p:txBody>
              <a:bodyPr/>
              <a:lstStyle/>
              <a:p>
                <a:r>
                  <a:rPr lang="zh-CN" altLang="en-US">
                    <a:noFill/>
                  </a:rPr>
                  <a:t> </a:t>
                </a:r>
              </a:p>
            </p:txBody>
          </p:sp>
        </mc:Fallback>
      </mc:AlternateContent>
      <p:sp>
        <p:nvSpPr>
          <p:cNvPr id="9" name="矩形 8"/>
          <p:cNvSpPr/>
          <p:nvPr/>
        </p:nvSpPr>
        <p:spPr>
          <a:xfrm>
            <a:off x="6522494" y="2202909"/>
            <a:ext cx="2256835" cy="1569660"/>
          </a:xfrm>
          <a:prstGeom prst="rect">
            <a:avLst/>
          </a:prstGeom>
        </p:spPr>
        <p:txBody>
          <a:bodyPr wrap="square">
            <a:spAutoFit/>
          </a:bodyPr>
          <a:lstStyle/>
          <a:p>
            <a:r>
              <a:rPr lang="en-US" altLang="zh-CN" sz="2400" i="1" dirty="0">
                <a:latin typeface="Times New Roman" panose="02020603050405020304" pitchFamily="18" charset="0"/>
                <a:ea typeface="宋体" panose="02010600030101010101" pitchFamily="2" charset="-122"/>
              </a:rPr>
              <a:t>v</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是粒子的速度，即</a:t>
            </a:r>
            <a:r>
              <a:rPr lang="en-US" altLang="zh-CN" sz="2400" i="1" dirty="0">
                <a:latin typeface="Times New Roman" panose="02020603050405020304" pitchFamily="18" charset="0"/>
                <a:ea typeface="宋体" panose="02010600030101010101" pitchFamily="2" charset="-122"/>
              </a:rPr>
              <a:t>E</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对</a:t>
            </a:r>
            <a:r>
              <a:rPr lang="en-US" altLang="zh-CN" sz="2400" i="1" dirty="0">
                <a:latin typeface="Times New Roman" panose="02020603050405020304" pitchFamily="18" charset="0"/>
                <a:ea typeface="宋体" panose="02010600030101010101" pitchFamily="2" charset="-122"/>
              </a:rPr>
              <a:t>k</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的一阶导数与粒子速度有关</a:t>
            </a:r>
            <a:endParaRPr lang="zh-CN" altLang="en-US" sz="2400" dirty="0"/>
          </a:p>
        </p:txBody>
      </p:sp>
      <p:sp>
        <p:nvSpPr>
          <p:cNvPr id="10" name="文本框 9"/>
          <p:cNvSpPr txBox="1"/>
          <p:nvPr/>
        </p:nvSpPr>
        <p:spPr>
          <a:xfrm>
            <a:off x="95413" y="1077177"/>
            <a:ext cx="2339102" cy="523220"/>
          </a:xfrm>
          <a:prstGeom prst="rect">
            <a:avLst/>
          </a:prstGeom>
          <a:noFill/>
        </p:spPr>
        <p:txBody>
          <a:bodyPr wrap="none" rtlCol="0">
            <a:spAutoFit/>
          </a:bodyPr>
          <a:lstStyle/>
          <a:p>
            <a:r>
              <a:rPr lang="zh-CN" altLang="en-US" sz="2800" dirty="0"/>
              <a:t>自由空间中：</a:t>
            </a:r>
            <a:endParaRPr lang="zh-CN" altLang="en-US" sz="2800" dirty="0"/>
          </a:p>
        </p:txBody>
      </p:sp>
      <p:sp>
        <p:nvSpPr>
          <p:cNvPr id="11" name="矩形 10"/>
          <p:cNvSpPr/>
          <p:nvPr/>
        </p:nvSpPr>
        <p:spPr>
          <a:xfrm>
            <a:off x="2099300" y="6149306"/>
            <a:ext cx="5652509" cy="523220"/>
          </a:xfrm>
          <a:prstGeom prst="rect">
            <a:avLst/>
          </a:prstGeom>
        </p:spPr>
        <p:txBody>
          <a:bodyPr wrap="none">
            <a:spAutoFit/>
          </a:bodyPr>
          <a:lstStyle/>
          <a:p>
            <a:r>
              <a:rPr lang="en-US" altLang="zh-CN" sz="2800" b="1" i="1" dirty="0">
                <a:solidFill>
                  <a:srgbClr val="FF0000"/>
                </a:solidFill>
                <a:latin typeface="Times New Roman" panose="02020603050405020304" pitchFamily="18" charset="0"/>
                <a:ea typeface="宋体" panose="02010600030101010101" pitchFamily="2" charset="-122"/>
              </a:rPr>
              <a:t>E</a:t>
            </a:r>
            <a:r>
              <a:rPr lang="zh-CN"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对</a:t>
            </a:r>
            <a:r>
              <a:rPr lang="en-US" altLang="zh-CN" sz="2800" b="1" i="1" dirty="0">
                <a:solidFill>
                  <a:srgbClr val="FF0000"/>
                </a:solidFill>
                <a:latin typeface="Times New Roman" panose="02020603050405020304" pitchFamily="18" charset="0"/>
                <a:ea typeface="宋体" panose="02010600030101010101" pitchFamily="2" charset="-122"/>
              </a:rPr>
              <a:t>k</a:t>
            </a:r>
            <a:r>
              <a:rPr lang="zh-CN"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的二次导数与电子质量成反比</a:t>
            </a:r>
            <a:endParaRPr lang="zh-CN" altLang="en-US" sz="2800" b="1" dirty="0">
              <a:solidFill>
                <a:srgbClr val="FF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540821" y="12700"/>
            <a:ext cx="8603083" cy="6845207"/>
          </a:xfrm>
          <a:prstGeom prst="rect">
            <a:avLst/>
          </a:prstGeom>
        </p:spPr>
      </p:pic>
      <p:sp>
        <p:nvSpPr>
          <p:cNvPr id="5" name="标题 1"/>
          <p:cNvSpPr>
            <a:spLocks noGrp="1"/>
          </p:cNvSpPr>
          <p:nvPr>
            <p:ph type="title"/>
          </p:nvPr>
        </p:nvSpPr>
        <p:spPr>
          <a:xfrm>
            <a:off x="21959" y="692696"/>
            <a:ext cx="648072" cy="1051047"/>
          </a:xfrm>
        </p:spPr>
        <p:txBody>
          <a:bodyPr>
            <a:normAutofit fontScale="90000"/>
          </a:bodyPr>
          <a:lstStyle/>
          <a:p>
            <a:r>
              <a:rPr lang="zh-CN" altLang="en-US" b="1" dirty="0">
                <a:solidFill>
                  <a:srgbClr val="C00000"/>
                </a:solidFill>
                <a:latin typeface="黑体" panose="02010609060101010101" pitchFamily="2" charset="-122"/>
                <a:ea typeface="黑体" panose="02010609060101010101" pitchFamily="2" charset="-122"/>
              </a:rPr>
              <a:t>课程简介</a:t>
            </a:r>
            <a:endParaRPr lang="zh-CN" altLang="en-US" b="1" dirty="0">
              <a:solidFill>
                <a:srgbClr val="C0000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605"/>
            <a:ext cx="8552418" cy="1127048"/>
          </a:xfrm>
        </p:spPr>
        <p:txBody>
          <a:bodyPr rtlCol="0">
            <a:normAutofit/>
          </a:bodyPr>
          <a:lstStyle/>
          <a:p>
            <a:pPr fontAlgn="auto">
              <a:spcAft>
                <a:spcPts val="0"/>
              </a:spcAft>
              <a:defRPr/>
            </a:pPr>
            <a:r>
              <a:rPr lang="zh-CN" altLang="en-US" dirty="0">
                <a:solidFill>
                  <a:srgbClr val="FF0000"/>
                </a:solidFill>
                <a:latin typeface="黑体" panose="02010609060101010101" pitchFamily="2" charset="-122"/>
                <a:ea typeface="黑体" panose="02010609060101010101" pitchFamily="2" charset="-122"/>
              </a:rPr>
              <a:t>半导体中的有效质量概念</a:t>
            </a:r>
            <a:endParaRPr lang="zh-CN" altLang="en-US" dirty="0">
              <a:solidFill>
                <a:srgbClr val="FF0000"/>
              </a:solidFill>
              <a:latin typeface="黑体" panose="02010609060101010101" pitchFamily="2" charset="-122"/>
              <a:ea typeface="黑体" panose="02010609060101010101" pitchFamily="2" charset="-122"/>
            </a:endParaRPr>
          </a:p>
        </p:txBody>
      </p:sp>
      <p:sp>
        <p:nvSpPr>
          <p:cNvPr id="64516" name="矩形 3"/>
          <p:cNvSpPr>
            <a:spLocks noChangeArrowheads="1"/>
          </p:cNvSpPr>
          <p:nvPr/>
        </p:nvSpPr>
        <p:spPr bwMode="auto">
          <a:xfrm>
            <a:off x="285720" y="3811012"/>
            <a:ext cx="8715375" cy="506292"/>
          </a:xfrm>
          <a:prstGeom prst="rect">
            <a:avLst/>
          </a:prstGeom>
          <a:noFill/>
          <a:ln w="9525">
            <a:noFill/>
            <a:miter lim="800000"/>
          </a:ln>
        </p:spPr>
        <p:txBody>
          <a:bodyPr>
            <a:spAutoFit/>
          </a:bodyPr>
          <a:lstStyle/>
          <a:p>
            <a:pPr>
              <a:lnSpc>
                <a:spcPct val="150000"/>
              </a:lnSpc>
            </a:pPr>
            <a:r>
              <a:rPr lang="zh-CN" altLang="en-US" sz="2000" dirty="0">
                <a:latin typeface="Calibri" panose="020F0502020204030204" pitchFamily="34" charset="0"/>
              </a:rPr>
              <a:t>        </a:t>
            </a:r>
            <a:endParaRPr lang="zh-CN" altLang="en-US" dirty="0">
              <a:latin typeface="Calibri" panose="020F0502020204030204" pitchFamily="34" charset="0"/>
            </a:endParaRPr>
          </a:p>
        </p:txBody>
      </p:sp>
      <p:sp>
        <p:nvSpPr>
          <p:cNvPr id="6" name="灯片编号占位符 5"/>
          <p:cNvSpPr>
            <a:spLocks noGrp="1"/>
          </p:cNvSpPr>
          <p:nvPr>
            <p:ph type="sldNum" sz="quarter" idx="12"/>
          </p:nvPr>
        </p:nvSpPr>
        <p:spPr/>
        <p:txBody>
          <a:bodyPr/>
          <a:lstStyle/>
          <a:p>
            <a:pPr>
              <a:defRPr/>
            </a:pPr>
            <a:fld id="{7E7EEB80-6794-4008-8036-3E4ECA7A25E9}" type="slidenum">
              <a:rPr lang="zh-CN" altLang="en-US"/>
            </a:fld>
            <a:endParaRPr lang="zh-CN" altLang="en-US"/>
          </a:p>
        </p:txBody>
      </p:sp>
      <mc:AlternateContent xmlns:mc="http://schemas.openxmlformats.org/markup-compatibility/2006">
        <mc:Choice xmlns:a14="http://schemas.microsoft.com/office/drawing/2010/main" Requires="a14">
          <p:sp>
            <p:nvSpPr>
              <p:cNvPr id="8" name="矩形 7"/>
              <p:cNvSpPr/>
              <p:nvPr/>
            </p:nvSpPr>
            <p:spPr>
              <a:xfrm>
                <a:off x="0" y="4127278"/>
                <a:ext cx="4335215" cy="1181093"/>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zh-CN" altLang="en-US" sz="2800" i="1">
                              <a:latin typeface="Cambria Math" panose="02040503050406030204" pitchFamily="18" charset="0"/>
                            </a:rPr>
                          </m:ctrlPr>
                        </m:fPr>
                        <m:num>
                          <m:r>
                            <a:rPr lang="zh-CN" altLang="en-US" sz="2800">
                              <a:latin typeface="Cambria Math" panose="02040503050406030204" pitchFamily="18" charset="0"/>
                            </a:rPr>
                            <m:t>1</m:t>
                          </m:r>
                        </m:num>
                        <m:den>
                          <m:sSubSup>
                            <m:sSubSupPr>
                              <m:ctrlPr>
                                <a:rPr lang="zh-CN" altLang="en-US" sz="2800" i="1">
                                  <a:latin typeface="Cambria Math" panose="02040503050406030204" pitchFamily="18" charset="0"/>
                                </a:rPr>
                              </m:ctrlPr>
                            </m:sSubSupPr>
                            <m:e>
                              <m:r>
                                <a:rPr lang="zh-CN" altLang="en-US" sz="2800" i="1">
                                  <a:latin typeface="Cambria Math" panose="02040503050406030204" pitchFamily="18" charset="0"/>
                                </a:rPr>
                                <m:t>𝑚</m:t>
                              </m:r>
                            </m:e>
                            <m:sub>
                              <m:r>
                                <a:rPr lang="zh-CN" altLang="en-US" sz="2800" i="1">
                                  <a:latin typeface="Cambria Math" panose="02040503050406030204" pitchFamily="18" charset="0"/>
                                </a:rPr>
                                <m:t>𝑛</m:t>
                              </m:r>
                            </m:sub>
                            <m:sup>
                              <m:r>
                                <a:rPr lang="zh-CN" altLang="en-US" sz="2800" i="0">
                                  <a:latin typeface="Cambria Math" panose="02040503050406030204" pitchFamily="18" charset="0"/>
                                </a:rPr>
                                <m:t>∗</m:t>
                              </m:r>
                            </m:sup>
                          </m:sSubSup>
                        </m:den>
                      </m:f>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sSup>
                            <m:sSupPr>
                              <m:ctrlPr>
                                <a:rPr lang="zh-CN" altLang="en-US" sz="2800" i="1">
                                  <a:latin typeface="Cambria Math" panose="02040503050406030204" pitchFamily="18" charset="0"/>
                                </a:rPr>
                              </m:ctrlPr>
                            </m:sSupPr>
                            <m:e>
                              <m:r>
                                <a:rPr lang="zh-CN" altLang="en-US" sz="2800" i="0">
                                  <a:latin typeface="Cambria Math" panose="02040503050406030204" pitchFamily="18" charset="0"/>
                                </a:rPr>
                                <m:t>ℏ</m:t>
                              </m:r>
                            </m:e>
                            <m:sup>
                              <m:r>
                                <a:rPr lang="zh-CN" altLang="en-US" sz="2800" i="0">
                                  <a:latin typeface="Cambria Math" panose="02040503050406030204" pitchFamily="18" charset="0"/>
                                </a:rPr>
                                <m:t>2</m:t>
                              </m:r>
                            </m:sup>
                          </m:sSup>
                        </m:den>
                      </m:f>
                      <m:sSub>
                        <m:sSubPr>
                          <m:ctrlPr>
                            <a:rPr lang="zh-CN" altLang="en-US" sz="2800" i="1">
                              <a:latin typeface="Cambria Math" panose="02040503050406030204" pitchFamily="18" charset="0"/>
                            </a:rPr>
                          </m:ctrlPr>
                        </m:sSubPr>
                        <m:e>
                          <m:d>
                            <m:dPr>
                              <m:ctrlPr>
                                <a:rPr lang="zh-CN" altLang="en-US" sz="2800" i="1">
                                  <a:latin typeface="Cambria Math" panose="02040503050406030204" pitchFamily="18" charset="0"/>
                                </a:rPr>
                              </m:ctrlPr>
                            </m:dPr>
                            <m:e>
                              <m:f>
                                <m:fPr>
                                  <m:ctrlPr>
                                    <a:rPr lang="zh-CN" altLang="en-US" sz="2800" i="1">
                                      <a:latin typeface="Cambria Math" panose="02040503050406030204" pitchFamily="18" charset="0"/>
                                    </a:rPr>
                                  </m:ctrlPr>
                                </m:fPr>
                                <m:num>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𝑑</m:t>
                                      </m:r>
                                    </m:e>
                                    <m:sup>
                                      <m:r>
                                        <a:rPr lang="zh-CN" altLang="en-US" sz="2800" i="0">
                                          <a:latin typeface="Cambria Math" panose="02040503050406030204" pitchFamily="18" charset="0"/>
                                        </a:rPr>
                                        <m:t>2</m:t>
                                      </m:r>
                                    </m:sup>
                                  </m:sSup>
                                  <m:r>
                                    <a:rPr lang="zh-CN" altLang="en-US" sz="2800" i="1">
                                      <a:latin typeface="Cambria Math" panose="02040503050406030204" pitchFamily="18" charset="0"/>
                                    </a:rPr>
                                    <m:t>𝐸</m:t>
                                  </m:r>
                                </m:num>
                                <m:den>
                                  <m:r>
                                    <a:rPr lang="zh-CN" altLang="en-US" sz="2800" i="1">
                                      <a:latin typeface="Cambria Math" panose="02040503050406030204" pitchFamily="18" charset="0"/>
                                    </a:rPr>
                                    <m:t>𝑑</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𝑘</m:t>
                                      </m:r>
                                    </m:e>
                                    <m:sup>
                                      <m:r>
                                        <a:rPr lang="zh-CN" altLang="en-US" sz="2800" i="0">
                                          <a:latin typeface="Cambria Math" panose="02040503050406030204" pitchFamily="18" charset="0"/>
                                        </a:rPr>
                                        <m:t>2</m:t>
                                      </m:r>
                                    </m:sup>
                                  </m:sSup>
                                </m:den>
                              </m:f>
                            </m:e>
                          </m:d>
                        </m:e>
                        <m:sub>
                          <m:r>
                            <a:rPr lang="zh-CN" altLang="en-US" sz="2800" i="1">
                              <a:latin typeface="Cambria Math" panose="02040503050406030204" pitchFamily="18" charset="0"/>
                            </a:rPr>
                            <m:t>𝑘</m:t>
                          </m:r>
                          <m:r>
                            <a:rPr lang="zh-CN" altLang="en-US" sz="2800" i="0">
                              <a:latin typeface="Cambria Math" panose="02040503050406030204" pitchFamily="18" charset="0"/>
                            </a:rPr>
                            <m:t>=</m:t>
                          </m:r>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𝑘</m:t>
                              </m:r>
                            </m:e>
                            <m:sub>
                              <m:r>
                                <a:rPr lang="zh-CN" altLang="en-US" sz="2800" i="0">
                                  <a:latin typeface="Cambria Math" panose="02040503050406030204" pitchFamily="18" charset="0"/>
                                </a:rPr>
                                <m:t>0</m:t>
                              </m:r>
                            </m:sub>
                          </m:sSub>
                        </m:sub>
                      </m:sSub>
                    </m:oMath>
                  </m:oMathPara>
                </a14:m>
                <a:endParaRPr lang="zh-CN" altLang="en-US" sz="2800" dirty="0"/>
              </a:p>
            </p:txBody>
          </p:sp>
        </mc:Choice>
        <mc:Fallback>
          <p:sp>
            <p:nvSpPr>
              <p:cNvPr id="8" name="矩形 7"/>
              <p:cNvSpPr>
                <a:spLocks noRot="1" noChangeAspect="1" noMove="1" noResize="1" noEditPoints="1" noAdjustHandles="1" noChangeArrowheads="1" noChangeShapeType="1" noTextEdit="1"/>
              </p:cNvSpPr>
              <p:nvPr/>
            </p:nvSpPr>
            <p:spPr>
              <a:xfrm>
                <a:off x="0" y="4127278"/>
                <a:ext cx="4335215" cy="1181093"/>
              </a:xfrm>
              <a:prstGeom prst="rect">
                <a:avLst/>
              </a:prstGeom>
              <a:blipFill rotWithShape="1">
                <a:blip r:embed="rId1"/>
                <a:stretch>
                  <a:fillRect t="-35" r="2" b="34"/>
                </a:stretch>
              </a:blipFill>
            </p:spPr>
            <p:txBody>
              <a:bodyPr/>
              <a:lstStyle/>
              <a:p>
                <a:r>
                  <a:rPr lang="zh-CN" altLang="en-US">
                    <a:noFill/>
                  </a:rPr>
                  <a:t> </a:t>
                </a:r>
              </a:p>
            </p:txBody>
          </p:sp>
        </mc:Fallback>
      </mc:AlternateContent>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48" y="1025019"/>
            <a:ext cx="8871239" cy="2881740"/>
          </a:xfrm>
          <a:prstGeom prst="rect">
            <a:avLst/>
          </a:prstGeom>
        </p:spPr>
      </p:pic>
      <mc:AlternateContent xmlns:mc="http://schemas.openxmlformats.org/markup-compatibility/2006">
        <mc:Choice xmlns:a14="http://schemas.microsoft.com/office/drawing/2010/main" Requires="a14">
          <p:sp>
            <p:nvSpPr>
              <p:cNvPr id="10" name="矩形 9"/>
              <p:cNvSpPr/>
              <p:nvPr/>
            </p:nvSpPr>
            <p:spPr>
              <a:xfrm>
                <a:off x="467544" y="5636645"/>
                <a:ext cx="4026423" cy="89684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𝐸</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𝑘</m:t>
                          </m:r>
                        </m:e>
                      </m:d>
                      <m:r>
                        <a:rPr lang="zh-CN" altLang="en-US" sz="2400" i="0">
                          <a:latin typeface="Cambria Math" panose="02040503050406030204" pitchFamily="18" charset="0"/>
                        </a:rPr>
                        <m:t>−</m:t>
                      </m:r>
                      <m:r>
                        <a:rPr lang="zh-CN" altLang="en-US" sz="2400" i="1">
                          <a:latin typeface="Cambria Math" panose="02040503050406030204" pitchFamily="18" charset="0"/>
                        </a:rPr>
                        <m:t>𝐸</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𝑘</m:t>
                              </m:r>
                            </m:e>
                            <m:sub>
                              <m:r>
                                <a:rPr lang="zh-CN" altLang="en-US" sz="2400" i="0">
                                  <a:latin typeface="Cambria Math" panose="02040503050406030204" pitchFamily="18" charset="0"/>
                                </a:rPr>
                                <m:t>0</m:t>
                              </m:r>
                            </m:sub>
                          </m:sSub>
                        </m:e>
                      </m:d>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0">
                                  <a:latin typeface="Cambria Math" panose="02040503050406030204" pitchFamily="18" charset="0"/>
                                </a:rPr>
                                <m:t>ℏ</m:t>
                              </m:r>
                            </m:e>
                            <m:sup>
                              <m:r>
                                <a:rPr lang="zh-CN" altLang="en-US" sz="2400" i="0">
                                  <a:latin typeface="Cambria Math" panose="02040503050406030204" pitchFamily="18" charset="0"/>
                                </a:rPr>
                                <m:t>2</m:t>
                              </m:r>
                            </m:sup>
                          </m:sSup>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r>
                                    <a:rPr lang="zh-CN" altLang="en-US" sz="2400" i="1">
                                      <a:latin typeface="Cambria Math" panose="02040503050406030204" pitchFamily="18" charset="0"/>
                                    </a:rPr>
                                    <m:t>𝑘</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𝑘</m:t>
                                      </m:r>
                                    </m:e>
                                    <m:sub>
                                      <m:r>
                                        <a:rPr lang="zh-CN" altLang="en-US" sz="2400" i="0">
                                          <a:latin typeface="Cambria Math" panose="02040503050406030204" pitchFamily="18" charset="0"/>
                                        </a:rPr>
                                        <m:t>0</m:t>
                                      </m:r>
                                    </m:sub>
                                  </m:sSub>
                                </m:e>
                              </m:d>
                            </m:e>
                            <m:sup>
                              <m:r>
                                <a:rPr lang="zh-CN" altLang="en-US" sz="2400" i="0">
                                  <a:latin typeface="Cambria Math" panose="02040503050406030204" pitchFamily="18" charset="0"/>
                                </a:rPr>
                                <m:t>2</m:t>
                              </m:r>
                            </m:sup>
                          </m:sSup>
                        </m:num>
                        <m:den>
                          <m:r>
                            <a:rPr lang="zh-CN" altLang="en-US" sz="2400" i="0">
                              <a:latin typeface="Cambria Math" panose="02040503050406030204" pitchFamily="18" charset="0"/>
                            </a:rPr>
                            <m:t>2</m:t>
                          </m:r>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𝑚</m:t>
                              </m:r>
                            </m:e>
                            <m:sub>
                              <m:r>
                                <a:rPr lang="zh-CN" altLang="en-US" sz="2400" i="1">
                                  <a:latin typeface="Cambria Math" panose="02040503050406030204" pitchFamily="18" charset="0"/>
                                </a:rPr>
                                <m:t>𝑛</m:t>
                              </m:r>
                            </m:sub>
                            <m:sup>
                              <m:r>
                                <a:rPr lang="zh-CN" altLang="en-US" sz="2400" i="0">
                                  <a:latin typeface="Cambria Math" panose="02040503050406030204" pitchFamily="18" charset="0"/>
                                </a:rPr>
                                <m:t>∗</m:t>
                              </m:r>
                            </m:sup>
                          </m:sSubSup>
                        </m:den>
                      </m:f>
                    </m:oMath>
                  </m:oMathPara>
                </a14:m>
                <a:endParaRPr lang="zh-CN" altLang="en-US" sz="2400" dirty="0"/>
              </a:p>
            </p:txBody>
          </p:sp>
        </mc:Choice>
        <mc:Fallback>
          <p:sp>
            <p:nvSpPr>
              <p:cNvPr id="10" name="矩形 9"/>
              <p:cNvSpPr>
                <a:spLocks noRot="1" noChangeAspect="1" noMove="1" noResize="1" noEditPoints="1" noAdjustHandles="1" noChangeArrowheads="1" noChangeShapeType="1" noTextEdit="1"/>
              </p:cNvSpPr>
              <p:nvPr/>
            </p:nvSpPr>
            <p:spPr>
              <a:xfrm>
                <a:off x="467544" y="5636645"/>
                <a:ext cx="4026423" cy="896849"/>
              </a:xfrm>
              <a:prstGeom prst="rect">
                <a:avLst/>
              </a:prstGeom>
              <a:blipFill rotWithShape="1">
                <a:blip r:embed="rId3"/>
                <a:stretch>
                  <a:fillRect l="-5" t="-43" r="2" b="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4850053" y="5978693"/>
                <a:ext cx="3844206" cy="633571"/>
              </a:xfrm>
              <a:prstGeom prst="rect">
                <a:avLst/>
              </a:prstGeom>
              <a:noFill/>
            </p:spPr>
            <p:txBody>
              <a:bodyPr wrap="square" rtlCol="0">
                <a:spAutoFit/>
              </a:bodyPr>
              <a:lstStyle/>
              <a:p>
                <a14:m>
                  <m:oMath xmlns:m="http://schemas.openxmlformats.org/officeDocument/2006/math">
                    <m:sSubSup>
                      <m:sSubSupPr>
                        <m:ctrlPr>
                          <a:rPr lang="zh-CN" altLang="en-US" sz="3600" i="1">
                            <a:latin typeface="Cambria Math" panose="02040503050406030204" pitchFamily="18" charset="0"/>
                          </a:rPr>
                        </m:ctrlPr>
                      </m:sSubSupPr>
                      <m:e>
                        <m:r>
                          <a:rPr lang="zh-CN" altLang="en-US" sz="3600" i="1">
                            <a:latin typeface="Cambria Math" panose="02040503050406030204" pitchFamily="18" charset="0"/>
                          </a:rPr>
                          <m:t>𝑚</m:t>
                        </m:r>
                      </m:e>
                      <m:sub>
                        <m:r>
                          <a:rPr lang="zh-CN" altLang="en-US" sz="3600" i="1">
                            <a:latin typeface="Cambria Math" panose="02040503050406030204" pitchFamily="18" charset="0"/>
                          </a:rPr>
                          <m:t>𝑛</m:t>
                        </m:r>
                      </m:sub>
                      <m:sup>
                        <m:r>
                          <a:rPr lang="zh-CN" altLang="en-US" sz="3600">
                            <a:latin typeface="Cambria Math" panose="02040503050406030204" pitchFamily="18" charset="0"/>
                          </a:rPr>
                          <m:t>∗</m:t>
                        </m:r>
                      </m:sup>
                    </m:sSubSup>
                  </m:oMath>
                </a14:m>
                <a:r>
                  <a:rPr lang="zh-CN" altLang="en-US" sz="3200" b="1" dirty="0" smtClean="0">
                    <a:solidFill>
                      <a:srgbClr val="FF0000"/>
                    </a:solidFill>
                  </a:rPr>
                  <a:t>：</a:t>
                </a:r>
                <a:r>
                  <a:rPr lang="zh-CN" altLang="en-US" sz="3200" b="1" dirty="0">
                    <a:solidFill>
                      <a:srgbClr val="FF0000"/>
                    </a:solidFill>
                  </a:rPr>
                  <a:t>电子有效质量</a:t>
                </a:r>
                <a:endParaRPr lang="zh-CN" altLang="en-US" sz="3200" b="1" dirty="0">
                  <a:solidFill>
                    <a:srgbClr val="FF0000"/>
                  </a:solidFill>
                </a:endParaRPr>
              </a:p>
            </p:txBody>
          </p:sp>
        </mc:Choice>
        <mc:Fallback>
          <p:sp>
            <p:nvSpPr>
              <p:cNvPr id="13" name="文本框 12"/>
              <p:cNvSpPr txBox="1">
                <a:spLocks noRot="1" noChangeAspect="1" noMove="1" noResize="1" noEditPoints="1" noAdjustHandles="1" noChangeArrowheads="1" noChangeShapeType="1" noTextEdit="1"/>
              </p:cNvSpPr>
              <p:nvPr/>
            </p:nvSpPr>
            <p:spPr>
              <a:xfrm>
                <a:off x="4850053" y="5978693"/>
                <a:ext cx="3844206" cy="633571"/>
              </a:xfrm>
              <a:prstGeom prst="rect">
                <a:avLst/>
              </a:prstGeom>
              <a:blipFill rotWithShape="1">
                <a:blip r:embed="rId4"/>
                <a:stretch>
                  <a:fillRect l="-15" t="-27" r="12" b="1"/>
                </a:stretch>
              </a:blipFill>
            </p:spPr>
            <p:txBody>
              <a:bodyPr/>
              <a:lstStyle/>
              <a:p>
                <a:r>
                  <a:rPr lang="zh-CN" altLang="en-US">
                    <a:noFill/>
                  </a:rPr>
                  <a:t> </a:t>
                </a:r>
              </a:p>
            </p:txBody>
          </p:sp>
        </mc:Fallback>
      </mc:AlternateContent>
      <p:pic>
        <p:nvPicPr>
          <p:cNvPr id="11" name="图片 10"/>
          <p:cNvPicPr>
            <a:picLocks noChangeAspect="1"/>
          </p:cNvPicPr>
          <p:nvPr/>
        </p:nvPicPr>
        <p:blipFill>
          <a:blip r:embed="rId5"/>
          <a:stretch>
            <a:fillRect/>
          </a:stretch>
        </p:blipFill>
        <p:spPr>
          <a:xfrm>
            <a:off x="5520238" y="2896317"/>
            <a:ext cx="3458149" cy="297316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pPr>
              <a:defRPr/>
            </a:pPr>
            <a:fld id="{2551B197-F7D1-4E91-AD23-FD4CE2775128}" type="slidenum">
              <a:rPr lang="zh-CN" altLang="en-US"/>
            </a:fld>
            <a:endParaRPr lang="zh-CN" altLang="en-US" dirty="0"/>
          </a:p>
        </p:txBody>
      </p:sp>
      <p:pic>
        <p:nvPicPr>
          <p:cNvPr id="2" name="图片 1"/>
          <p:cNvPicPr>
            <a:picLocks noChangeAspect="1"/>
          </p:cNvPicPr>
          <p:nvPr/>
        </p:nvPicPr>
        <p:blipFill>
          <a:blip r:embed="rId1"/>
          <a:stretch>
            <a:fillRect/>
          </a:stretch>
        </p:blipFill>
        <p:spPr>
          <a:xfrm>
            <a:off x="-34280" y="481911"/>
            <a:ext cx="8893269" cy="6348807"/>
          </a:xfrm>
          <a:prstGeom prst="rect">
            <a:avLst/>
          </a:prstGeom>
        </p:spPr>
      </p:pic>
      <p:sp>
        <p:nvSpPr>
          <p:cNvPr id="3" name="矩形 2"/>
          <p:cNvSpPr/>
          <p:nvPr/>
        </p:nvSpPr>
        <p:spPr>
          <a:xfrm>
            <a:off x="0" y="0"/>
            <a:ext cx="2441694" cy="769441"/>
          </a:xfrm>
          <a:prstGeom prst="rect">
            <a:avLst/>
          </a:prstGeom>
        </p:spPr>
        <p:txBody>
          <a:bodyPr wrap="none">
            <a:spAutoFit/>
          </a:bodyPr>
          <a:lstStyle/>
          <a:p>
            <a:r>
              <a:rPr lang="zh-CN" altLang="en-US" sz="4400" dirty="0">
                <a:solidFill>
                  <a:srgbClr val="FF0000"/>
                </a:solidFill>
                <a:latin typeface="黑体" panose="02010609060101010101" pitchFamily="2" charset="-122"/>
                <a:ea typeface="黑体" panose="02010609060101010101" pitchFamily="2" charset="-122"/>
              </a:rPr>
              <a:t>能带结构</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p:txBody>
          <a:bodyPr/>
          <a:p>
            <a:fld id="{0C913308-F349-4B6D-A68A-DD1791B4A57B}" type="slidenum">
              <a:rPr lang="zh-CN" altLang="en-US" smtClean="0"/>
            </a:fld>
            <a:endParaRPr lang="zh-CN" altLang="en-US"/>
          </a:p>
        </p:txBody>
      </p:sp>
      <p:graphicFrame>
        <p:nvGraphicFramePr>
          <p:cNvPr id="4" name="对象 3"/>
          <p:cNvGraphicFramePr/>
          <p:nvPr/>
        </p:nvGraphicFramePr>
        <p:xfrm>
          <a:off x="207645" y="188595"/>
          <a:ext cx="3720465" cy="800100"/>
        </p:xfrm>
        <a:graphic>
          <a:graphicData uri="http://schemas.openxmlformats.org/presentationml/2006/ole">
            <mc:AlternateContent xmlns:mc="http://schemas.openxmlformats.org/markup-compatibility/2006">
              <mc:Choice xmlns:v="urn:schemas-microsoft-com:vml" Requires="v">
                <p:oleObj spid="_x0000_s5" name="" r:id="rId1" imgW="4286250" imgH="895350" progId="Paint.Picture">
                  <p:embed/>
                </p:oleObj>
              </mc:Choice>
              <mc:Fallback>
                <p:oleObj name="" r:id="rId1" imgW="4286250" imgH="895350" progId="Paint.Picture">
                  <p:embed/>
                  <p:pic>
                    <p:nvPicPr>
                      <p:cNvPr id="0" name="图片 4"/>
                      <p:cNvPicPr/>
                      <p:nvPr/>
                    </p:nvPicPr>
                    <p:blipFill>
                      <a:blip r:embed="rId2"/>
                      <a:stretch>
                        <a:fillRect/>
                      </a:stretch>
                    </p:blipFill>
                    <p:spPr>
                      <a:xfrm>
                        <a:off x="207645" y="188595"/>
                        <a:ext cx="3720465" cy="800100"/>
                      </a:xfrm>
                      <a:prstGeom prst="rect">
                        <a:avLst/>
                      </a:prstGeom>
                    </p:spPr>
                  </p:pic>
                </p:oleObj>
              </mc:Fallback>
            </mc:AlternateContent>
          </a:graphicData>
        </a:graphic>
      </p:graphicFrame>
      <p:pic>
        <p:nvPicPr>
          <p:cNvPr id="9" name="Picture 3"/>
          <p:cNvPicPr>
            <a:picLocks noChangeAspect="1" noChangeArrowheads="1"/>
          </p:cNvPicPr>
          <p:nvPr/>
        </p:nvPicPr>
        <p:blipFill>
          <a:blip r:embed="rId3"/>
          <a:srcRect/>
          <a:stretch>
            <a:fillRect/>
          </a:stretch>
        </p:blipFill>
        <p:spPr bwMode="auto">
          <a:xfrm>
            <a:off x="4283710" y="260350"/>
            <a:ext cx="2231390" cy="1779270"/>
          </a:xfrm>
          <a:prstGeom prst="rect">
            <a:avLst/>
          </a:prstGeom>
          <a:noFill/>
          <a:ln w="9525">
            <a:noFill/>
            <a:miter lim="800000"/>
            <a:headEnd/>
            <a:tailEnd/>
          </a:ln>
          <a:effectLst/>
        </p:spPr>
      </p:pic>
      <p:graphicFrame>
        <p:nvGraphicFramePr>
          <p:cNvPr id="6" name="对象 5"/>
          <p:cNvGraphicFramePr/>
          <p:nvPr/>
        </p:nvGraphicFramePr>
        <p:xfrm>
          <a:off x="179070" y="1196975"/>
          <a:ext cx="3578225" cy="667385"/>
        </p:xfrm>
        <a:graphic>
          <a:graphicData uri="http://schemas.openxmlformats.org/presentationml/2006/ole">
            <mc:AlternateContent xmlns:mc="http://schemas.openxmlformats.org/markup-compatibility/2006">
              <mc:Choice xmlns:v="urn:schemas-microsoft-com:vml" Requires="v">
                <p:oleObj spid="_x0000_s7" name="" r:id="rId4" imgW="3873500" imgH="819150" progId="Paint.Picture">
                  <p:embed/>
                </p:oleObj>
              </mc:Choice>
              <mc:Fallback>
                <p:oleObj name="" r:id="rId4" imgW="3873500" imgH="819150" progId="Paint.Picture">
                  <p:embed/>
                  <p:pic>
                    <p:nvPicPr>
                      <p:cNvPr id="0" name="图片 6"/>
                      <p:cNvPicPr/>
                      <p:nvPr/>
                    </p:nvPicPr>
                    <p:blipFill>
                      <a:blip r:embed="rId5"/>
                      <a:stretch>
                        <a:fillRect/>
                      </a:stretch>
                    </p:blipFill>
                    <p:spPr>
                      <a:xfrm>
                        <a:off x="179070" y="1196975"/>
                        <a:ext cx="3578225" cy="667385"/>
                      </a:xfrm>
                      <a:prstGeom prst="rect">
                        <a:avLst/>
                      </a:prstGeom>
                    </p:spPr>
                  </p:pic>
                </p:oleObj>
              </mc:Fallback>
            </mc:AlternateContent>
          </a:graphicData>
        </a:graphic>
      </p:graphicFrame>
      <p:graphicFrame>
        <p:nvGraphicFramePr>
          <p:cNvPr id="8" name="对象 7"/>
          <p:cNvGraphicFramePr/>
          <p:nvPr/>
        </p:nvGraphicFramePr>
        <p:xfrm>
          <a:off x="179070" y="2290445"/>
          <a:ext cx="3542665" cy="459740"/>
        </p:xfrm>
        <a:graphic>
          <a:graphicData uri="http://schemas.openxmlformats.org/presentationml/2006/ole">
            <mc:AlternateContent xmlns:mc="http://schemas.openxmlformats.org/markup-compatibility/2006">
              <mc:Choice xmlns:v="urn:schemas-microsoft-com:vml" Requires="v">
                <p:oleObj spid="_x0000_s10" name="" r:id="rId6" imgW="3835400" imgH="488950" progId="Paint.Picture">
                  <p:embed/>
                </p:oleObj>
              </mc:Choice>
              <mc:Fallback>
                <p:oleObj name="" r:id="rId6" imgW="3835400" imgH="488950" progId="Paint.Picture">
                  <p:embed/>
                  <p:pic>
                    <p:nvPicPr>
                      <p:cNvPr id="0" name="图片 9"/>
                      <p:cNvPicPr/>
                      <p:nvPr/>
                    </p:nvPicPr>
                    <p:blipFill>
                      <a:blip r:embed="rId7"/>
                      <a:stretch>
                        <a:fillRect/>
                      </a:stretch>
                    </p:blipFill>
                    <p:spPr>
                      <a:xfrm>
                        <a:off x="179070" y="2290445"/>
                        <a:ext cx="3542665" cy="459740"/>
                      </a:xfrm>
                      <a:prstGeom prst="rect">
                        <a:avLst/>
                      </a:prstGeom>
                    </p:spPr>
                  </p:pic>
                </p:oleObj>
              </mc:Fallback>
            </mc:AlternateContent>
          </a:graphicData>
        </a:graphic>
      </p:graphicFrame>
      <p:grpSp>
        <p:nvGrpSpPr>
          <p:cNvPr id="11" name="组合 10"/>
          <p:cNvGrpSpPr/>
          <p:nvPr/>
        </p:nvGrpSpPr>
        <p:grpSpPr>
          <a:xfrm>
            <a:off x="179022" y="3140538"/>
            <a:ext cx="9014701" cy="2548224"/>
            <a:chOff x="450" y="-2986"/>
            <a:chExt cx="18089" cy="10912"/>
          </a:xfrm>
        </p:grpSpPr>
        <p:sp>
          <p:nvSpPr>
            <p:cNvPr id="12" name="内容占位符 2"/>
            <p:cNvSpPr>
              <a:spLocks noGrp="1"/>
            </p:cNvSpPr>
            <p:nvPr/>
          </p:nvSpPr>
          <p:spPr>
            <a:xfrm>
              <a:off x="741" y="99"/>
              <a:ext cx="17798" cy="2528"/>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考虑到高能量时，分布函数按指数下降，从而把积分上限取作无限大，则</a:t>
              </a:r>
              <a:endParaRPr lang="zh-CN" altLang="en-US" dirty="0"/>
            </a:p>
          </p:txBody>
        </p:sp>
        <p:sp>
          <p:nvSpPr>
            <p:cNvPr id="15" name="矩形 14"/>
            <p:cNvSpPr/>
            <p:nvPr/>
          </p:nvSpPr>
          <p:spPr>
            <a:xfrm>
              <a:off x="450" y="-2986"/>
              <a:ext cx="10672" cy="1708"/>
            </a:xfrm>
            <a:prstGeom prst="rect">
              <a:avLst/>
            </a:prstGeom>
          </p:spPr>
          <p:txBody>
            <a:bodyPr wrap="square">
              <a:spAutoFit/>
            </a:bodyPr>
            <a:lstStyle/>
            <a:p>
              <a:pPr marL="342900" indent="-342900">
                <a:spcBef>
                  <a:spcPct val="20000"/>
                </a:spcBef>
                <a:buFont typeface="Arial" panose="020B0604020202020204" pitchFamily="34" charset="0"/>
                <a:buChar char="•"/>
              </a:pPr>
              <a:r>
                <a:rPr lang="zh-CN" altLang="en-US" sz="2000" dirty="0">
                  <a:solidFill>
                    <a:prstClr val="black"/>
                  </a:solidFill>
                </a:rPr>
                <a:t>整个导带中的电子总数为：</a:t>
              </a:r>
              <a:endParaRPr lang="en-US" altLang="zh-CN" sz="2000" dirty="0">
                <a:solidFill>
                  <a:prstClr val="black"/>
                </a:solidFill>
              </a:endParaRPr>
            </a:p>
          </p:txBody>
        </p:sp>
        <p:pic>
          <p:nvPicPr>
            <p:cNvPr id="16" name="图片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7" y="1639"/>
              <a:ext cx="11826" cy="6287"/>
            </a:xfrm>
            <a:prstGeom prst="rect">
              <a:avLst/>
            </a:prstGeom>
          </p:spPr>
        </p:pic>
      </p:grpSp>
      <p:graphicFrame>
        <p:nvGraphicFramePr>
          <p:cNvPr id="17" name="对象 16"/>
          <p:cNvGraphicFramePr/>
          <p:nvPr/>
        </p:nvGraphicFramePr>
        <p:xfrm>
          <a:off x="3928110" y="2996565"/>
          <a:ext cx="2904490" cy="768985"/>
        </p:xfrm>
        <a:graphic>
          <a:graphicData uri="http://schemas.openxmlformats.org/presentationml/2006/ole">
            <mc:AlternateContent xmlns:mc="http://schemas.openxmlformats.org/markup-compatibility/2006">
              <mc:Choice xmlns:v="urn:schemas-microsoft-com:vml" Requires="v">
                <p:oleObj spid="_x0000_s18" name="" r:id="rId9" imgW="2901950" imgH="768350" progId="Paint.Picture">
                  <p:embed/>
                </p:oleObj>
              </mc:Choice>
              <mc:Fallback>
                <p:oleObj name="" r:id="rId9" imgW="2901950" imgH="768350" progId="Paint.Picture">
                  <p:embed/>
                  <p:pic>
                    <p:nvPicPr>
                      <p:cNvPr id="0" name="图片 17"/>
                      <p:cNvPicPr/>
                      <p:nvPr/>
                    </p:nvPicPr>
                    <p:blipFill>
                      <a:blip r:embed="rId10"/>
                      <a:stretch>
                        <a:fillRect/>
                      </a:stretch>
                    </p:blipFill>
                    <p:spPr>
                      <a:xfrm>
                        <a:off x="3928110" y="2996565"/>
                        <a:ext cx="2904490" cy="768985"/>
                      </a:xfrm>
                      <a:prstGeom prst="rect">
                        <a:avLst/>
                      </a:prstGeom>
                    </p:spPr>
                  </p:pic>
                </p:oleObj>
              </mc:Fallback>
            </mc:AlternateContent>
          </a:graphicData>
        </a:graphic>
      </p:graphicFrame>
      <p:graphicFrame>
        <p:nvGraphicFramePr>
          <p:cNvPr id="30727" name="Object 7">
            <a:hlinkClick r:id="" action="ppaction://ole?verb=1"/>
          </p:cNvPr>
          <p:cNvGraphicFramePr>
            <a:graphicFrameLocks noChangeAspect="1"/>
          </p:cNvGraphicFramePr>
          <p:nvPr/>
        </p:nvGraphicFramePr>
        <p:xfrm>
          <a:off x="395605" y="5904230"/>
          <a:ext cx="4095115" cy="472440"/>
        </p:xfrm>
        <a:graphic>
          <a:graphicData uri="http://schemas.openxmlformats.org/presentationml/2006/ole">
            <mc:AlternateContent xmlns:mc="http://schemas.openxmlformats.org/markup-compatibility/2006">
              <mc:Choice xmlns:v="urn:schemas-microsoft-com:vml" Requires="v">
                <p:oleObj spid="_x0000_s18560" name="公式" r:id="rId11" imgW="1778000" imgH="228600" progId="Equation.3">
                  <p:embed/>
                </p:oleObj>
              </mc:Choice>
              <mc:Fallback>
                <p:oleObj name="公式" r:id="rId11" imgW="1778000" imgH="228600" progId="Equation.3">
                  <p:embed/>
                  <p:pic>
                    <p:nvPicPr>
                      <p:cNvPr id="0" name="图片 1855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605" y="5904230"/>
                        <a:ext cx="4095115" cy="4724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8" name="Object 8">
            <a:hlinkClick r:id="" action="ppaction://ole?verb=1"/>
          </p:cNvPr>
          <p:cNvGraphicFramePr>
            <a:graphicFrameLocks noChangeAspect="1"/>
          </p:cNvGraphicFramePr>
          <p:nvPr/>
        </p:nvGraphicFramePr>
        <p:xfrm>
          <a:off x="4932045" y="5733415"/>
          <a:ext cx="4081780" cy="491490"/>
        </p:xfrm>
        <a:graphic>
          <a:graphicData uri="http://schemas.openxmlformats.org/presentationml/2006/ole">
            <mc:AlternateContent xmlns:mc="http://schemas.openxmlformats.org/markup-compatibility/2006">
              <mc:Choice xmlns:v="urn:schemas-microsoft-com:vml" Requires="v">
                <p:oleObj spid="_x0000_s18561" name="公式" r:id="rId13" imgW="1778000" imgH="228600" progId="Equation.3">
                  <p:embed/>
                </p:oleObj>
              </mc:Choice>
              <mc:Fallback>
                <p:oleObj name="公式" r:id="rId13" imgW="1778000" imgH="228600" progId="Equation.3">
                  <p:embed/>
                  <p:pic>
                    <p:nvPicPr>
                      <p:cNvPr id="0" name="图片 1856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32045" y="5733415"/>
                        <a:ext cx="4081780" cy="4914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 name="Picture 1"/>
          <p:cNvPicPr>
            <a:picLocks noChangeAspect="1" noChangeArrowheads="1"/>
          </p:cNvPicPr>
          <p:nvPr/>
        </p:nvPicPr>
        <p:blipFill>
          <a:blip r:embed="rId15"/>
          <a:srcRect/>
          <a:stretch>
            <a:fillRect/>
          </a:stretch>
        </p:blipFill>
        <p:spPr bwMode="auto">
          <a:xfrm>
            <a:off x="6649085" y="188595"/>
            <a:ext cx="2220595" cy="190055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2484120" y="473710"/>
            <a:ext cx="2951480" cy="2400935"/>
            <a:chOff x="4857752" y="285728"/>
            <a:chExt cx="2903065" cy="2295525"/>
          </a:xfrm>
        </p:grpSpPr>
        <p:sp>
          <p:nvSpPr>
            <p:cNvPr id="6" name="TextBox 5"/>
            <p:cNvSpPr txBox="1"/>
            <p:nvPr/>
          </p:nvSpPr>
          <p:spPr>
            <a:xfrm>
              <a:off x="4857752" y="2071678"/>
              <a:ext cx="533882" cy="352130"/>
            </a:xfrm>
            <a:prstGeom prst="rect">
              <a:avLst/>
            </a:prstGeom>
            <a:noFill/>
          </p:spPr>
          <p:txBody>
            <a:bodyPr wrap="square" rtlCol="0">
              <a:spAutoFit/>
            </a:bodyPr>
            <a:lstStyle/>
            <a:p>
              <a:r>
                <a:rPr lang="en-US" altLang="zh-CN" i="1" dirty="0">
                  <a:solidFill>
                    <a:srgbClr val="FF0000"/>
                  </a:solidFill>
                </a:rPr>
                <a:t>E</a:t>
              </a:r>
              <a:r>
                <a:rPr lang="en-US" altLang="zh-CN" i="1" baseline="-25000" dirty="0">
                  <a:solidFill>
                    <a:srgbClr val="FF0000"/>
                  </a:solidFill>
                </a:rPr>
                <a:t>V</a:t>
              </a:r>
              <a:endParaRPr lang="zh-CN" altLang="en-US" i="1" baseline="-25000" dirty="0">
                <a:solidFill>
                  <a:srgbClr val="FF0000"/>
                </a:solidFill>
              </a:endParaRPr>
            </a:p>
          </p:txBody>
        </p:sp>
        <p:sp>
          <p:nvSpPr>
            <p:cNvPr id="7" name="矩形 6"/>
            <p:cNvSpPr/>
            <p:nvPr/>
          </p:nvSpPr>
          <p:spPr>
            <a:xfrm>
              <a:off x="4857752" y="571480"/>
              <a:ext cx="524045" cy="352130"/>
            </a:xfrm>
            <a:prstGeom prst="rect">
              <a:avLst/>
            </a:prstGeom>
          </p:spPr>
          <p:txBody>
            <a:bodyPr wrap="square">
              <a:spAutoFit/>
            </a:bodyPr>
            <a:lstStyle/>
            <a:p>
              <a:pPr lvl="0"/>
              <a:r>
                <a:rPr lang="en-US" altLang="zh-CN" i="1" dirty="0">
                  <a:solidFill>
                    <a:srgbClr val="FF0000"/>
                  </a:solidFill>
                </a:rPr>
                <a:t>E</a:t>
              </a:r>
              <a:r>
                <a:rPr lang="en-US" altLang="zh-CN" i="1" baseline="-25000" dirty="0">
                  <a:solidFill>
                    <a:srgbClr val="FF0000"/>
                  </a:solidFill>
                </a:rPr>
                <a:t>C</a:t>
              </a:r>
              <a:endParaRPr lang="zh-CN" altLang="en-US" i="1" dirty="0">
                <a:solidFill>
                  <a:srgbClr val="FF0000"/>
                </a:solidFill>
              </a:endParaRPr>
            </a:p>
          </p:txBody>
        </p:sp>
        <p:pic>
          <p:nvPicPr>
            <p:cNvPr id="33794" name="Picture 2"/>
            <p:cNvPicPr>
              <a:picLocks noChangeAspect="1" noChangeArrowheads="1"/>
            </p:cNvPicPr>
            <p:nvPr/>
          </p:nvPicPr>
          <p:blipFill>
            <a:blip r:embed="rId1"/>
            <a:srcRect/>
            <a:stretch>
              <a:fillRect/>
            </a:stretch>
          </p:blipFill>
          <p:spPr bwMode="auto">
            <a:xfrm>
              <a:off x="5429256" y="285728"/>
              <a:ext cx="1619250" cy="2295525"/>
            </a:xfrm>
            <a:prstGeom prst="rect">
              <a:avLst/>
            </a:prstGeom>
            <a:noFill/>
            <a:ln w="9525">
              <a:noFill/>
              <a:miter lim="800000"/>
              <a:headEnd/>
              <a:tailEnd/>
            </a:ln>
            <a:effectLst/>
          </p:spPr>
        </p:pic>
        <p:sp>
          <p:nvSpPr>
            <p:cNvPr id="11" name="矩形 10"/>
            <p:cNvSpPr/>
            <p:nvPr/>
          </p:nvSpPr>
          <p:spPr>
            <a:xfrm>
              <a:off x="7143768" y="1000108"/>
              <a:ext cx="617049" cy="352130"/>
            </a:xfrm>
            <a:prstGeom prst="rect">
              <a:avLst/>
            </a:prstGeom>
          </p:spPr>
          <p:txBody>
            <a:bodyPr wrap="square">
              <a:spAutoFit/>
            </a:bodyPr>
            <a:lstStyle/>
            <a:p>
              <a:pPr lvl="0"/>
              <a:r>
                <a:rPr lang="en-US" altLang="zh-CN" i="1" dirty="0">
                  <a:solidFill>
                    <a:srgbClr val="FF0000"/>
                  </a:solidFill>
                </a:rPr>
                <a:t>E</a:t>
              </a:r>
              <a:r>
                <a:rPr lang="en-US" altLang="zh-CN" i="1" baseline="-25000" dirty="0">
                  <a:solidFill>
                    <a:srgbClr val="FF0000"/>
                  </a:solidFill>
                </a:rPr>
                <a:t>Fn</a:t>
              </a:r>
              <a:endParaRPr lang="zh-CN" altLang="en-US" i="1" dirty="0">
                <a:solidFill>
                  <a:srgbClr val="FF0000"/>
                </a:solidFill>
              </a:endParaRPr>
            </a:p>
          </p:txBody>
        </p:sp>
      </p:grpSp>
      <p:grpSp>
        <p:nvGrpSpPr>
          <p:cNvPr id="17" name="组合 16"/>
          <p:cNvGrpSpPr/>
          <p:nvPr/>
        </p:nvGrpSpPr>
        <p:grpSpPr>
          <a:xfrm>
            <a:off x="2555875" y="3860800"/>
            <a:ext cx="2824480" cy="2256155"/>
            <a:chOff x="4834012" y="3857628"/>
            <a:chExt cx="2964552" cy="1943100"/>
          </a:xfrm>
        </p:grpSpPr>
        <p:pic>
          <p:nvPicPr>
            <p:cNvPr id="33795" name="Picture 3"/>
            <p:cNvPicPr>
              <a:picLocks noChangeAspect="1" noChangeArrowheads="1"/>
            </p:cNvPicPr>
            <p:nvPr/>
          </p:nvPicPr>
          <p:blipFill>
            <a:blip r:embed="rId2"/>
            <a:srcRect/>
            <a:stretch>
              <a:fillRect/>
            </a:stretch>
          </p:blipFill>
          <p:spPr bwMode="auto">
            <a:xfrm>
              <a:off x="5357818" y="3857628"/>
              <a:ext cx="1714512" cy="1943100"/>
            </a:xfrm>
            <a:prstGeom prst="rect">
              <a:avLst/>
            </a:prstGeom>
            <a:noFill/>
            <a:ln w="9525">
              <a:noFill/>
              <a:miter lim="800000"/>
              <a:headEnd/>
              <a:tailEnd/>
            </a:ln>
            <a:effectLst/>
          </p:spPr>
        </p:pic>
        <p:sp>
          <p:nvSpPr>
            <p:cNvPr id="9" name="矩形 8"/>
            <p:cNvSpPr/>
            <p:nvPr/>
          </p:nvSpPr>
          <p:spPr>
            <a:xfrm>
              <a:off x="4857752" y="3857628"/>
              <a:ext cx="544270" cy="317196"/>
            </a:xfrm>
            <a:prstGeom prst="rect">
              <a:avLst/>
            </a:prstGeom>
          </p:spPr>
          <p:txBody>
            <a:bodyPr wrap="square">
              <a:spAutoFit/>
            </a:bodyPr>
            <a:lstStyle/>
            <a:p>
              <a:pPr lvl="0"/>
              <a:r>
                <a:rPr lang="en-US" altLang="zh-CN" i="1" dirty="0">
                  <a:solidFill>
                    <a:srgbClr val="FF0000"/>
                  </a:solidFill>
                </a:rPr>
                <a:t>E</a:t>
              </a:r>
              <a:r>
                <a:rPr lang="en-US" altLang="zh-CN" i="1" baseline="-25000" dirty="0">
                  <a:solidFill>
                    <a:srgbClr val="FF0000"/>
                  </a:solidFill>
                </a:rPr>
                <a:t>C</a:t>
              </a:r>
              <a:endParaRPr lang="zh-CN" altLang="en-US" i="1" dirty="0">
                <a:solidFill>
                  <a:srgbClr val="FF0000"/>
                </a:solidFill>
              </a:endParaRPr>
            </a:p>
          </p:txBody>
        </p:sp>
        <p:sp>
          <p:nvSpPr>
            <p:cNvPr id="10" name="TextBox 9"/>
            <p:cNvSpPr txBox="1"/>
            <p:nvPr/>
          </p:nvSpPr>
          <p:spPr>
            <a:xfrm>
              <a:off x="4834012" y="5396227"/>
              <a:ext cx="689547" cy="317196"/>
            </a:xfrm>
            <a:prstGeom prst="rect">
              <a:avLst/>
            </a:prstGeom>
            <a:noFill/>
          </p:spPr>
          <p:txBody>
            <a:bodyPr wrap="square" rtlCol="0">
              <a:spAutoFit/>
            </a:bodyPr>
            <a:lstStyle/>
            <a:p>
              <a:r>
                <a:rPr lang="en-US" altLang="zh-CN" i="1" dirty="0">
                  <a:solidFill>
                    <a:srgbClr val="FF0000"/>
                  </a:solidFill>
                </a:rPr>
                <a:t>E</a:t>
              </a:r>
              <a:r>
                <a:rPr lang="en-US" altLang="zh-CN" i="1" baseline="-25000" dirty="0">
                  <a:solidFill>
                    <a:srgbClr val="FF0000"/>
                  </a:solidFill>
                </a:rPr>
                <a:t>V</a:t>
              </a:r>
              <a:endParaRPr lang="zh-CN" altLang="en-US" i="1" baseline="-25000" dirty="0">
                <a:solidFill>
                  <a:srgbClr val="FF0000"/>
                </a:solidFill>
              </a:endParaRPr>
            </a:p>
          </p:txBody>
        </p:sp>
        <p:sp>
          <p:nvSpPr>
            <p:cNvPr id="12" name="矩形 11"/>
            <p:cNvSpPr/>
            <p:nvPr/>
          </p:nvSpPr>
          <p:spPr>
            <a:xfrm>
              <a:off x="7143768" y="5143512"/>
              <a:ext cx="654796" cy="317196"/>
            </a:xfrm>
            <a:prstGeom prst="rect">
              <a:avLst/>
            </a:prstGeom>
          </p:spPr>
          <p:txBody>
            <a:bodyPr wrap="square">
              <a:spAutoFit/>
            </a:bodyPr>
            <a:lstStyle/>
            <a:p>
              <a:pPr lvl="0"/>
              <a:r>
                <a:rPr lang="en-US" altLang="zh-CN" i="1" dirty="0">
                  <a:solidFill>
                    <a:srgbClr val="FF0000"/>
                  </a:solidFill>
                </a:rPr>
                <a:t>E</a:t>
              </a:r>
              <a:r>
                <a:rPr lang="en-US" altLang="zh-CN" i="1" baseline="-25000" dirty="0">
                  <a:solidFill>
                    <a:srgbClr val="FF0000"/>
                  </a:solidFill>
                </a:rPr>
                <a:t>Fp</a:t>
              </a:r>
              <a:endParaRPr lang="zh-CN" altLang="en-US" i="1" dirty="0">
                <a:solidFill>
                  <a:srgbClr val="FF0000"/>
                </a:solidFill>
              </a:endParaRPr>
            </a:p>
          </p:txBody>
        </p:sp>
      </p:grpSp>
      <p:sp>
        <p:nvSpPr>
          <p:cNvPr id="14" name="TextBox 13"/>
          <p:cNvSpPr txBox="1"/>
          <p:nvPr/>
        </p:nvSpPr>
        <p:spPr>
          <a:xfrm>
            <a:off x="232410" y="1589405"/>
            <a:ext cx="1734820" cy="398780"/>
          </a:xfrm>
          <a:prstGeom prst="rect">
            <a:avLst/>
          </a:prstGeom>
          <a:noFill/>
        </p:spPr>
        <p:txBody>
          <a:bodyPr wrap="square" rtlCol="0">
            <a:spAutoFit/>
          </a:bodyPr>
          <a:lstStyle/>
          <a:p>
            <a:r>
              <a:rPr lang="en-US" altLang="zh-CN" sz="2000" dirty="0">
                <a:solidFill>
                  <a:srgbClr val="0033CC"/>
                </a:solidFill>
                <a:latin typeface="黑体" panose="02010609060101010101" pitchFamily="2" charset="-122"/>
                <a:ea typeface="黑体" panose="02010609060101010101" pitchFamily="2" charset="-122"/>
              </a:rPr>
              <a:t>N</a:t>
            </a:r>
            <a:r>
              <a:rPr lang="zh-CN" altLang="en-US" sz="2000" dirty="0">
                <a:solidFill>
                  <a:srgbClr val="0033CC"/>
                </a:solidFill>
                <a:latin typeface="黑体" panose="02010609060101010101" pitchFamily="2" charset="-122"/>
                <a:ea typeface="黑体" panose="02010609060101010101" pitchFamily="2" charset="-122"/>
              </a:rPr>
              <a:t>型半导体</a:t>
            </a:r>
            <a:endParaRPr lang="zh-CN" altLang="en-US" sz="2000" dirty="0">
              <a:solidFill>
                <a:srgbClr val="0033CC"/>
              </a:solidFill>
              <a:latin typeface="黑体" panose="02010609060101010101" pitchFamily="2" charset="-122"/>
              <a:ea typeface="黑体" panose="02010609060101010101" pitchFamily="2" charset="-122"/>
            </a:endParaRPr>
          </a:p>
        </p:txBody>
      </p:sp>
      <p:sp>
        <p:nvSpPr>
          <p:cNvPr id="15" name="TextBox 14"/>
          <p:cNvSpPr txBox="1"/>
          <p:nvPr/>
        </p:nvSpPr>
        <p:spPr>
          <a:xfrm>
            <a:off x="755787" y="4653048"/>
            <a:ext cx="1211580" cy="368300"/>
          </a:xfrm>
          <a:prstGeom prst="rect">
            <a:avLst/>
          </a:prstGeom>
          <a:noFill/>
        </p:spPr>
        <p:txBody>
          <a:bodyPr wrap="none" rtlCol="0">
            <a:spAutoFit/>
          </a:bodyPr>
          <a:lstStyle/>
          <a:p>
            <a:r>
              <a:rPr lang="en-US" altLang="zh-CN" dirty="0">
                <a:solidFill>
                  <a:srgbClr val="0033CC"/>
                </a:solidFill>
                <a:latin typeface="黑体" panose="02010609060101010101" pitchFamily="2" charset="-122"/>
                <a:ea typeface="黑体" panose="02010609060101010101" pitchFamily="2" charset="-122"/>
              </a:rPr>
              <a:t>P</a:t>
            </a:r>
            <a:r>
              <a:rPr lang="zh-CN" altLang="en-US" dirty="0">
                <a:solidFill>
                  <a:srgbClr val="0033CC"/>
                </a:solidFill>
                <a:latin typeface="黑体" panose="02010609060101010101" pitchFamily="2" charset="-122"/>
                <a:ea typeface="黑体" panose="02010609060101010101" pitchFamily="2" charset="-122"/>
              </a:rPr>
              <a:t>型半导体</a:t>
            </a:r>
            <a:endParaRPr lang="zh-CN" altLang="en-US" dirty="0">
              <a:solidFill>
                <a:srgbClr val="0033CC"/>
              </a:solidFill>
              <a:latin typeface="黑体" panose="02010609060101010101" pitchFamily="2" charset="-122"/>
              <a:ea typeface="黑体" panose="02010609060101010101" pitchFamily="2" charset="-122"/>
            </a:endParaRPr>
          </a:p>
        </p:txBody>
      </p:sp>
      <p:sp>
        <p:nvSpPr>
          <p:cNvPr id="25" name="灯片编号占位符 24"/>
          <p:cNvSpPr>
            <a:spLocks noGrp="1"/>
          </p:cNvSpPr>
          <p:nvPr>
            <p:ph type="sldNum" sz="quarter" idx="12"/>
          </p:nvPr>
        </p:nvSpPr>
        <p:spPr/>
        <p:txBody>
          <a:bodyPr/>
          <a:lstStyle/>
          <a:p>
            <a:fld id="{F4F203FF-941D-4A5A-99B2-D6961B6629A3}" type="slidenum">
              <a:rPr lang="zh-CN" altLang="en-US" sz="900" smtClean="0"/>
            </a:fld>
            <a:endParaRPr lang="zh-CN" altLang="en-US" sz="900" dirty="0"/>
          </a:p>
        </p:txBody>
      </p:sp>
      <p:graphicFrame>
        <p:nvGraphicFramePr>
          <p:cNvPr id="33799" name="Object 7">
            <a:hlinkClick r:id="" action="ppaction://ole?verb=1"/>
          </p:cNvPr>
          <p:cNvGraphicFramePr>
            <a:graphicFrameLocks noChangeAspect="1"/>
          </p:cNvGraphicFramePr>
          <p:nvPr/>
        </p:nvGraphicFramePr>
        <p:xfrm>
          <a:off x="251460" y="116840"/>
          <a:ext cx="3855085" cy="516890"/>
        </p:xfrm>
        <a:graphic>
          <a:graphicData uri="http://schemas.openxmlformats.org/presentationml/2006/ole">
            <mc:AlternateContent xmlns:mc="http://schemas.openxmlformats.org/markup-compatibility/2006">
              <mc:Choice xmlns:v="urn:schemas-microsoft-com:vml" Requires="v">
                <p:oleObj spid="_x0000_s19480" name="公式" r:id="rId3" imgW="1778000" imgH="228600" progId="Equation.3">
                  <p:embed/>
                </p:oleObj>
              </mc:Choice>
              <mc:Fallback>
                <p:oleObj name="公式" r:id="rId3" imgW="1778000" imgH="228600" progId="Equation.3">
                  <p:embed/>
                  <p:pic>
                    <p:nvPicPr>
                      <p:cNvPr id="0" name="图片 194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 y="116840"/>
                        <a:ext cx="3855085" cy="5168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00" name="Object 8">
            <a:hlinkClick r:id="" action="ppaction://ole?verb=1"/>
          </p:cNvPr>
          <p:cNvGraphicFramePr>
            <a:graphicFrameLocks noChangeAspect="1"/>
          </p:cNvGraphicFramePr>
          <p:nvPr/>
        </p:nvGraphicFramePr>
        <p:xfrm>
          <a:off x="351434" y="3355857"/>
          <a:ext cx="2634615" cy="323850"/>
        </p:xfrm>
        <a:graphic>
          <a:graphicData uri="http://schemas.openxmlformats.org/presentationml/2006/ole">
            <mc:AlternateContent xmlns:mc="http://schemas.openxmlformats.org/markup-compatibility/2006">
              <mc:Choice xmlns:v="urn:schemas-microsoft-com:vml" Requires="v">
                <p:oleObj spid="_x0000_s19481" name="公式" r:id="rId5" imgW="1803400" imgH="228600" progId="Equation.3">
                  <p:embed/>
                </p:oleObj>
              </mc:Choice>
              <mc:Fallback>
                <p:oleObj name="公式" r:id="rId5" imgW="1803400" imgH="228600" progId="Equation.3">
                  <p:embed/>
                  <p:pic>
                    <p:nvPicPr>
                      <p:cNvPr id="0" name="图片 19480"/>
                      <p:cNvPicPr>
                        <a:picLocks noChangeAspect="1" noChangeArrowheads="1"/>
                      </p:cNvPicPr>
                      <p:nvPr/>
                    </p:nvPicPr>
                    <p:blipFill>
                      <a:blip r:embed="rId6"/>
                      <a:srcRect/>
                      <a:stretch>
                        <a:fillRect/>
                      </a:stretch>
                    </p:blipFill>
                    <p:spPr bwMode="auto">
                      <a:xfrm>
                        <a:off x="351434" y="3355857"/>
                        <a:ext cx="2634615"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Box 27"/>
          <p:cNvSpPr txBox="1"/>
          <p:nvPr/>
        </p:nvSpPr>
        <p:spPr>
          <a:xfrm>
            <a:off x="5652135" y="260350"/>
            <a:ext cx="3060700" cy="2399665"/>
          </a:xfrm>
          <a:prstGeom prst="rect">
            <a:avLst/>
          </a:prstGeom>
          <a:noFill/>
        </p:spPr>
        <p:txBody>
          <a:bodyPr wrap="square" rtlCol="0">
            <a:spAutoFit/>
          </a:bodyPr>
          <a:lstStyle/>
          <a:p>
            <a:pPr>
              <a:lnSpc>
                <a:spcPct val="150000"/>
              </a:lnSpc>
            </a:pPr>
            <a:r>
              <a:rPr lang="zh-CN" altLang="en-US" sz="1350" dirty="0"/>
              <a:t>       </a:t>
            </a:r>
            <a:r>
              <a:rPr lang="zh-CN" altLang="en-US" sz="2000" dirty="0"/>
              <a:t>把导带中所有的量子态都集中至导带底</a:t>
            </a:r>
            <a:r>
              <a:rPr lang="en-US" altLang="zh-CN" sz="2000" i="1" dirty="0" err="1"/>
              <a:t>Ec</a:t>
            </a:r>
            <a:r>
              <a:rPr lang="zh-CN" altLang="en-US" sz="2000" dirty="0"/>
              <a:t>，其中的电子等于这些量子态中容纳的电子数，由费米能级的位置决定。</a:t>
            </a:r>
            <a:endParaRPr lang="zh-CN" altLang="en-US" sz="2000" dirty="0"/>
          </a:p>
        </p:txBody>
      </p:sp>
      <p:sp>
        <p:nvSpPr>
          <p:cNvPr id="22" name="爆炸形 2 21"/>
          <p:cNvSpPr/>
          <p:nvPr/>
        </p:nvSpPr>
        <p:spPr>
          <a:xfrm>
            <a:off x="1357290" y="3161108"/>
            <a:ext cx="6482999" cy="53579"/>
          </a:xfrm>
          <a:prstGeom prst="irregularSeal2">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矩形 22"/>
          <p:cNvSpPr/>
          <p:nvPr/>
        </p:nvSpPr>
        <p:spPr>
          <a:xfrm>
            <a:off x="5868035" y="3500755"/>
            <a:ext cx="3070225" cy="2399665"/>
          </a:xfrm>
          <a:prstGeom prst="rect">
            <a:avLst/>
          </a:prstGeom>
        </p:spPr>
        <p:txBody>
          <a:bodyPr wrap="square">
            <a:spAutoFit/>
          </a:bodyPr>
          <a:lstStyle/>
          <a:p>
            <a:pPr>
              <a:lnSpc>
                <a:spcPct val="150000"/>
              </a:lnSpc>
            </a:pPr>
            <a:r>
              <a:rPr lang="zh-CN" altLang="en-US" sz="1500" dirty="0"/>
              <a:t>         </a:t>
            </a:r>
            <a:r>
              <a:rPr lang="zh-CN" altLang="en-US" sz="2000" dirty="0"/>
              <a:t>把价带中所有的量子态都集中至价带顶</a:t>
            </a:r>
            <a:r>
              <a:rPr lang="en-US" altLang="zh-CN" sz="2000" dirty="0" err="1"/>
              <a:t>Ev</a:t>
            </a:r>
            <a:r>
              <a:rPr lang="en-US" altLang="zh-CN" sz="2000" dirty="0"/>
              <a:t> </a:t>
            </a:r>
            <a:r>
              <a:rPr lang="zh-CN" altLang="en-US" sz="2000" dirty="0"/>
              <a:t>，而其中的空穴浓度等于这些量子态中容纳的空穴数，由费米能级的位置决定。</a:t>
            </a:r>
            <a:endParaRPr lang="zh-CN" altLang="en-US" sz="20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490" name="Object 2">
            <a:hlinkClick r:id="" action="ppaction://ole?verb=1"/>
          </p:cNvPr>
          <p:cNvGraphicFramePr>
            <a:graphicFrameLocks noGrp="1" noChangeAspect="1"/>
          </p:cNvGraphicFramePr>
          <p:nvPr>
            <p:ph idx="1"/>
          </p:nvPr>
        </p:nvGraphicFramePr>
        <p:xfrm>
          <a:off x="5079207" y="1339439"/>
          <a:ext cx="2921794" cy="954881"/>
        </p:xfrm>
        <a:graphic>
          <a:graphicData uri="http://schemas.openxmlformats.org/presentationml/2006/ole">
            <mc:AlternateContent xmlns:mc="http://schemas.openxmlformats.org/markup-compatibility/2006">
              <mc:Choice xmlns:v="urn:schemas-microsoft-com:vml" Requires="v">
                <p:oleObj spid="_x0000_s28729" name="公式" r:id="rId1" imgW="1320165" imgH="431800" progId="Equation.3">
                  <p:embed/>
                </p:oleObj>
              </mc:Choice>
              <mc:Fallback>
                <p:oleObj name="公式" r:id="rId1" imgW="1320165" imgH="431800" progId="Equation.3">
                  <p:embed/>
                  <p:pic>
                    <p:nvPicPr>
                      <p:cNvPr id="0" name="图片 287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207" y="1339439"/>
                        <a:ext cx="2921794" cy="954881"/>
                      </a:xfrm>
                      <a:prstGeom prst="rect">
                        <a:avLst/>
                      </a:prstGeom>
                      <a:solidFill>
                        <a:srgbClr val="FFFF00">
                          <a:alpha val="19000"/>
                        </a:srgbClr>
                      </a:solidFill>
                    </p:spPr>
                  </p:pic>
                </p:oleObj>
              </mc:Fallback>
            </mc:AlternateContent>
          </a:graphicData>
        </a:graphic>
      </p:graphicFrame>
      <p:graphicFrame>
        <p:nvGraphicFramePr>
          <p:cNvPr id="63498" name="Object 10">
            <a:hlinkClick r:id="" action="ppaction://ole?verb=1"/>
          </p:cNvPr>
          <p:cNvGraphicFramePr>
            <a:graphicFrameLocks noChangeAspect="1"/>
          </p:cNvGraphicFramePr>
          <p:nvPr/>
        </p:nvGraphicFramePr>
        <p:xfrm>
          <a:off x="1303712" y="1446596"/>
          <a:ext cx="2930129" cy="750094"/>
        </p:xfrm>
        <a:graphic>
          <a:graphicData uri="http://schemas.openxmlformats.org/presentationml/2006/ole">
            <mc:AlternateContent xmlns:mc="http://schemas.openxmlformats.org/markup-compatibility/2006">
              <mc:Choice xmlns:v="urn:schemas-microsoft-com:vml" Requires="v">
                <p:oleObj spid="_x0000_s28730" name="公式" r:id="rId3" imgW="1447165" imgH="482600" progId="Equation.3">
                  <p:embed/>
                </p:oleObj>
              </mc:Choice>
              <mc:Fallback>
                <p:oleObj name="公式" r:id="rId3" imgW="1447165" imgH="482600" progId="Equation.3">
                  <p:embed/>
                  <p:pic>
                    <p:nvPicPr>
                      <p:cNvPr id="0" name="图片 287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712" y="1446596"/>
                        <a:ext cx="2930129" cy="750094"/>
                      </a:xfrm>
                      <a:prstGeom prst="rect">
                        <a:avLst/>
                      </a:prstGeom>
                      <a:solidFill>
                        <a:srgbClr val="00FF00">
                          <a:alpha val="20000"/>
                        </a:srgbClr>
                      </a:solidFill>
                    </p:spPr>
                  </p:pic>
                </p:oleObj>
              </mc:Fallback>
            </mc:AlternateContent>
          </a:graphicData>
        </a:graphic>
      </p:graphicFrame>
      <p:sp>
        <p:nvSpPr>
          <p:cNvPr id="46" name="标题 1"/>
          <p:cNvSpPr txBox="1">
            <a:spLocks noGrp="1"/>
          </p:cNvSpPr>
          <p:nvPr>
            <p:ph type="title"/>
          </p:nvPr>
        </p:nvSpPr>
        <p:spPr>
          <a:xfrm>
            <a:off x="395605" y="150495"/>
            <a:ext cx="6290945" cy="535940"/>
          </a:xfrm>
          <a:prstGeom prst="rect">
            <a:avLst/>
          </a:prstGeom>
        </p:spPr>
        <p:txBody>
          <a:bodyPr>
            <a:normAutofit fontScale="90000"/>
          </a:bodyPr>
          <a:lstStyle/>
          <a:p>
            <a:pPr algn="ctr">
              <a:lnSpc>
                <a:spcPct val="100000"/>
              </a:lnSpc>
              <a:defRPr/>
            </a:pPr>
            <a:r>
              <a:rPr lang="zh-CN" altLang="en-US" dirty="0">
                <a:solidFill>
                  <a:srgbClr val="FF0000"/>
                </a:solidFill>
                <a:latin typeface="黑体" panose="02010609060101010101" pitchFamily="2" charset="-122"/>
                <a:ea typeface="黑体" panose="02010609060101010101" pitchFamily="2" charset="-122"/>
              </a:rPr>
              <a:t>费米能级</a:t>
            </a:r>
            <a:r>
              <a:rPr lang="en-US" altLang="zh-CN" dirty="0" smtClean="0">
                <a:solidFill>
                  <a:srgbClr val="FF0000"/>
                </a:solidFill>
                <a:latin typeface="黑体" panose="02010609060101010101" pitchFamily="2" charset="-122"/>
                <a:ea typeface="黑体" panose="02010609060101010101" pitchFamily="2" charset="-122"/>
              </a:rPr>
              <a:t>——N</a:t>
            </a:r>
            <a:r>
              <a:rPr lang="zh-CN" altLang="en-US" dirty="0" smtClean="0">
                <a:solidFill>
                  <a:srgbClr val="FF0000"/>
                </a:solidFill>
                <a:latin typeface="黑体" panose="02010609060101010101" pitchFamily="2" charset="-122"/>
                <a:ea typeface="黑体" panose="02010609060101010101" pitchFamily="2" charset="-122"/>
              </a:rPr>
              <a:t>型半导体</a:t>
            </a:r>
            <a:endParaRPr lang="zh-CN" altLang="en-US" dirty="0">
              <a:solidFill>
                <a:srgbClr val="FF0000"/>
              </a:solidFill>
              <a:latin typeface="黑体" panose="02010609060101010101" pitchFamily="2" charset="-122"/>
              <a:ea typeface="黑体" panose="02010609060101010101" pitchFamily="2" charset="-122"/>
            </a:endParaRPr>
          </a:p>
        </p:txBody>
      </p:sp>
      <p:graphicFrame>
        <p:nvGraphicFramePr>
          <p:cNvPr id="63499" name="Object 11"/>
          <p:cNvGraphicFramePr>
            <a:graphicFrameLocks noChangeAspect="1"/>
          </p:cNvGraphicFramePr>
          <p:nvPr/>
        </p:nvGraphicFramePr>
        <p:xfrm>
          <a:off x="1560608" y="2196695"/>
          <a:ext cx="3600756" cy="803678"/>
        </p:xfrm>
        <a:graphic>
          <a:graphicData uri="http://schemas.openxmlformats.org/presentationml/2006/ole">
            <mc:AlternateContent xmlns:mc="http://schemas.openxmlformats.org/markup-compatibility/2006">
              <mc:Choice xmlns:v="urn:schemas-microsoft-com:vml" Requires="v">
                <p:oleObj spid="_x0000_s28731" name="公式" r:id="rId5" imgW="2159000" imgH="482600" progId="Equation.3">
                  <p:embed/>
                </p:oleObj>
              </mc:Choice>
              <mc:Fallback>
                <p:oleObj name="公式" r:id="rId5" imgW="2159000" imgH="482600" progId="Equation.3">
                  <p:embed/>
                  <p:pic>
                    <p:nvPicPr>
                      <p:cNvPr id="0" name="图片 287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0608" y="2196695"/>
                        <a:ext cx="3600756" cy="803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500" name="Object 12"/>
          <p:cNvGraphicFramePr>
            <a:graphicFrameLocks noChangeAspect="1"/>
          </p:cNvGraphicFramePr>
          <p:nvPr/>
        </p:nvGraphicFramePr>
        <p:xfrm>
          <a:off x="1518026" y="3107530"/>
          <a:ext cx="1821669" cy="760697"/>
        </p:xfrm>
        <a:graphic>
          <a:graphicData uri="http://schemas.openxmlformats.org/presentationml/2006/ole">
            <mc:AlternateContent xmlns:mc="http://schemas.openxmlformats.org/markup-compatibility/2006">
              <mc:Choice xmlns:v="urn:schemas-microsoft-com:vml" Requires="v">
                <p:oleObj spid="_x0000_s28732" name="公式" r:id="rId7" imgW="1155700" imgH="482600" progId="Equation.3">
                  <p:embed/>
                </p:oleObj>
              </mc:Choice>
              <mc:Fallback>
                <p:oleObj name="公式" r:id="rId7" imgW="1155700" imgH="482600" progId="Equation.3">
                  <p:embed/>
                  <p:pic>
                    <p:nvPicPr>
                      <p:cNvPr id="0" name="图片 287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8026" y="3107530"/>
                        <a:ext cx="1821669" cy="760697"/>
                      </a:xfrm>
                      <a:prstGeom prst="rect">
                        <a:avLst/>
                      </a:prstGeom>
                      <a:solidFill>
                        <a:srgbClr val="00FF00">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501" name="Object 13"/>
          <p:cNvGraphicFramePr>
            <a:graphicFrameLocks noChangeAspect="1"/>
          </p:cNvGraphicFramePr>
          <p:nvPr/>
        </p:nvGraphicFramePr>
        <p:xfrm>
          <a:off x="1410869" y="4393414"/>
          <a:ext cx="2416766" cy="806047"/>
        </p:xfrm>
        <a:graphic>
          <a:graphicData uri="http://schemas.openxmlformats.org/presentationml/2006/ole">
            <mc:AlternateContent xmlns:mc="http://schemas.openxmlformats.org/markup-compatibility/2006">
              <mc:Choice xmlns:v="urn:schemas-microsoft-com:vml" Requires="v">
                <p:oleObj spid="_x0000_s28733" name="公式" r:id="rId9" imgW="1295400" imgH="431800" progId="Equation.3">
                  <p:embed/>
                </p:oleObj>
              </mc:Choice>
              <mc:Fallback>
                <p:oleObj name="公式" r:id="rId9" imgW="1295400" imgH="431800" progId="Equation.3">
                  <p:embed/>
                  <p:pic>
                    <p:nvPicPr>
                      <p:cNvPr id="0" name="图片 287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10869" y="4393414"/>
                        <a:ext cx="2416766" cy="806047"/>
                      </a:xfrm>
                      <a:prstGeom prst="rect">
                        <a:avLst/>
                      </a:prstGeom>
                      <a:solidFill>
                        <a:srgbClr val="FFFF00">
                          <a:alpha val="19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右箭头 20"/>
          <p:cNvSpPr/>
          <p:nvPr/>
        </p:nvSpPr>
        <p:spPr>
          <a:xfrm>
            <a:off x="4464843" y="1607331"/>
            <a:ext cx="428628"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下箭头 21"/>
          <p:cNvSpPr/>
          <p:nvPr/>
        </p:nvSpPr>
        <p:spPr>
          <a:xfrm>
            <a:off x="2428860" y="3964785"/>
            <a:ext cx="375050" cy="428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2" name="组合 41"/>
          <p:cNvGrpSpPr/>
          <p:nvPr/>
        </p:nvGrpSpPr>
        <p:grpSpPr>
          <a:xfrm>
            <a:off x="5375678" y="2571744"/>
            <a:ext cx="1920199" cy="3073767"/>
            <a:chOff x="5643570" y="2285992"/>
            <a:chExt cx="2560265" cy="4098356"/>
          </a:xfrm>
        </p:grpSpPr>
        <p:grpSp>
          <p:nvGrpSpPr>
            <p:cNvPr id="47" name="组合 46"/>
            <p:cNvGrpSpPr/>
            <p:nvPr/>
          </p:nvGrpSpPr>
          <p:grpSpPr>
            <a:xfrm>
              <a:off x="5643570" y="2285992"/>
              <a:ext cx="2560265" cy="4098356"/>
              <a:chOff x="6140293" y="357166"/>
              <a:chExt cx="1360665" cy="2127560"/>
            </a:xfrm>
          </p:grpSpPr>
          <p:pic>
            <p:nvPicPr>
              <p:cNvPr id="18" name="Picture 2"/>
              <p:cNvPicPr>
                <a:picLocks noChangeAspect="1" noChangeArrowheads="1"/>
              </p:cNvPicPr>
              <p:nvPr/>
            </p:nvPicPr>
            <p:blipFill>
              <a:blip r:embed="rId11"/>
              <a:srcRect/>
              <a:stretch>
                <a:fillRect/>
              </a:stretch>
            </p:blipFill>
            <p:spPr bwMode="auto">
              <a:xfrm>
                <a:off x="6429388" y="357166"/>
                <a:ext cx="828822" cy="2127560"/>
              </a:xfrm>
              <a:prstGeom prst="rect">
                <a:avLst/>
              </a:prstGeom>
              <a:noFill/>
              <a:ln w="9525">
                <a:noFill/>
                <a:miter lim="800000"/>
                <a:headEnd/>
                <a:tailEnd/>
              </a:ln>
              <a:effectLst/>
            </p:spPr>
          </p:pic>
          <p:cxnSp>
            <p:nvCxnSpPr>
              <p:cNvPr id="27" name="直接连接符 26"/>
              <p:cNvCxnSpPr/>
              <p:nvPr/>
            </p:nvCxnSpPr>
            <p:spPr>
              <a:xfrm>
                <a:off x="6429388" y="1571612"/>
                <a:ext cx="857256" cy="1588"/>
              </a:xfrm>
              <a:prstGeom prst="line">
                <a:avLst/>
              </a:prstGeom>
            </p:spPr>
            <p:style>
              <a:lnRef idx="3">
                <a:schemeClr val="accent3"/>
              </a:lnRef>
              <a:fillRef idx="0">
                <a:schemeClr val="accent3"/>
              </a:fillRef>
              <a:effectRef idx="2">
                <a:schemeClr val="accent3"/>
              </a:effectRef>
              <a:fontRef idx="minor">
                <a:schemeClr val="tx1"/>
              </a:fontRef>
            </p:style>
          </p:cxnSp>
          <p:sp>
            <p:nvSpPr>
              <p:cNvPr id="36" name="右大括号 35"/>
              <p:cNvSpPr/>
              <p:nvPr/>
            </p:nvSpPr>
            <p:spPr>
              <a:xfrm>
                <a:off x="7358082" y="857232"/>
                <a:ext cx="142876" cy="285752"/>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sz="1350"/>
              </a:p>
            </p:txBody>
          </p:sp>
          <p:sp>
            <p:nvSpPr>
              <p:cNvPr id="37" name="右大括号 36"/>
              <p:cNvSpPr/>
              <p:nvPr/>
            </p:nvSpPr>
            <p:spPr>
              <a:xfrm flipH="1" flipV="1">
                <a:off x="6140293" y="1192894"/>
                <a:ext cx="238126" cy="390566"/>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sz="1350"/>
              </a:p>
            </p:txBody>
          </p:sp>
        </p:grpSp>
        <p:sp>
          <p:nvSpPr>
            <p:cNvPr id="29" name="矩形 28"/>
            <p:cNvSpPr/>
            <p:nvPr/>
          </p:nvSpPr>
          <p:spPr>
            <a:xfrm>
              <a:off x="6215074" y="2786058"/>
              <a:ext cx="566491" cy="491067"/>
            </a:xfrm>
            <a:prstGeom prst="rect">
              <a:avLst/>
            </a:prstGeom>
          </p:spPr>
          <p:txBody>
            <a:bodyPr wrap="square">
              <a:spAutoFit/>
            </a:bodyPr>
            <a:lstStyle/>
            <a:p>
              <a:pPr lvl="0"/>
              <a:r>
                <a:rPr lang="en-US" altLang="zh-CN" b="1" dirty="0">
                  <a:solidFill>
                    <a:srgbClr val="002060"/>
                  </a:solidFill>
                </a:rPr>
                <a:t>E</a:t>
              </a:r>
              <a:r>
                <a:rPr lang="en-US" altLang="zh-CN" b="1" baseline="-25000" dirty="0">
                  <a:solidFill>
                    <a:srgbClr val="002060"/>
                  </a:solidFill>
                </a:rPr>
                <a:t>C</a:t>
              </a:r>
              <a:endParaRPr lang="zh-CN" altLang="en-US" b="1" dirty="0">
                <a:solidFill>
                  <a:srgbClr val="002060"/>
                </a:solidFill>
              </a:endParaRPr>
            </a:p>
          </p:txBody>
        </p:sp>
        <p:sp>
          <p:nvSpPr>
            <p:cNvPr id="30" name="矩形 29"/>
            <p:cNvSpPr/>
            <p:nvPr/>
          </p:nvSpPr>
          <p:spPr>
            <a:xfrm>
              <a:off x="6215074" y="3429000"/>
              <a:ext cx="590127" cy="491067"/>
            </a:xfrm>
            <a:prstGeom prst="rect">
              <a:avLst/>
            </a:prstGeom>
          </p:spPr>
          <p:txBody>
            <a:bodyPr wrap="none">
              <a:spAutoFit/>
            </a:bodyPr>
            <a:lstStyle/>
            <a:p>
              <a:pPr lvl="0"/>
              <a:r>
                <a:rPr lang="en-US" altLang="zh-CN" b="1" dirty="0" err="1">
                  <a:solidFill>
                    <a:srgbClr val="002060"/>
                  </a:solidFill>
                </a:rPr>
                <a:t>E</a:t>
              </a:r>
              <a:r>
                <a:rPr lang="en-US" altLang="zh-CN" b="1" baseline="-25000" dirty="0" err="1">
                  <a:solidFill>
                    <a:srgbClr val="002060"/>
                  </a:solidFill>
                </a:rPr>
                <a:t>Fn</a:t>
              </a:r>
              <a:endParaRPr lang="zh-CN" altLang="en-US" b="1" dirty="0">
                <a:solidFill>
                  <a:srgbClr val="002060"/>
                </a:solidFill>
              </a:endParaRPr>
            </a:p>
          </p:txBody>
        </p:sp>
        <p:sp>
          <p:nvSpPr>
            <p:cNvPr id="31" name="TextBox 30"/>
            <p:cNvSpPr txBox="1"/>
            <p:nvPr/>
          </p:nvSpPr>
          <p:spPr>
            <a:xfrm>
              <a:off x="6359801" y="4143380"/>
              <a:ext cx="441113" cy="491067"/>
            </a:xfrm>
            <a:prstGeom prst="rect">
              <a:avLst/>
            </a:prstGeom>
            <a:noFill/>
          </p:spPr>
          <p:txBody>
            <a:bodyPr wrap="none" rtlCol="0">
              <a:spAutoFit/>
            </a:bodyPr>
            <a:lstStyle/>
            <a:p>
              <a:r>
                <a:rPr lang="en-US" altLang="zh-CN" b="1" dirty="0" err="1">
                  <a:solidFill>
                    <a:srgbClr val="002060"/>
                  </a:solidFill>
                </a:rPr>
                <a:t>E</a:t>
              </a:r>
              <a:r>
                <a:rPr lang="en-US" altLang="zh-CN" b="1" baseline="-25000" dirty="0" err="1">
                  <a:solidFill>
                    <a:srgbClr val="002060"/>
                  </a:solidFill>
                </a:rPr>
                <a:t>i</a:t>
              </a:r>
              <a:endParaRPr lang="zh-CN" altLang="en-US" b="1" baseline="-25000" dirty="0">
                <a:solidFill>
                  <a:srgbClr val="002060"/>
                </a:solidFill>
              </a:endParaRPr>
            </a:p>
          </p:txBody>
        </p:sp>
        <p:sp>
          <p:nvSpPr>
            <p:cNvPr id="32" name="TextBox 31"/>
            <p:cNvSpPr txBox="1"/>
            <p:nvPr/>
          </p:nvSpPr>
          <p:spPr>
            <a:xfrm>
              <a:off x="6429388" y="5572140"/>
              <a:ext cx="509693" cy="491067"/>
            </a:xfrm>
            <a:prstGeom prst="rect">
              <a:avLst/>
            </a:prstGeom>
            <a:noFill/>
          </p:spPr>
          <p:txBody>
            <a:bodyPr wrap="none" rtlCol="0">
              <a:spAutoFit/>
            </a:bodyPr>
            <a:lstStyle/>
            <a:p>
              <a:r>
                <a:rPr lang="en-US" altLang="zh-CN" b="1" dirty="0">
                  <a:solidFill>
                    <a:srgbClr val="002060"/>
                  </a:solidFill>
                </a:rPr>
                <a:t>E</a:t>
              </a:r>
              <a:r>
                <a:rPr lang="en-US" altLang="zh-CN" b="1" baseline="-25000" dirty="0">
                  <a:solidFill>
                    <a:srgbClr val="002060"/>
                  </a:solidFill>
                </a:rPr>
                <a:t>V</a:t>
              </a:r>
              <a:endParaRPr lang="zh-CN" altLang="en-US" b="1" baseline="-25000" dirty="0">
                <a:solidFill>
                  <a:srgbClr val="002060"/>
                </a:solidFill>
              </a:endParaRPr>
            </a:p>
          </p:txBody>
        </p:sp>
      </p:grpSp>
      <p:grpSp>
        <p:nvGrpSpPr>
          <p:cNvPr id="50" name="组合 49"/>
          <p:cNvGrpSpPr/>
          <p:nvPr/>
        </p:nvGrpSpPr>
        <p:grpSpPr>
          <a:xfrm>
            <a:off x="6607983" y="2196695"/>
            <a:ext cx="1393017" cy="1252068"/>
            <a:chOff x="7286644" y="1785926"/>
            <a:chExt cx="1857356" cy="1669424"/>
          </a:xfrm>
        </p:grpSpPr>
        <p:sp>
          <p:nvSpPr>
            <p:cNvPr id="41" name="下箭头 40"/>
            <p:cNvSpPr/>
            <p:nvPr/>
          </p:nvSpPr>
          <p:spPr>
            <a:xfrm rot="1284290">
              <a:off x="8312500" y="1967337"/>
              <a:ext cx="486076" cy="14880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爆炸形 1 42"/>
            <p:cNvSpPr/>
            <p:nvPr/>
          </p:nvSpPr>
          <p:spPr>
            <a:xfrm>
              <a:off x="7286644" y="1785926"/>
              <a:ext cx="1857356" cy="7143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1" name="组合 50"/>
          <p:cNvGrpSpPr/>
          <p:nvPr/>
        </p:nvGrpSpPr>
        <p:grpSpPr>
          <a:xfrm>
            <a:off x="2536017" y="4273566"/>
            <a:ext cx="2842128" cy="923525"/>
            <a:chOff x="1857356" y="4555088"/>
            <a:chExt cx="3789504" cy="1231366"/>
          </a:xfrm>
        </p:grpSpPr>
        <p:sp>
          <p:nvSpPr>
            <p:cNvPr id="40" name="右箭头 39"/>
            <p:cNvSpPr/>
            <p:nvPr/>
          </p:nvSpPr>
          <p:spPr>
            <a:xfrm rot="20097179">
              <a:off x="3585698" y="4555088"/>
              <a:ext cx="2061162" cy="523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爆炸形 1 47"/>
            <p:cNvSpPr/>
            <p:nvPr/>
          </p:nvSpPr>
          <p:spPr>
            <a:xfrm>
              <a:off x="1857356" y="5715016"/>
              <a:ext cx="1857356" cy="7143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iming>
    <p:tnLst>
      <p:par>
        <p:cTn id="1" dur="indefinite" restart="never" nodeType="tmRoot"/>
      </p:par>
    </p:tnLst>
    <p:bldLst>
      <p:bldP spid="21" grpId="0" bldLvl="0" animBg="1"/>
      <p:bldP spid="22"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4F203FF-941D-4A5A-99B2-D6961B6629A3}" type="slidenum">
              <a:rPr lang="zh-CN" altLang="en-US" sz="900" smtClean="0"/>
            </a:fld>
            <a:endParaRPr lang="zh-CN" altLang="en-US" sz="900"/>
          </a:p>
        </p:txBody>
      </p:sp>
      <p:sp>
        <p:nvSpPr>
          <p:cNvPr id="5" name="灯片编号占位符 3"/>
          <p:cNvSpPr txBox="1"/>
          <p:nvPr/>
        </p:nvSpPr>
        <p:spPr>
          <a:xfrm>
            <a:off x="6057900" y="5624513"/>
            <a:ext cx="1600200" cy="273844"/>
          </a:xfrm>
          <a:prstGeom prst="rect">
            <a:avLst/>
          </a:prstGeom>
        </p:spPr>
        <p:txBody>
          <a:bodyPr vert="horz" lIns="68580" tIns="34290" rIns="68580" bIns="34290" rtlCol="0" anchor="ctr"/>
          <a:lstStyle/>
          <a:p>
            <a:pPr algn="r">
              <a:defRPr/>
            </a:pPr>
            <a:fld id="{F4F203FF-941D-4A5A-99B2-D6961B6629A3}" type="slidenum">
              <a:rPr lang="zh-CN" altLang="en-US" sz="900">
                <a:solidFill>
                  <a:schemeClr val="tx1">
                    <a:tint val="75000"/>
                  </a:schemeClr>
                </a:solidFill>
              </a:rPr>
            </a:fld>
            <a:endParaRPr lang="zh-CN" altLang="en-US" sz="900">
              <a:solidFill>
                <a:schemeClr val="tx1">
                  <a:tint val="75000"/>
                </a:schemeClr>
              </a:solidFill>
            </a:endParaRPr>
          </a:p>
        </p:txBody>
      </p:sp>
      <p:graphicFrame>
        <p:nvGraphicFramePr>
          <p:cNvPr id="6" name="Object 3">
            <a:hlinkClick r:id="" action="ppaction://ole?verb=1"/>
          </p:cNvPr>
          <p:cNvGraphicFramePr>
            <a:graphicFrameLocks noChangeAspect="1"/>
          </p:cNvGraphicFramePr>
          <p:nvPr/>
        </p:nvGraphicFramePr>
        <p:xfrm>
          <a:off x="1410869" y="4393414"/>
          <a:ext cx="2765822" cy="807244"/>
        </p:xfrm>
        <a:graphic>
          <a:graphicData uri="http://schemas.openxmlformats.org/presentationml/2006/ole">
            <mc:AlternateContent xmlns:mc="http://schemas.openxmlformats.org/markup-compatibility/2006">
              <mc:Choice xmlns:v="urn:schemas-microsoft-com:vml" Requires="v">
                <p:oleObj spid="_x0000_s29731" name="公式" r:id="rId1" imgW="1282700" imgH="431800" progId="Equation.3">
                  <p:embed/>
                </p:oleObj>
              </mc:Choice>
              <mc:Fallback>
                <p:oleObj name="公式" r:id="rId1" imgW="1282700" imgH="431800" progId="Equation.3">
                  <p:embed/>
                  <p:pic>
                    <p:nvPicPr>
                      <p:cNvPr id="0" name="图片 297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869" y="4393414"/>
                        <a:ext cx="2765822" cy="807244"/>
                      </a:xfrm>
                      <a:prstGeom prst="rect">
                        <a:avLst/>
                      </a:prstGeom>
                      <a:solidFill>
                        <a:srgbClr val="FFFF00">
                          <a:alpha val="19000"/>
                        </a:srgbClr>
                      </a:solidFill>
                    </p:spPr>
                  </p:pic>
                </p:oleObj>
              </mc:Fallback>
            </mc:AlternateContent>
          </a:graphicData>
        </a:graphic>
      </p:graphicFrame>
      <p:graphicFrame>
        <p:nvGraphicFramePr>
          <p:cNvPr id="7" name="Object 5">
            <a:hlinkClick r:id="" action="ppaction://ole?verb=1"/>
          </p:cNvPr>
          <p:cNvGraphicFramePr>
            <a:graphicFrameLocks noChangeAspect="1"/>
          </p:cNvGraphicFramePr>
          <p:nvPr/>
        </p:nvGraphicFramePr>
        <p:xfrm>
          <a:off x="1303712" y="1553753"/>
          <a:ext cx="4268699" cy="2035983"/>
        </p:xfrm>
        <a:graphic>
          <a:graphicData uri="http://schemas.openxmlformats.org/presentationml/2006/ole">
            <mc:AlternateContent xmlns:mc="http://schemas.openxmlformats.org/markup-compatibility/2006">
              <mc:Choice xmlns:v="urn:schemas-microsoft-com:vml" Requires="v">
                <p:oleObj spid="_x0000_s29732" name="公式" r:id="rId3" imgW="2400300" imgH="1447800" progId="Equation.3">
                  <p:embed/>
                </p:oleObj>
              </mc:Choice>
              <mc:Fallback>
                <p:oleObj name="公式" r:id="rId3" imgW="2400300" imgH="1447800" progId="Equation.3">
                  <p:embed/>
                  <p:pic>
                    <p:nvPicPr>
                      <p:cNvPr id="0" name="图片 297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712" y="1553753"/>
                        <a:ext cx="4268699" cy="2035983"/>
                      </a:xfrm>
                      <a:prstGeom prst="rect">
                        <a:avLst/>
                      </a:prstGeom>
                      <a:solidFill>
                        <a:srgbClr val="00FF00">
                          <a:alpha val="20000"/>
                        </a:srgbClr>
                      </a:solidFill>
                      <a:ln w="9525">
                        <a:solidFill>
                          <a:schemeClr val="bg1"/>
                        </a:solidFill>
                        <a:miter lim="800000"/>
                        <a:headEnd/>
                        <a:tailEnd/>
                      </a:ln>
                    </p:spPr>
                  </p:pic>
                </p:oleObj>
              </mc:Fallback>
            </mc:AlternateContent>
          </a:graphicData>
        </a:graphic>
      </p:graphicFrame>
      <p:grpSp>
        <p:nvGrpSpPr>
          <p:cNvPr id="9" name="组合 8"/>
          <p:cNvGrpSpPr/>
          <p:nvPr/>
        </p:nvGrpSpPr>
        <p:grpSpPr>
          <a:xfrm>
            <a:off x="5429259" y="3053951"/>
            <a:ext cx="2143138" cy="2734180"/>
            <a:chOff x="5946332" y="4000505"/>
            <a:chExt cx="1768940" cy="1800922"/>
          </a:xfrm>
        </p:grpSpPr>
        <p:pic>
          <p:nvPicPr>
            <p:cNvPr id="10" name="Picture 3"/>
            <p:cNvPicPr>
              <a:picLocks noChangeAspect="1" noChangeArrowheads="1"/>
            </p:cNvPicPr>
            <p:nvPr/>
          </p:nvPicPr>
          <p:blipFill>
            <a:blip r:embed="rId5"/>
            <a:srcRect/>
            <a:stretch>
              <a:fillRect/>
            </a:stretch>
          </p:blipFill>
          <p:spPr bwMode="auto">
            <a:xfrm>
              <a:off x="6230584" y="4000505"/>
              <a:ext cx="1219917" cy="1800922"/>
            </a:xfrm>
            <a:prstGeom prst="rect">
              <a:avLst/>
            </a:prstGeom>
            <a:noFill/>
            <a:ln w="9525">
              <a:noFill/>
              <a:miter lim="800000"/>
              <a:headEnd/>
              <a:tailEnd/>
            </a:ln>
            <a:effectLst/>
          </p:spPr>
        </p:pic>
        <p:sp>
          <p:nvSpPr>
            <p:cNvPr id="11" name="矩形 10"/>
            <p:cNvSpPr/>
            <p:nvPr/>
          </p:nvSpPr>
          <p:spPr>
            <a:xfrm>
              <a:off x="6300119" y="4035795"/>
              <a:ext cx="268877" cy="196998"/>
            </a:xfrm>
            <a:prstGeom prst="rect">
              <a:avLst/>
            </a:prstGeom>
          </p:spPr>
          <p:txBody>
            <a:bodyPr wrap="none">
              <a:spAutoFit/>
            </a:bodyPr>
            <a:lstStyle/>
            <a:p>
              <a:pPr lvl="0"/>
              <a:r>
                <a:rPr lang="en-US" altLang="zh-CN" sz="1350" dirty="0">
                  <a:solidFill>
                    <a:srgbClr val="FF0000"/>
                  </a:solidFill>
                </a:rPr>
                <a:t>E</a:t>
              </a:r>
              <a:r>
                <a:rPr lang="en-US" altLang="zh-CN" sz="1350" baseline="-25000" dirty="0">
                  <a:solidFill>
                    <a:srgbClr val="FF0000"/>
                  </a:solidFill>
                </a:rPr>
                <a:t>C</a:t>
              </a:r>
              <a:endParaRPr lang="zh-CN" altLang="en-US" sz="1350" dirty="0">
                <a:solidFill>
                  <a:srgbClr val="FF0000"/>
                </a:solidFill>
              </a:endParaRPr>
            </a:p>
          </p:txBody>
        </p:sp>
        <p:grpSp>
          <p:nvGrpSpPr>
            <p:cNvPr id="12" name="组合 47"/>
            <p:cNvGrpSpPr/>
            <p:nvPr/>
          </p:nvGrpSpPr>
          <p:grpSpPr>
            <a:xfrm>
              <a:off x="5946332" y="4741606"/>
              <a:ext cx="1768940" cy="973390"/>
              <a:chOff x="5946332" y="4741606"/>
              <a:chExt cx="1768940" cy="973390"/>
            </a:xfrm>
          </p:grpSpPr>
          <p:sp>
            <p:nvSpPr>
              <p:cNvPr id="13" name="TextBox 12"/>
              <p:cNvSpPr txBox="1"/>
              <p:nvPr/>
            </p:nvSpPr>
            <p:spPr>
              <a:xfrm>
                <a:off x="6300119" y="5517998"/>
                <a:ext cx="490629" cy="196998"/>
              </a:xfrm>
              <a:prstGeom prst="rect">
                <a:avLst/>
              </a:prstGeom>
              <a:noFill/>
            </p:spPr>
            <p:txBody>
              <a:bodyPr wrap="square" rtlCol="0">
                <a:spAutoFit/>
              </a:bodyPr>
              <a:lstStyle/>
              <a:p>
                <a:r>
                  <a:rPr lang="en-US" altLang="zh-CN" sz="1350" dirty="0">
                    <a:solidFill>
                      <a:srgbClr val="FF0000"/>
                    </a:solidFill>
                  </a:rPr>
                  <a:t>E</a:t>
                </a:r>
                <a:r>
                  <a:rPr lang="en-US" altLang="zh-CN" sz="1350" baseline="-25000" dirty="0">
                    <a:solidFill>
                      <a:srgbClr val="FF0000"/>
                    </a:solidFill>
                  </a:rPr>
                  <a:t>V</a:t>
                </a:r>
                <a:endParaRPr lang="zh-CN" altLang="en-US" sz="1350" baseline="-25000" dirty="0">
                  <a:solidFill>
                    <a:srgbClr val="FF0000"/>
                  </a:solidFill>
                </a:endParaRPr>
              </a:p>
            </p:txBody>
          </p:sp>
          <p:sp>
            <p:nvSpPr>
              <p:cNvPr id="14" name="矩形 13"/>
              <p:cNvSpPr/>
              <p:nvPr/>
            </p:nvSpPr>
            <p:spPr>
              <a:xfrm>
                <a:off x="6300120" y="5200383"/>
                <a:ext cx="310283" cy="199987"/>
              </a:xfrm>
              <a:prstGeom prst="rect">
                <a:avLst/>
              </a:prstGeom>
            </p:spPr>
            <p:txBody>
              <a:bodyPr wrap="none">
                <a:spAutoFit/>
              </a:bodyPr>
              <a:lstStyle/>
              <a:p>
                <a:pPr lvl="0"/>
                <a:r>
                  <a:rPr lang="en-US" altLang="zh-CN" sz="1350" dirty="0" err="1">
                    <a:solidFill>
                      <a:srgbClr val="FF0000"/>
                    </a:solidFill>
                  </a:rPr>
                  <a:t>E</a:t>
                </a:r>
                <a:r>
                  <a:rPr lang="en-US" altLang="zh-CN" sz="1350" baseline="-25000" dirty="0" err="1">
                    <a:solidFill>
                      <a:srgbClr val="FF0000"/>
                    </a:solidFill>
                  </a:rPr>
                  <a:t>Fp</a:t>
                </a:r>
                <a:endParaRPr lang="zh-CN" altLang="en-US" sz="1350" dirty="0">
                  <a:solidFill>
                    <a:srgbClr val="FF0000"/>
                  </a:solidFill>
                </a:endParaRPr>
              </a:p>
            </p:txBody>
          </p:sp>
          <p:cxnSp>
            <p:nvCxnSpPr>
              <p:cNvPr id="15" name="直接连接符 14"/>
              <p:cNvCxnSpPr/>
              <p:nvPr/>
            </p:nvCxnSpPr>
            <p:spPr>
              <a:xfrm>
                <a:off x="6215074" y="4929198"/>
                <a:ext cx="1285884" cy="1588"/>
              </a:xfrm>
              <a:prstGeom prst="line">
                <a:avLst/>
              </a:prstGeom>
            </p:spPr>
            <p:style>
              <a:lnRef idx="3">
                <a:schemeClr val="accent3"/>
              </a:lnRef>
              <a:fillRef idx="0">
                <a:schemeClr val="accent3"/>
              </a:fillRef>
              <a:effectRef idx="2">
                <a:schemeClr val="accent3"/>
              </a:effectRef>
              <a:fontRef idx="minor">
                <a:schemeClr val="tx1"/>
              </a:fontRef>
            </p:style>
          </p:cxnSp>
          <p:sp>
            <p:nvSpPr>
              <p:cNvPr id="18" name="右大括号 17"/>
              <p:cNvSpPr/>
              <p:nvPr/>
            </p:nvSpPr>
            <p:spPr>
              <a:xfrm>
                <a:off x="7500958" y="5429264"/>
                <a:ext cx="214314" cy="214314"/>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sz="1350"/>
              </a:p>
            </p:txBody>
          </p:sp>
          <p:sp>
            <p:nvSpPr>
              <p:cNvPr id="19" name="右大括号 18"/>
              <p:cNvSpPr/>
              <p:nvPr/>
            </p:nvSpPr>
            <p:spPr>
              <a:xfrm rot="10800000">
                <a:off x="5946332" y="4988639"/>
                <a:ext cx="214314" cy="35719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sz="1350"/>
              </a:p>
            </p:txBody>
          </p:sp>
          <p:sp>
            <p:nvSpPr>
              <p:cNvPr id="22" name="矩形 21"/>
              <p:cNvSpPr/>
              <p:nvPr/>
            </p:nvSpPr>
            <p:spPr>
              <a:xfrm>
                <a:off x="6300120" y="4741606"/>
                <a:ext cx="332142" cy="199987"/>
              </a:xfrm>
              <a:prstGeom prst="rect">
                <a:avLst/>
              </a:prstGeom>
            </p:spPr>
            <p:txBody>
              <a:bodyPr wrap="square">
                <a:spAutoFit/>
              </a:bodyPr>
              <a:lstStyle/>
              <a:p>
                <a:pPr lvl="0"/>
                <a:r>
                  <a:rPr lang="en-US" altLang="zh-CN" sz="1350" dirty="0" err="1">
                    <a:solidFill>
                      <a:srgbClr val="FF0000"/>
                    </a:solidFill>
                  </a:rPr>
                  <a:t>E</a:t>
                </a:r>
                <a:r>
                  <a:rPr lang="en-US" altLang="zh-CN" sz="1350" baseline="-25000" dirty="0" err="1">
                    <a:solidFill>
                      <a:srgbClr val="FF0000"/>
                    </a:solidFill>
                  </a:rPr>
                  <a:t>i</a:t>
                </a:r>
                <a:endParaRPr lang="zh-CN" altLang="en-US" sz="1350" dirty="0">
                  <a:solidFill>
                    <a:srgbClr val="FF0000"/>
                  </a:solidFill>
                </a:endParaRPr>
              </a:p>
            </p:txBody>
          </p:sp>
        </p:grpSp>
      </p:grpSp>
      <p:sp>
        <p:nvSpPr>
          <p:cNvPr id="23" name="标题 1"/>
          <p:cNvSpPr txBox="1">
            <a:spLocks noGrp="1"/>
          </p:cNvSpPr>
          <p:nvPr>
            <p:ph type="title"/>
          </p:nvPr>
        </p:nvSpPr>
        <p:spPr>
          <a:xfrm>
            <a:off x="323850" y="188595"/>
            <a:ext cx="5813425" cy="535940"/>
          </a:xfrm>
          <a:prstGeom prst="rect">
            <a:avLst/>
          </a:prstGeom>
        </p:spPr>
        <p:txBody>
          <a:bodyPr>
            <a:normAutofit fontScale="90000"/>
          </a:bodyPr>
          <a:lstStyle/>
          <a:p>
            <a:pPr algn="ctr">
              <a:lnSpc>
                <a:spcPct val="100000"/>
              </a:lnSpc>
              <a:defRPr/>
            </a:pPr>
            <a:r>
              <a:rPr lang="zh-CN" altLang="en-US" dirty="0">
                <a:solidFill>
                  <a:srgbClr val="FF0000"/>
                </a:solidFill>
                <a:latin typeface="黑体" panose="02010609060101010101" pitchFamily="2" charset="-122"/>
                <a:ea typeface="黑体" panose="02010609060101010101" pitchFamily="2" charset="-122"/>
              </a:rPr>
              <a:t>费米能级</a:t>
            </a:r>
            <a:r>
              <a:rPr lang="en-US" altLang="zh-CN" dirty="0" smtClean="0">
                <a:solidFill>
                  <a:srgbClr val="FF0000"/>
                </a:solidFill>
                <a:latin typeface="黑体" panose="02010609060101010101" pitchFamily="2" charset="-122"/>
                <a:ea typeface="黑体" panose="02010609060101010101" pitchFamily="2" charset="-122"/>
              </a:rPr>
              <a:t>——P</a:t>
            </a:r>
            <a:r>
              <a:rPr lang="zh-CN" altLang="en-US" dirty="0" smtClean="0">
                <a:solidFill>
                  <a:srgbClr val="FF0000"/>
                </a:solidFill>
                <a:latin typeface="黑体" panose="02010609060101010101" pitchFamily="2" charset="-122"/>
                <a:ea typeface="黑体" panose="02010609060101010101" pitchFamily="2" charset="-122"/>
              </a:rPr>
              <a:t>型半导体</a:t>
            </a:r>
            <a:endParaRPr lang="zh-CN" altLang="en-US" dirty="0">
              <a:solidFill>
                <a:srgbClr val="FF0000"/>
              </a:solidFill>
              <a:latin typeface="黑体" panose="02010609060101010101" pitchFamily="2" charset="-122"/>
              <a:ea typeface="黑体" panose="02010609060101010101" pitchFamily="2" charset="-122"/>
            </a:endParaRPr>
          </a:p>
        </p:txBody>
      </p:sp>
      <p:graphicFrame>
        <p:nvGraphicFramePr>
          <p:cNvPr id="66566" name="Object 6"/>
          <p:cNvGraphicFramePr>
            <a:graphicFrameLocks noChangeAspect="1"/>
          </p:cNvGraphicFramePr>
          <p:nvPr/>
        </p:nvGraphicFramePr>
        <p:xfrm>
          <a:off x="5750727" y="1553753"/>
          <a:ext cx="2250273" cy="750092"/>
        </p:xfrm>
        <a:graphic>
          <a:graphicData uri="http://schemas.openxmlformats.org/presentationml/2006/ole">
            <mc:AlternateContent xmlns:mc="http://schemas.openxmlformats.org/markup-compatibility/2006">
              <mc:Choice xmlns:v="urn:schemas-microsoft-com:vml" Requires="v">
                <p:oleObj spid="_x0000_s29733" name="公式" r:id="rId6" imgW="1295400" imgH="431800" progId="Equation.3">
                  <p:embed/>
                </p:oleObj>
              </mc:Choice>
              <mc:Fallback>
                <p:oleObj name="公式" r:id="rId6" imgW="1295400" imgH="431800" progId="Equation.3">
                  <p:embed/>
                  <p:pic>
                    <p:nvPicPr>
                      <p:cNvPr id="0" name="图片 297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0727" y="1553753"/>
                        <a:ext cx="2250273" cy="750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右箭头 23"/>
          <p:cNvSpPr/>
          <p:nvPr/>
        </p:nvSpPr>
        <p:spPr>
          <a:xfrm>
            <a:off x="4464843" y="4661306"/>
            <a:ext cx="750099" cy="321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右箭头 24"/>
          <p:cNvSpPr/>
          <p:nvPr/>
        </p:nvSpPr>
        <p:spPr>
          <a:xfrm rot="5767055">
            <a:off x="6189545" y="3702017"/>
            <a:ext cx="2846518" cy="277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爆炸形 1 25"/>
          <p:cNvSpPr/>
          <p:nvPr/>
        </p:nvSpPr>
        <p:spPr>
          <a:xfrm>
            <a:off x="6929454" y="2303852"/>
            <a:ext cx="1071546" cy="10715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爆炸形 1 26"/>
          <p:cNvSpPr/>
          <p:nvPr/>
        </p:nvSpPr>
        <p:spPr>
          <a:xfrm>
            <a:off x="2857488" y="5197091"/>
            <a:ext cx="1285884" cy="5357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下箭头 27"/>
          <p:cNvSpPr/>
          <p:nvPr/>
        </p:nvSpPr>
        <p:spPr>
          <a:xfrm>
            <a:off x="2803910" y="3643314"/>
            <a:ext cx="321471" cy="6965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右箭头 28"/>
          <p:cNvSpPr/>
          <p:nvPr/>
        </p:nvSpPr>
        <p:spPr>
          <a:xfrm>
            <a:off x="4732736" y="1768067"/>
            <a:ext cx="1017992"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926" y="44450"/>
            <a:ext cx="6172200" cy="857250"/>
          </a:xfrm>
        </p:spPr>
        <p:txBody>
          <a:bodyPr/>
          <a:lstStyle/>
          <a:p>
            <a:r>
              <a:rPr lang="zh-CN" altLang="en-US" dirty="0" smtClean="0">
                <a:solidFill>
                  <a:srgbClr val="FF0000"/>
                </a:solidFill>
                <a:latin typeface="黑体" panose="02010609060101010101" pitchFamily="2" charset="-122"/>
                <a:ea typeface="黑体" panose="02010609060101010101" pitchFamily="2" charset="-122"/>
              </a:rPr>
              <a:t>本征载流子浓度</a:t>
            </a:r>
            <a:endParaRPr lang="zh-CN" altLang="en-US" dirty="0">
              <a:solidFill>
                <a:srgbClr val="FF0000"/>
              </a:solidFill>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12"/>
          </p:nvPr>
        </p:nvSpPr>
        <p:spPr/>
        <p:txBody>
          <a:bodyPr/>
          <a:lstStyle/>
          <a:p>
            <a:fld id="{F4F203FF-941D-4A5A-99B2-D6961B6629A3}" type="slidenum">
              <a:rPr lang="zh-CN" altLang="en-US" sz="900" smtClean="0"/>
            </a:fld>
            <a:endParaRPr lang="zh-CN" altLang="en-US" sz="900"/>
          </a:p>
        </p:txBody>
      </p:sp>
      <p:graphicFrame>
        <p:nvGraphicFramePr>
          <p:cNvPr id="37890" name="Object 2">
            <a:hlinkClick r:id="" action="ppaction://ole?verb=1"/>
          </p:cNvPr>
          <p:cNvGraphicFramePr>
            <a:graphicFrameLocks noChangeAspect="1"/>
          </p:cNvGraphicFramePr>
          <p:nvPr/>
        </p:nvGraphicFramePr>
        <p:xfrm>
          <a:off x="3070623" y="2034779"/>
          <a:ext cx="3063478" cy="428625"/>
        </p:xfrm>
        <a:graphic>
          <a:graphicData uri="http://schemas.openxmlformats.org/presentationml/2006/ole">
            <mc:AlternateContent xmlns:mc="http://schemas.openxmlformats.org/markup-compatibility/2006">
              <mc:Choice xmlns:v="urn:schemas-microsoft-com:vml" Requires="v">
                <p:oleObj spid="_x0000_s22596" name="公式" r:id="rId1" imgW="43891200" imgH="5486400" progId="Equation.3">
                  <p:embed/>
                </p:oleObj>
              </mc:Choice>
              <mc:Fallback>
                <p:oleObj name="公式" r:id="rId1" imgW="43891200" imgH="5486400" progId="Equation.3">
                  <p:embed/>
                  <p:pic>
                    <p:nvPicPr>
                      <p:cNvPr id="0" name="图片 22595"/>
                      <p:cNvPicPr>
                        <a:picLocks noChangeAspect="1" noChangeArrowheads="1"/>
                      </p:cNvPicPr>
                      <p:nvPr/>
                    </p:nvPicPr>
                    <p:blipFill>
                      <a:blip r:embed="rId2"/>
                      <a:srcRect/>
                      <a:stretch>
                        <a:fillRect/>
                      </a:stretch>
                    </p:blipFill>
                    <p:spPr bwMode="auto">
                      <a:xfrm>
                        <a:off x="3070623" y="2034779"/>
                        <a:ext cx="3063478"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1" name="Object 3">
            <a:hlinkClick r:id="" action="ppaction://ole?verb=1"/>
          </p:cNvPr>
          <p:cNvGraphicFramePr>
            <a:graphicFrameLocks noChangeAspect="1"/>
          </p:cNvGraphicFramePr>
          <p:nvPr/>
        </p:nvGraphicFramePr>
        <p:xfrm>
          <a:off x="3058716" y="2624138"/>
          <a:ext cx="2989659" cy="375047"/>
        </p:xfrm>
        <a:graphic>
          <a:graphicData uri="http://schemas.openxmlformats.org/presentationml/2006/ole">
            <mc:AlternateContent xmlns:mc="http://schemas.openxmlformats.org/markup-compatibility/2006">
              <mc:Choice xmlns:v="urn:schemas-microsoft-com:vml" Requires="v">
                <p:oleObj spid="_x0000_s22597" name="公式" r:id="rId3" imgW="43891200" imgH="5486400" progId="Equation.3">
                  <p:embed/>
                </p:oleObj>
              </mc:Choice>
              <mc:Fallback>
                <p:oleObj name="公式" r:id="rId3" imgW="43891200" imgH="5486400" progId="Equation.3">
                  <p:embed/>
                  <p:pic>
                    <p:nvPicPr>
                      <p:cNvPr id="0" name="图片 22596"/>
                      <p:cNvPicPr>
                        <a:picLocks noChangeAspect="1" noChangeArrowheads="1"/>
                      </p:cNvPicPr>
                      <p:nvPr/>
                    </p:nvPicPr>
                    <p:blipFill>
                      <a:blip r:embed="rId4"/>
                      <a:srcRect/>
                      <a:stretch>
                        <a:fillRect/>
                      </a:stretch>
                    </p:blipFill>
                    <p:spPr bwMode="auto">
                      <a:xfrm>
                        <a:off x="3058716" y="2624138"/>
                        <a:ext cx="2989659" cy="3750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2" name="Object 4">
            <a:hlinkClick r:id="" action="ppaction://ole?verb=1"/>
          </p:cNvPr>
          <p:cNvGraphicFramePr>
            <a:graphicFrameLocks noChangeAspect="1"/>
          </p:cNvGraphicFramePr>
          <p:nvPr/>
        </p:nvGraphicFramePr>
        <p:xfrm>
          <a:off x="2947988" y="3213497"/>
          <a:ext cx="3384947" cy="428625"/>
        </p:xfrm>
        <a:graphic>
          <a:graphicData uri="http://schemas.openxmlformats.org/presentationml/2006/ole">
            <mc:AlternateContent xmlns:mc="http://schemas.openxmlformats.org/markup-compatibility/2006">
              <mc:Choice xmlns:v="urn:schemas-microsoft-com:vml" Requires="v">
                <p:oleObj spid="_x0000_s22598" name="公式" r:id="rId5" imgW="41452800" imgH="5791200" progId="Equation.3">
                  <p:embed/>
                </p:oleObj>
              </mc:Choice>
              <mc:Fallback>
                <p:oleObj name="公式" r:id="rId5" imgW="41452800" imgH="5791200" progId="Equation.3">
                  <p:embed/>
                  <p:pic>
                    <p:nvPicPr>
                      <p:cNvPr id="0" name="图片 22597"/>
                      <p:cNvPicPr>
                        <a:picLocks noChangeAspect="1" noChangeArrowheads="1"/>
                      </p:cNvPicPr>
                      <p:nvPr/>
                    </p:nvPicPr>
                    <p:blipFill>
                      <a:blip r:embed="rId6"/>
                      <a:srcRect/>
                      <a:stretch>
                        <a:fillRect/>
                      </a:stretch>
                    </p:blipFill>
                    <p:spPr bwMode="auto">
                      <a:xfrm>
                        <a:off x="2947988" y="3213497"/>
                        <a:ext cx="3384947"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3" name="Object 5">
            <a:hlinkClick r:id="" action="ppaction://ole?verb=1"/>
          </p:cNvPr>
          <p:cNvGraphicFramePr>
            <a:graphicFrameLocks noChangeAspect="1"/>
          </p:cNvGraphicFramePr>
          <p:nvPr/>
        </p:nvGraphicFramePr>
        <p:xfrm>
          <a:off x="3592116" y="3870722"/>
          <a:ext cx="957263" cy="428625"/>
        </p:xfrm>
        <a:graphic>
          <a:graphicData uri="http://schemas.openxmlformats.org/presentationml/2006/ole">
            <mc:AlternateContent xmlns:mc="http://schemas.openxmlformats.org/markup-compatibility/2006">
              <mc:Choice xmlns:v="urn:schemas-microsoft-com:vml" Requires="v">
                <p:oleObj spid="_x0000_s22599" name="公式" r:id="rId7" imgW="14630400" imgH="5791200" progId="Equation.3">
                  <p:embed/>
                </p:oleObj>
              </mc:Choice>
              <mc:Fallback>
                <p:oleObj name="公式" r:id="rId7" imgW="14630400" imgH="5791200" progId="Equation.3">
                  <p:embed/>
                  <p:pic>
                    <p:nvPicPr>
                      <p:cNvPr id="0" name="图片 22598"/>
                      <p:cNvPicPr>
                        <a:picLocks noChangeAspect="1" noChangeArrowheads="1"/>
                      </p:cNvPicPr>
                      <p:nvPr/>
                    </p:nvPicPr>
                    <p:blipFill>
                      <a:blip r:embed="rId8"/>
                      <a:srcRect/>
                      <a:stretch>
                        <a:fillRect/>
                      </a:stretch>
                    </p:blipFill>
                    <p:spPr bwMode="auto">
                      <a:xfrm>
                        <a:off x="3592116" y="3870722"/>
                        <a:ext cx="95726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4" name="Object 6">
            <a:hlinkClick r:id="" action="ppaction://ole?verb=1"/>
          </p:cNvPr>
          <p:cNvGraphicFramePr>
            <a:graphicFrameLocks noChangeAspect="1"/>
          </p:cNvGraphicFramePr>
          <p:nvPr/>
        </p:nvGraphicFramePr>
        <p:xfrm>
          <a:off x="3146842" y="4499306"/>
          <a:ext cx="3314700" cy="428625"/>
        </p:xfrm>
        <a:graphic>
          <a:graphicData uri="http://schemas.openxmlformats.org/presentationml/2006/ole">
            <mc:AlternateContent xmlns:mc="http://schemas.openxmlformats.org/markup-compatibility/2006">
              <mc:Choice xmlns:v="urn:schemas-microsoft-com:vml" Requires="v">
                <p:oleObj spid="_x0000_s22600" name="公式" r:id="rId9" imgW="1866265" imgH="266700" progId="Equation.3">
                  <p:embed/>
                </p:oleObj>
              </mc:Choice>
              <mc:Fallback>
                <p:oleObj name="公式" r:id="rId9" imgW="1866265" imgH="266700" progId="Equation.3">
                  <p:embed/>
                  <p:pic>
                    <p:nvPicPr>
                      <p:cNvPr id="0" name="图片 2259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46842" y="4499306"/>
                        <a:ext cx="33147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对象 2"/>
          <p:cNvGraphicFramePr>
            <a:graphicFrameLocks noChangeAspect="1"/>
          </p:cNvGraphicFramePr>
          <p:nvPr/>
        </p:nvGraphicFramePr>
        <p:xfrm>
          <a:off x="3175777" y="5169408"/>
          <a:ext cx="2755430" cy="413315"/>
        </p:xfrm>
        <a:graphic>
          <a:graphicData uri="http://schemas.openxmlformats.org/presentationml/2006/ole">
            <mc:AlternateContent xmlns:mc="http://schemas.openxmlformats.org/markup-compatibility/2006">
              <mc:Choice xmlns:v="urn:schemas-microsoft-com:vml" Requires="v">
                <p:oleObj spid="_x0000_s22601" name="公式" r:id="rId11" imgW="36576000" imgH="5486400" progId="Equation.3">
                  <p:embed/>
                </p:oleObj>
              </mc:Choice>
              <mc:Fallback>
                <p:oleObj name="公式" r:id="rId11" imgW="36576000" imgH="5486400" progId="Equation.3">
                  <p:embed/>
                  <p:pic>
                    <p:nvPicPr>
                      <p:cNvPr id="0" name="图片 22600"/>
                      <p:cNvPicPr/>
                      <p:nvPr/>
                    </p:nvPicPr>
                    <p:blipFill>
                      <a:blip r:embed="rId12"/>
                      <a:stretch>
                        <a:fillRect/>
                      </a:stretch>
                    </p:blipFill>
                    <p:spPr>
                      <a:xfrm>
                        <a:off x="3175777" y="5169408"/>
                        <a:ext cx="2755430" cy="413315"/>
                      </a:xfrm>
                      <a:prstGeom prst="rect">
                        <a:avLst/>
                      </a:prstGeom>
                    </p:spPr>
                  </p:pic>
                </p:oleObj>
              </mc:Fallback>
            </mc:AlternateContent>
          </a:graphicData>
        </a:graphic>
      </p:graphicFrame>
      <p:sp>
        <p:nvSpPr>
          <p:cNvPr id="5" name="文本框 4"/>
          <p:cNvSpPr txBox="1"/>
          <p:nvPr/>
        </p:nvSpPr>
        <p:spPr>
          <a:xfrm>
            <a:off x="1193661" y="1725869"/>
            <a:ext cx="1783080" cy="414020"/>
          </a:xfrm>
          <a:prstGeom prst="rect">
            <a:avLst/>
          </a:prstGeom>
          <a:noFill/>
        </p:spPr>
        <p:txBody>
          <a:bodyPr wrap="none" rtlCol="0">
            <a:spAutoFit/>
          </a:bodyPr>
          <a:lstStyle/>
          <a:p>
            <a:r>
              <a:rPr lang="zh-CN" altLang="en-US" sz="2100" dirty="0"/>
              <a:t>平衡条件下：</a:t>
            </a:r>
            <a:endParaRPr lang="zh-CN" altLang="en-US" sz="21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605" y="160655"/>
            <a:ext cx="3954145" cy="696595"/>
          </a:xfrm>
        </p:spPr>
        <p:txBody>
          <a:bodyPr>
            <a:normAutofit fontScale="90000"/>
          </a:bodyPr>
          <a:lstStyle/>
          <a:p>
            <a:r>
              <a:rPr lang="zh-CN" altLang="en-US" dirty="0" smtClean="0">
                <a:solidFill>
                  <a:srgbClr val="FF0000"/>
                </a:solidFill>
                <a:latin typeface="黑体" panose="02010609060101010101" pitchFamily="2" charset="-122"/>
                <a:ea typeface="黑体" panose="02010609060101010101" pitchFamily="2" charset="-122"/>
              </a:rPr>
              <a:t>本征半导体</a:t>
            </a:r>
            <a:endParaRPr lang="zh-CN" altLang="en-US" dirty="0">
              <a:solidFill>
                <a:srgbClr val="FF0000"/>
              </a:solidFill>
              <a:latin typeface="黑体" panose="02010609060101010101" pitchFamily="2" charset="-122"/>
              <a:ea typeface="黑体" panose="02010609060101010101" pitchFamily="2" charset="-122"/>
            </a:endParaRPr>
          </a:p>
        </p:txBody>
      </p:sp>
      <p:sp>
        <p:nvSpPr>
          <p:cNvPr id="3" name="灯片编号占位符 2"/>
          <p:cNvSpPr>
            <a:spLocks noGrp="1"/>
          </p:cNvSpPr>
          <p:nvPr>
            <p:ph type="sldNum" sz="quarter" idx="12"/>
          </p:nvPr>
        </p:nvSpPr>
        <p:spPr/>
        <p:txBody>
          <a:bodyPr/>
          <a:lstStyle/>
          <a:p>
            <a:fld id="{F4F203FF-941D-4A5A-99B2-D6961B6629A3}" type="slidenum">
              <a:rPr lang="zh-CN" altLang="en-US" sz="900" smtClean="0"/>
            </a:fld>
            <a:endParaRPr lang="zh-CN" altLang="en-US" sz="900"/>
          </a:p>
        </p:txBody>
      </p:sp>
      <p:grpSp>
        <p:nvGrpSpPr>
          <p:cNvPr id="8" name="组合 7"/>
          <p:cNvGrpSpPr/>
          <p:nvPr/>
        </p:nvGrpSpPr>
        <p:grpSpPr>
          <a:xfrm>
            <a:off x="2696753" y="1339439"/>
            <a:ext cx="3482603" cy="1607356"/>
            <a:chOff x="2143108" y="455355"/>
            <a:chExt cx="4786346" cy="2958212"/>
          </a:xfrm>
        </p:grpSpPr>
        <p:pic>
          <p:nvPicPr>
            <p:cNvPr id="38913" name="Picture 1"/>
            <p:cNvPicPr>
              <a:picLocks noChangeAspect="1" noChangeArrowheads="1"/>
            </p:cNvPicPr>
            <p:nvPr/>
          </p:nvPicPr>
          <p:blipFill>
            <a:blip r:embed="rId1"/>
            <a:srcRect/>
            <a:stretch>
              <a:fillRect/>
            </a:stretch>
          </p:blipFill>
          <p:spPr bwMode="auto">
            <a:xfrm>
              <a:off x="2143108" y="1142984"/>
              <a:ext cx="4786346" cy="2270583"/>
            </a:xfrm>
            <a:prstGeom prst="rect">
              <a:avLst/>
            </a:prstGeom>
            <a:noFill/>
            <a:ln w="9525">
              <a:noFill/>
              <a:miter lim="800000"/>
              <a:headEnd/>
              <a:tailEnd/>
            </a:ln>
            <a:effectLst/>
          </p:spPr>
        </p:pic>
        <p:sp>
          <p:nvSpPr>
            <p:cNvPr id="5" name="TextBox 4"/>
            <p:cNvSpPr txBox="1"/>
            <p:nvPr/>
          </p:nvSpPr>
          <p:spPr>
            <a:xfrm>
              <a:off x="3318702" y="573683"/>
              <a:ext cx="923681" cy="677827"/>
            </a:xfrm>
            <a:prstGeom prst="rect">
              <a:avLst/>
            </a:prstGeom>
            <a:noFill/>
          </p:spPr>
          <p:txBody>
            <a:bodyPr wrap="square" rtlCol="0">
              <a:spAutoFit/>
            </a:bodyPr>
            <a:lstStyle/>
            <a:p>
              <a:r>
                <a:rPr lang="en-US" altLang="zh-CN" dirty="0"/>
                <a:t>T=0</a:t>
              </a:r>
              <a:endParaRPr lang="zh-CN" altLang="en-US" dirty="0"/>
            </a:p>
          </p:txBody>
        </p:sp>
        <p:sp>
          <p:nvSpPr>
            <p:cNvPr id="6" name="TextBox 5"/>
            <p:cNvSpPr txBox="1"/>
            <p:nvPr/>
          </p:nvSpPr>
          <p:spPr>
            <a:xfrm>
              <a:off x="5837831" y="455355"/>
              <a:ext cx="755738" cy="677827"/>
            </a:xfrm>
            <a:prstGeom prst="rect">
              <a:avLst/>
            </a:prstGeom>
            <a:noFill/>
          </p:spPr>
          <p:txBody>
            <a:bodyPr wrap="square" rtlCol="0">
              <a:spAutoFit/>
            </a:bodyPr>
            <a:lstStyle/>
            <a:p>
              <a:r>
                <a:rPr lang="en-US" altLang="zh-CN" dirty="0"/>
                <a:t>T&gt;0</a:t>
              </a:r>
              <a:endParaRPr lang="zh-CN" altLang="en-US" dirty="0"/>
            </a:p>
          </p:txBody>
        </p:sp>
      </p:grpSp>
      <p:sp>
        <p:nvSpPr>
          <p:cNvPr id="7" name="TextBox 6"/>
          <p:cNvSpPr txBox="1"/>
          <p:nvPr/>
        </p:nvSpPr>
        <p:spPr>
          <a:xfrm>
            <a:off x="2053811" y="3375422"/>
            <a:ext cx="4554173" cy="2230755"/>
          </a:xfrm>
          <a:prstGeom prst="rect">
            <a:avLst/>
          </a:prstGeom>
          <a:noFill/>
        </p:spPr>
        <p:txBody>
          <a:bodyPr wrap="square" rtlCol="0">
            <a:spAutoFit/>
          </a:bodyPr>
          <a:lstStyle/>
          <a:p>
            <a:pPr>
              <a:lnSpc>
                <a:spcPct val="150000"/>
              </a:lnSpc>
            </a:pPr>
            <a:r>
              <a:rPr lang="zh-CN" altLang="en-US" sz="1350" dirty="0"/>
              <a:t>对纯净的半导体：</a:t>
            </a:r>
            <a:endParaRPr lang="en-US" altLang="zh-CN" sz="1350" dirty="0"/>
          </a:p>
          <a:p>
            <a:pPr>
              <a:lnSpc>
                <a:spcPct val="150000"/>
              </a:lnSpc>
            </a:pPr>
            <a:r>
              <a:rPr lang="en-US" altLang="zh-CN" sz="1350" dirty="0"/>
              <a:t>T=0K</a:t>
            </a:r>
            <a:r>
              <a:rPr lang="zh-CN" altLang="en-US" sz="1350" dirty="0"/>
              <a:t>时，价带中的量子态完全填满，导带完全空着。这样</a:t>
            </a:r>
            <a:endParaRPr lang="en-US" altLang="zh-CN" sz="1350" dirty="0"/>
          </a:p>
          <a:p>
            <a:pPr>
              <a:lnSpc>
                <a:spcPct val="150000"/>
              </a:lnSpc>
            </a:pPr>
            <a:r>
              <a:rPr lang="en-US" altLang="zh-CN" sz="1350" dirty="0"/>
              <a:t>                 </a:t>
            </a:r>
            <a:r>
              <a:rPr lang="zh-CN" altLang="en-US" sz="1350" dirty="0"/>
              <a:t> 的半导体不具有导电性，是绝缘体。</a:t>
            </a:r>
            <a:endParaRPr lang="en-US" altLang="zh-CN" sz="1350" dirty="0"/>
          </a:p>
          <a:p>
            <a:pPr>
              <a:lnSpc>
                <a:spcPct val="150000"/>
              </a:lnSpc>
            </a:pPr>
            <a:r>
              <a:rPr lang="en-US" altLang="zh-CN" sz="1350" dirty="0"/>
              <a:t>T&gt;0K</a:t>
            </a:r>
            <a:r>
              <a:rPr lang="zh-CN" altLang="en-US" sz="1350" dirty="0"/>
              <a:t>时，价带中的电子获得能量激发至导带，同时在价带</a:t>
            </a:r>
            <a:endParaRPr lang="en-US" altLang="zh-CN" sz="1350" dirty="0"/>
          </a:p>
          <a:p>
            <a:pPr>
              <a:lnSpc>
                <a:spcPct val="150000"/>
              </a:lnSpc>
            </a:pPr>
            <a:r>
              <a:rPr lang="en-US" altLang="zh-CN" sz="1350" dirty="0"/>
              <a:t>                  </a:t>
            </a:r>
            <a:r>
              <a:rPr lang="zh-CN" altLang="en-US" sz="1350" dirty="0"/>
              <a:t>中产生等量的空穴。这一过程叫本征激发。</a:t>
            </a:r>
            <a:endParaRPr lang="en-US" altLang="zh-CN" sz="1350" dirty="0"/>
          </a:p>
          <a:p>
            <a:pPr>
              <a:lnSpc>
                <a:spcPct val="150000"/>
              </a:lnSpc>
            </a:pPr>
            <a:r>
              <a:rPr lang="zh-CN" altLang="en-US" sz="1350" dirty="0"/>
              <a:t>    本征激发条件下，电子与空穴成对出现，因此二相等，          </a:t>
            </a:r>
            <a:endParaRPr lang="en-US" altLang="zh-CN" sz="1350" dirty="0"/>
          </a:p>
          <a:p>
            <a:pPr>
              <a:lnSpc>
                <a:spcPct val="150000"/>
              </a:lnSpc>
            </a:pPr>
            <a:endParaRPr lang="en-US" altLang="zh-CN" baseline="-25000" dirty="0">
              <a:latin typeface="+mn-ea"/>
            </a:endParaRPr>
          </a:p>
        </p:txBody>
      </p:sp>
      <p:sp>
        <p:nvSpPr>
          <p:cNvPr id="9" name="圆角矩形 8"/>
          <p:cNvSpPr/>
          <p:nvPr/>
        </p:nvSpPr>
        <p:spPr>
          <a:xfrm>
            <a:off x="5214942" y="4714884"/>
            <a:ext cx="696521" cy="214314"/>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12" name="Object 5">
            <a:hlinkClick r:id="" action="ppaction://ole?verb=1"/>
          </p:cNvPr>
          <p:cNvGraphicFramePr>
            <a:graphicFrameLocks noChangeAspect="1"/>
          </p:cNvGraphicFramePr>
          <p:nvPr/>
        </p:nvGraphicFramePr>
        <p:xfrm>
          <a:off x="3216999" y="5182662"/>
          <a:ext cx="877490" cy="406003"/>
        </p:xfrm>
        <a:graphic>
          <a:graphicData uri="http://schemas.openxmlformats.org/presentationml/2006/ole">
            <mc:AlternateContent xmlns:mc="http://schemas.openxmlformats.org/markup-compatibility/2006">
              <mc:Choice xmlns:v="urn:schemas-microsoft-com:vml" Requires="v">
                <p:oleObj spid="_x0000_s23565" name="公式" r:id="rId2" imgW="13411200" imgH="5486400" progId="Equation.3">
                  <p:embed/>
                </p:oleObj>
              </mc:Choice>
              <mc:Fallback>
                <p:oleObj name="公式" r:id="rId2" imgW="13411200" imgH="5486400" progId="Equation.3">
                  <p:embed/>
                  <p:pic>
                    <p:nvPicPr>
                      <p:cNvPr id="0" name="图片 23564"/>
                      <p:cNvPicPr>
                        <a:picLocks noChangeAspect="1" noChangeArrowheads="1"/>
                      </p:cNvPicPr>
                      <p:nvPr/>
                    </p:nvPicPr>
                    <p:blipFill>
                      <a:blip r:embed="rId3"/>
                      <a:srcRect/>
                      <a:stretch>
                        <a:fillRect/>
                      </a:stretch>
                    </p:blipFill>
                    <p:spPr bwMode="auto">
                      <a:xfrm>
                        <a:off x="3216999" y="5182662"/>
                        <a:ext cx="877490" cy="4060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215" y="213995"/>
            <a:ext cx="4277995" cy="749935"/>
          </a:xfrm>
        </p:spPr>
        <p:txBody>
          <a:bodyPr>
            <a:normAutofit fontScale="90000"/>
          </a:bodyPr>
          <a:lstStyle/>
          <a:p>
            <a:r>
              <a:rPr lang="zh-CN" altLang="en-US" dirty="0" smtClean="0">
                <a:solidFill>
                  <a:srgbClr val="FF0000"/>
                </a:solidFill>
                <a:latin typeface="黑体" panose="02010609060101010101" pitchFamily="2" charset="-122"/>
                <a:ea typeface="黑体" panose="02010609060101010101" pitchFamily="2" charset="-122"/>
              </a:rPr>
              <a:t>本征载流子浓度</a:t>
            </a:r>
            <a:endParaRPr lang="zh-CN" altLang="en-US" dirty="0">
              <a:solidFill>
                <a:srgbClr val="FF0000"/>
              </a:solidFill>
              <a:latin typeface="黑体" panose="02010609060101010101" pitchFamily="2" charset="-122"/>
              <a:ea typeface="黑体" panose="02010609060101010101" pitchFamily="2" charset="-122"/>
            </a:endParaRPr>
          </a:p>
        </p:txBody>
      </p:sp>
      <p:sp>
        <p:nvSpPr>
          <p:cNvPr id="3" name="内容占位符 2"/>
          <p:cNvSpPr>
            <a:spLocks noGrp="1"/>
          </p:cNvSpPr>
          <p:nvPr>
            <p:ph idx="1"/>
          </p:nvPr>
        </p:nvSpPr>
        <p:spPr>
          <a:xfrm>
            <a:off x="1357290" y="1768067"/>
            <a:ext cx="6172200" cy="2525030"/>
          </a:xfrm>
        </p:spPr>
        <p:txBody>
          <a:bodyPr/>
          <a:lstStyle/>
          <a:p>
            <a:r>
              <a:rPr lang="zh-CN" altLang="en-US" dirty="0" smtClean="0"/>
              <a:t>本征半导体中，</a:t>
            </a:r>
            <a:endParaRPr lang="en-US" altLang="zh-CN" dirty="0" smtClean="0"/>
          </a:p>
          <a:p>
            <a:pPr>
              <a:buNone/>
            </a:pPr>
            <a:endParaRPr lang="zh-CN" altLang="en-US" dirty="0"/>
          </a:p>
        </p:txBody>
      </p:sp>
      <p:sp>
        <p:nvSpPr>
          <p:cNvPr id="4" name="灯片编号占位符 3"/>
          <p:cNvSpPr>
            <a:spLocks noGrp="1"/>
          </p:cNvSpPr>
          <p:nvPr>
            <p:ph type="sldNum" sz="quarter" idx="12"/>
          </p:nvPr>
        </p:nvSpPr>
        <p:spPr/>
        <p:txBody>
          <a:bodyPr/>
          <a:lstStyle/>
          <a:p>
            <a:fld id="{F4F203FF-941D-4A5A-99B2-D6961B6629A3}" type="slidenum">
              <a:rPr lang="zh-CN" altLang="en-US" sz="900" smtClean="0"/>
            </a:fld>
            <a:endParaRPr lang="zh-CN" altLang="en-US" sz="900"/>
          </a:p>
        </p:txBody>
      </p:sp>
      <p:graphicFrame>
        <p:nvGraphicFramePr>
          <p:cNvPr id="46083" name="Object 3">
            <a:hlinkClick r:id="" action="ppaction://ole?verb=1"/>
          </p:cNvPr>
          <p:cNvGraphicFramePr>
            <a:graphicFrameLocks noChangeAspect="1"/>
          </p:cNvGraphicFramePr>
          <p:nvPr/>
        </p:nvGraphicFramePr>
        <p:xfrm>
          <a:off x="1224662" y="2303852"/>
          <a:ext cx="1579959" cy="482203"/>
        </p:xfrm>
        <a:graphic>
          <a:graphicData uri="http://schemas.openxmlformats.org/presentationml/2006/ole">
            <mc:AlternateContent xmlns:mc="http://schemas.openxmlformats.org/markup-compatibility/2006">
              <mc:Choice xmlns:v="urn:schemas-microsoft-com:vml" Requires="v">
                <p:oleObj spid="_x0000_s24611" name="公式" r:id="rId1" imgW="749300" imgH="228600" progId="Equation.3">
                  <p:embed/>
                </p:oleObj>
              </mc:Choice>
              <mc:Fallback>
                <p:oleObj name="公式" r:id="rId1" imgW="749300" imgH="228600" progId="Equation.3">
                  <p:embed/>
                  <p:pic>
                    <p:nvPicPr>
                      <p:cNvPr id="0" name="图片 246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662" y="2303852"/>
                        <a:ext cx="1579959" cy="4822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4" name="Object 4">
            <a:hlinkClick r:id="" action="ppaction://ole?verb=1"/>
          </p:cNvPr>
          <p:cNvGraphicFramePr>
            <a:graphicFrameLocks noChangeAspect="1"/>
          </p:cNvGraphicFramePr>
          <p:nvPr/>
        </p:nvGraphicFramePr>
        <p:xfrm>
          <a:off x="3528537" y="2303852"/>
          <a:ext cx="956072" cy="428625"/>
        </p:xfrm>
        <a:graphic>
          <a:graphicData uri="http://schemas.openxmlformats.org/presentationml/2006/ole">
            <mc:AlternateContent xmlns:mc="http://schemas.openxmlformats.org/markup-compatibility/2006">
              <mc:Choice xmlns:v="urn:schemas-microsoft-com:vml" Requires="v">
                <p:oleObj spid="_x0000_s24612" name="公式" r:id="rId3" imgW="609600" imgH="241300" progId="Equation.3">
                  <p:embed/>
                </p:oleObj>
              </mc:Choice>
              <mc:Fallback>
                <p:oleObj name="公式" r:id="rId3" imgW="609600" imgH="241300" progId="Equation.3">
                  <p:embed/>
                  <p:pic>
                    <p:nvPicPr>
                      <p:cNvPr id="0" name="图片 246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8537" y="2303852"/>
                        <a:ext cx="956072"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5" name="Object 5">
            <a:hlinkClick r:id="" action="ppaction://ole?verb=1"/>
          </p:cNvPr>
          <p:cNvGraphicFramePr>
            <a:graphicFrameLocks noChangeAspect="1"/>
          </p:cNvGraphicFramePr>
          <p:nvPr/>
        </p:nvGraphicFramePr>
        <p:xfrm>
          <a:off x="1385397" y="3375422"/>
          <a:ext cx="3314700" cy="428625"/>
        </p:xfrm>
        <a:graphic>
          <a:graphicData uri="http://schemas.openxmlformats.org/presentationml/2006/ole">
            <mc:AlternateContent xmlns:mc="http://schemas.openxmlformats.org/markup-compatibility/2006">
              <mc:Choice xmlns:v="urn:schemas-microsoft-com:vml" Requires="v">
                <p:oleObj spid="_x0000_s24613" name="公式" r:id="rId5" imgW="1866265" imgH="266700" progId="Equation.3">
                  <p:embed/>
                </p:oleObj>
              </mc:Choice>
              <mc:Fallback>
                <p:oleObj name="公式" r:id="rId5" imgW="1866265" imgH="266700" progId="Equation.3">
                  <p:embed/>
                  <p:pic>
                    <p:nvPicPr>
                      <p:cNvPr id="0" name="图片 246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5397" y="3375422"/>
                        <a:ext cx="33147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3894843" y="4274883"/>
            <a:ext cx="2946794" cy="1129665"/>
          </a:xfrm>
          <a:prstGeom prst="rect">
            <a:avLst/>
          </a:prstGeom>
          <a:noFill/>
        </p:spPr>
        <p:txBody>
          <a:bodyPr wrap="square" rtlCol="0">
            <a:spAutoFit/>
          </a:bodyPr>
          <a:lstStyle/>
          <a:p>
            <a:pPr>
              <a:lnSpc>
                <a:spcPct val="150000"/>
              </a:lnSpc>
            </a:pPr>
            <a:r>
              <a:rPr lang="zh-CN" altLang="en-US" sz="1500" dirty="0"/>
              <a:t>在一定温度，任何非简并半导体的热流子浓度 的乘积等于该温度下本征载流子浓度 平方</a:t>
            </a:r>
            <a:r>
              <a:rPr lang="zh-CN" altLang="en-US" sz="1350" dirty="0"/>
              <a:t>。</a:t>
            </a:r>
            <a:endParaRPr lang="zh-CN" altLang="en-US" sz="1350" dirty="0"/>
          </a:p>
        </p:txBody>
      </p:sp>
      <p:sp>
        <p:nvSpPr>
          <p:cNvPr id="11" name="矩形 10"/>
          <p:cNvSpPr/>
          <p:nvPr/>
        </p:nvSpPr>
        <p:spPr>
          <a:xfrm>
            <a:off x="153092" y="4125521"/>
            <a:ext cx="3589760" cy="1822450"/>
          </a:xfrm>
          <a:prstGeom prst="rect">
            <a:avLst/>
          </a:prstGeom>
        </p:spPr>
        <p:txBody>
          <a:bodyPr wrap="square">
            <a:spAutoFit/>
          </a:bodyPr>
          <a:lstStyle/>
          <a:p>
            <a:pPr>
              <a:lnSpc>
                <a:spcPct val="150000"/>
              </a:lnSpc>
            </a:pPr>
            <a:r>
              <a:rPr lang="zh-CN" altLang="en-US" sz="1500" dirty="0"/>
              <a:t>本征半导体的载流子浓度只与半导体本身能带结构及温度有关。温度 一定时，禁带宽度越小，本征载流子浓度越大。对给定的半导体，本征载流子浓度随温度迅速增大。</a:t>
            </a:r>
            <a:endParaRPr lang="en-US" altLang="zh-CN" sz="1500" dirty="0"/>
          </a:p>
        </p:txBody>
      </p:sp>
      <p:sp>
        <p:nvSpPr>
          <p:cNvPr id="12" name="右箭头 11"/>
          <p:cNvSpPr/>
          <p:nvPr/>
        </p:nvSpPr>
        <p:spPr>
          <a:xfrm>
            <a:off x="2939174" y="2464587"/>
            <a:ext cx="482207" cy="214314"/>
          </a:xfrm>
          <a:prstGeom prst="rightArrow">
            <a:avLst/>
          </a:prstGeom>
          <a:solidFill>
            <a:srgbClr val="FF0000"/>
          </a:solidFill>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sz="1350"/>
          </a:p>
        </p:txBody>
      </p:sp>
      <p:sp>
        <p:nvSpPr>
          <p:cNvPr id="13" name="下箭头 12"/>
          <p:cNvSpPr/>
          <p:nvPr/>
        </p:nvSpPr>
        <p:spPr>
          <a:xfrm>
            <a:off x="3850008" y="2839637"/>
            <a:ext cx="214314" cy="428628"/>
          </a:xfrm>
          <a:prstGeom prst="downArrow">
            <a:avLst/>
          </a:prstGeom>
          <a:solidFill>
            <a:srgbClr val="FF0000"/>
          </a:solidFill>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sz="1350"/>
          </a:p>
        </p:txBody>
      </p:sp>
      <p:sp>
        <p:nvSpPr>
          <p:cNvPr id="15" name="下箭头 14"/>
          <p:cNvSpPr/>
          <p:nvPr/>
        </p:nvSpPr>
        <p:spPr>
          <a:xfrm rot="1149797">
            <a:off x="3485793" y="3773771"/>
            <a:ext cx="214314" cy="428628"/>
          </a:xfrm>
          <a:prstGeom prst="downArrow">
            <a:avLst/>
          </a:prstGeom>
          <a:solidFill>
            <a:srgbClr val="FF0000"/>
          </a:solidFill>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sz="1350"/>
          </a:p>
        </p:txBody>
      </p:sp>
      <p:sp>
        <p:nvSpPr>
          <p:cNvPr id="16" name="下箭头 15"/>
          <p:cNvSpPr/>
          <p:nvPr/>
        </p:nvSpPr>
        <p:spPr>
          <a:xfrm rot="20129634">
            <a:off x="4465035" y="3775613"/>
            <a:ext cx="214314" cy="428628"/>
          </a:xfrm>
          <a:prstGeom prst="downArrow">
            <a:avLst/>
          </a:prstGeom>
          <a:solidFill>
            <a:srgbClr val="FF0000"/>
          </a:solidFill>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sz="1350"/>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custDataLst>
                  <p:tags r:id="rId7"/>
                </p:custDataLst>
              </p:nvPr>
            </p:nvGraphicFramePr>
            <p:xfrm>
              <a:off x="5126054" y="1061761"/>
              <a:ext cx="3890010" cy="1858645"/>
            </p:xfrm>
            <a:graphic>
              <a:graphicData uri="http://schemas.openxmlformats.org/drawingml/2006/table">
                <a:tbl>
                  <a:tblPr firstRow="1" bandRow="1">
                    <a:tableStyleId>{5940675A-B579-460E-94D1-54222C63F5DA}</a:tableStyleId>
                  </a:tblPr>
                  <a:tblGrid>
                    <a:gridCol w="1016635"/>
                    <a:gridCol w="1581150"/>
                    <a:gridCol w="1292225"/>
                  </a:tblGrid>
                  <a:tr h="532130">
                    <a:tc>
                      <a:txBody>
                        <a:bodyPr/>
                        <a:p>
                          <a:pPr algn="ctr"/>
                          <a:endParaRPr lang="zh-CN" altLang="en-US" sz="1800" dirty="0"/>
                        </a:p>
                      </a:txBody>
                      <a:tcPr marL="68580" marR="68580" marT="34290" marB="34290"/>
                    </a:tc>
                    <a:tc>
                      <a:txBody>
                        <a:bodyPr/>
                        <a:p>
                          <a:pPr algn="ct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𝐸</m:t>
                                    </m:r>
                                  </m:e>
                                  <m:sub>
                                    <m:r>
                                      <a:rPr lang="en-US" altLang="zh-CN" sz="1800" b="0" i="1" smtClean="0">
                                        <a:latin typeface="Cambria Math" panose="02040503050406030204" pitchFamily="18" charset="0"/>
                                      </a:rPr>
                                      <m:t>𝐺</m:t>
                                    </m:r>
                                  </m:sub>
                                </m:sSub>
                                <m:r>
                                  <a:rPr lang="en-US" altLang="zh-CN" sz="1800" b="0" i="0" smtClean="0">
                                    <a:latin typeface="Cambria Math" panose="02040503050406030204" pitchFamily="18" charset="0"/>
                                  </a:rPr>
                                  <m:t>/</m:t>
                                </m:r>
                                <m:r>
                                  <m:rPr>
                                    <m:sty m:val="p"/>
                                  </m:rPr>
                                  <a:rPr lang="en-US" altLang="zh-CN" sz="1800" b="0" i="0" smtClean="0">
                                    <a:latin typeface="Cambria Math" panose="02040503050406030204" pitchFamily="18" charset="0"/>
                                  </a:rPr>
                                  <m:t>eV</m:t>
                                </m:r>
                              </m:oMath>
                            </m:oMathPara>
                          </a14:m>
                          <a:endParaRPr lang="zh-CN" altLang="en-US" sz="1800" dirty="0"/>
                        </a:p>
                      </a:txBody>
                      <a:tcPr marL="68580" marR="68580" marT="34290" marB="34290"/>
                    </a:tc>
                    <a:tc>
                      <a:txBody>
                        <a:bodyPr/>
                        <a:p>
                          <a:pPr algn="ct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𝑐𝑚</m:t>
                                    </m:r>
                                  </m:e>
                                  <m:sup>
                                    <m:r>
                                      <a:rPr lang="en-US" altLang="zh-CN" sz="1800" b="0" i="1" smtClean="0">
                                        <a:latin typeface="Cambria Math" panose="02040503050406030204" pitchFamily="18" charset="0"/>
                                      </a:rPr>
                                      <m:t>3</m:t>
                                    </m:r>
                                  </m:sup>
                                </m:sSup>
                              </m:oMath>
                            </m:oMathPara>
                          </a14:m>
                          <a:endParaRPr lang="zh-CN" altLang="en-US" sz="1800" dirty="0"/>
                        </a:p>
                      </a:txBody>
                      <a:tcPr marL="68580" marR="68580" marT="34290" marB="34290"/>
                    </a:tc>
                  </a:tr>
                  <a:tr h="481330">
                    <a:tc>
                      <a:txBody>
                        <a:bodyPr/>
                        <a:p>
                          <a:pPr algn="ctr"/>
                          <a:r>
                            <a:rPr lang="en-US" altLang="zh-CN" sz="1800" dirty="0"/>
                            <a:t>Ge</a:t>
                          </a:r>
                          <a:endParaRPr lang="zh-CN" altLang="en-US" sz="1800" dirty="0"/>
                        </a:p>
                      </a:txBody>
                      <a:tcPr marL="68580" marR="68580" marT="34290" marB="34290"/>
                    </a:tc>
                    <a:tc>
                      <a:txBody>
                        <a:bodyPr/>
                        <a:p>
                          <a:pPr algn="ctr"/>
                          <a:r>
                            <a:rPr lang="en-US" altLang="zh-CN" sz="1800" dirty="0"/>
                            <a:t>0.67</a:t>
                          </a:r>
                          <a:endParaRPr lang="zh-CN" altLang="en-US" sz="1800" dirty="0"/>
                        </a:p>
                      </a:txBody>
                      <a:tcPr marL="68580" marR="68580" marT="34290" marB="34290"/>
                    </a:tc>
                    <a:tc>
                      <a:txBody>
                        <a:bodyPr/>
                        <a:p>
                          <a:pPr algn="ctr"/>
                          <a:r>
                            <a:rPr kumimoji="0" lang="en-US" altLang="zh-CN" sz="1800" b="0" i="0" u="none" strike="noStrike" kern="1200" cap="none" spc="0" normalizeH="0" baseline="0" noProof="0" dirty="0">
                              <a:ln>
                                <a:noFill/>
                              </a:ln>
                              <a:solidFill>
                                <a:prstClr val="black"/>
                              </a:solidFill>
                              <a:effectLst/>
                              <a:uLnTx/>
                              <a:uFillTx/>
                              <a:latin typeface="+mn-lt"/>
                              <a:ea typeface="+mn-ea"/>
                              <a:cs typeface="+mn-cs"/>
                            </a:rPr>
                            <a:t>2</a:t>
                          </a:r>
                          <a14:m>
                            <m:oMath xmlns:m="http://schemas.openxmlformats.org/officeDocument/2006/math">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4</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10</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13</m:t>
                                  </m:r>
                                </m:sup>
                              </m:sSup>
                            </m:oMath>
                          </a14:m>
                          <a:endParaRPr lang="zh-CN" altLang="en-US" sz="1800" dirty="0"/>
                        </a:p>
                      </a:txBody>
                      <a:tcPr marL="68580" marR="68580" marT="34290" marB="34290"/>
                    </a:tc>
                  </a:tr>
                  <a:tr h="480695">
                    <a:tc>
                      <a:txBody>
                        <a:bodyPr/>
                        <a:p>
                          <a:pPr algn="ctr"/>
                          <a:r>
                            <a:rPr lang="en-US" altLang="zh-CN" sz="1800" dirty="0"/>
                            <a:t>Si</a:t>
                          </a:r>
                          <a:endParaRPr lang="zh-CN" altLang="en-US" sz="1800" dirty="0"/>
                        </a:p>
                      </a:txBody>
                      <a:tcPr marL="68580" marR="68580" marT="34290" marB="34290"/>
                    </a:tc>
                    <a:tc>
                      <a:txBody>
                        <a:bodyPr/>
                        <a:p>
                          <a:pPr algn="ctr"/>
                          <a:r>
                            <a:rPr lang="en-US" altLang="zh-CN" sz="1800" dirty="0"/>
                            <a:t>1.12</a:t>
                          </a:r>
                          <a:endParaRPr lang="zh-CN" altLang="en-US" sz="1800" dirty="0"/>
                        </a:p>
                      </a:txBody>
                      <a:tcPr marL="68580" marR="68580" marT="34290" marB="34290"/>
                    </a:tc>
                    <a:tc>
                      <a:txBody>
                        <a:bodyPr/>
                        <a:p>
                          <a:pPr algn="ctr"/>
                          <a:r>
                            <a:rPr kumimoji="0" lang="en-US" altLang="zh-CN" sz="1800" b="0" i="0" u="none" strike="noStrike" kern="1200" cap="none" spc="0" normalizeH="0" baseline="0" noProof="0" dirty="0">
                              <a:ln>
                                <a:noFill/>
                              </a:ln>
                              <a:solidFill>
                                <a:prstClr val="black"/>
                              </a:solidFill>
                              <a:effectLst/>
                              <a:uLnTx/>
                              <a:uFillTx/>
                              <a:latin typeface="+mn-lt"/>
                              <a:ea typeface="+mn-ea"/>
                              <a:cs typeface="+mn-cs"/>
                            </a:rPr>
                            <a:t>1.0</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10</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10</m:t>
                                  </m:r>
                                </m:sup>
                              </m:sSup>
                            </m:oMath>
                          </a14:m>
                          <a:endParaRPr lang="zh-CN" altLang="en-US" sz="1800" dirty="0"/>
                        </a:p>
                      </a:txBody>
                      <a:tcPr marL="68580" marR="68580" marT="34290" marB="34290"/>
                    </a:tc>
                  </a:tr>
                  <a:tr h="364490">
                    <a:tc>
                      <a:txBody>
                        <a:bodyPr/>
                        <a:p>
                          <a:pPr algn="ctr"/>
                          <a:r>
                            <a:rPr lang="en-US" altLang="zh-CN" sz="1800" dirty="0" err="1"/>
                            <a:t>GaAs</a:t>
                          </a:r>
                          <a:endParaRPr lang="zh-CN" altLang="en-US" sz="1800" dirty="0"/>
                        </a:p>
                      </a:txBody>
                      <a:tcPr marL="68580" marR="68580" marT="34290" marB="34290"/>
                    </a:tc>
                    <a:tc>
                      <a:txBody>
                        <a:bodyPr/>
                        <a:p>
                          <a:pPr algn="ctr"/>
                          <a:r>
                            <a:rPr lang="en-US" altLang="zh-CN" sz="1800" dirty="0"/>
                            <a:t>1.43</a:t>
                          </a:r>
                          <a:endParaRPr lang="zh-CN" altLang="en-US" sz="1800" dirty="0"/>
                        </a:p>
                      </a:txBody>
                      <a:tcPr marL="68580" marR="68580" marT="34290" marB="34290"/>
                    </a:tc>
                    <a:tc>
                      <a:txBody>
                        <a:bodyPr/>
                        <a:p>
                          <a:pPr algn="ctr"/>
                          <a:r>
                            <a:rPr kumimoji="0" lang="en-US" altLang="zh-CN" sz="1800" b="0" i="0" u="none" strike="noStrike" kern="1200" cap="none" spc="0" normalizeH="0" baseline="0" noProof="0" dirty="0">
                              <a:ln>
                                <a:noFill/>
                              </a:ln>
                              <a:solidFill>
                                <a:prstClr val="black"/>
                              </a:solidFill>
                              <a:effectLst/>
                              <a:uLnTx/>
                              <a:uFillTx/>
                              <a:latin typeface="+mn-lt"/>
                              <a:ea typeface="+mn-ea"/>
                              <a:cs typeface="+mn-cs"/>
                            </a:rPr>
                            <a:t>1.8</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10</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6</m:t>
                                  </m:r>
                                </m:sup>
                              </m:sSup>
                            </m:oMath>
                          </a14:m>
                          <a:endParaRPr lang="zh-CN" altLang="en-US" sz="1800" dirty="0"/>
                        </a:p>
                      </a:txBody>
                      <a:tcPr marL="68580" marR="68580" marT="34290" marB="34290"/>
                    </a:tc>
                  </a:tr>
                </a:tbl>
              </a:graphicData>
            </a:graphic>
          </p:graphicFrame>
        </mc:Choice>
        <mc:Fallback xmlns="">
          <p:graphicFrame>
            <p:nvGraphicFramePr>
              <p:cNvPr id="5" name="表格 4"/>
              <p:cNvGraphicFramePr>
                <a:graphicFrameLocks noGrp="1"/>
              </p:cNvGraphicFramePr>
              <p:nvPr>
                <p:custDataLst>
                  <p:tags r:id="rId8"/>
                </p:custDataLst>
              </p:nvPr>
            </p:nvGraphicFramePr>
            <p:xfrm>
              <a:off x="5126054" y="1061761"/>
              <a:ext cx="3890010" cy="1858645"/>
            </p:xfrm>
            <a:graphic>
              <a:graphicData uri="http://schemas.openxmlformats.org/drawingml/2006/table">
                <a:tbl>
                  <a:tblPr firstRow="1" bandRow="1">
                    <a:tableStyleId>{5940675A-B579-460E-94D1-54222C63F5DA}</a:tableStyleId>
                  </a:tblPr>
                  <a:tblGrid>
                    <a:gridCol w="1016635"/>
                    <a:gridCol w="1581150"/>
                    <a:gridCol w="1292225"/>
                  </a:tblGrid>
                  <a:tr h="532130">
                    <a:tc>
                      <a:txBody>
                        <a:bodyPr/>
                        <a:p>
                          <a:pPr algn="ctr"/>
                          <a:endParaRPr lang="zh-CN" altLang="en-US" sz="1800" dirty="0"/>
                        </a:p>
                      </a:txBody>
                      <a:tcPr marL="68580" marR="68580" marT="34290" marB="34290"/>
                    </a:tc>
                    <a:tc>
                      <a:txBody>
                        <a:bodyPr/>
                        <a:lstStyle/>
                        <a:p>
                          <a:endParaRPr lang="zh-CN"/>
                        </a:p>
                      </a:txBody>
                      <a:tcPr marL="68580" marR="68580" marT="34290" marB="34290">
                        <a:blipFill>
                          <a:blip r:embed="rId9"/>
                        </a:blipFill>
                      </a:tcPr>
                    </a:tc>
                    <a:tc>
                      <a:txBody>
                        <a:bodyPr/>
                        <a:lstStyle/>
                        <a:p>
                          <a:endParaRPr lang="zh-CN"/>
                        </a:p>
                      </a:txBody>
                      <a:tcPr marL="68580" marR="68580" marT="34290" marB="34290">
                        <a:blipFill>
                          <a:blip r:embed="rId9"/>
                        </a:blipFill>
                      </a:tcPr>
                    </a:tc>
                  </a:tr>
                  <a:tr h="481330">
                    <a:tc>
                      <a:txBody>
                        <a:bodyPr/>
                        <a:p>
                          <a:pPr algn="ctr"/>
                          <a:r>
                            <a:rPr lang="en-US" altLang="zh-CN" sz="1800" dirty="0"/>
                            <a:t>Ge</a:t>
                          </a:r>
                          <a:endParaRPr lang="zh-CN" altLang="en-US" sz="1800" dirty="0"/>
                        </a:p>
                      </a:txBody>
                      <a:tcPr marL="68580" marR="68580" marT="34290" marB="34290"/>
                    </a:tc>
                    <a:tc>
                      <a:txBody>
                        <a:bodyPr/>
                        <a:p>
                          <a:pPr algn="ctr"/>
                          <a:r>
                            <a:rPr lang="en-US" altLang="zh-CN" sz="1800" dirty="0"/>
                            <a:t>0.67</a:t>
                          </a:r>
                          <a:endParaRPr lang="zh-CN" altLang="en-US" sz="1800" dirty="0"/>
                        </a:p>
                      </a:txBody>
                      <a:tcPr marL="68580" marR="68580" marT="34290" marB="34290"/>
                    </a:tc>
                    <a:tc>
                      <a:txBody>
                        <a:bodyPr/>
                        <a:lstStyle/>
                        <a:p>
                          <a:endParaRPr lang="zh-CN"/>
                        </a:p>
                      </a:txBody>
                      <a:tcPr marL="68580" marR="68580" marT="34290" marB="34290">
                        <a:blipFill>
                          <a:blip r:embed="rId9"/>
                        </a:blipFill>
                      </a:tcPr>
                    </a:tc>
                  </a:tr>
                  <a:tr h="480695">
                    <a:tc>
                      <a:txBody>
                        <a:bodyPr/>
                        <a:p>
                          <a:pPr algn="ctr"/>
                          <a:r>
                            <a:rPr lang="en-US" altLang="zh-CN" sz="1800" dirty="0"/>
                            <a:t>Si</a:t>
                          </a:r>
                          <a:endParaRPr lang="zh-CN" altLang="en-US" sz="1800" dirty="0"/>
                        </a:p>
                      </a:txBody>
                      <a:tcPr marL="68580" marR="68580" marT="34290" marB="34290"/>
                    </a:tc>
                    <a:tc>
                      <a:txBody>
                        <a:bodyPr/>
                        <a:p>
                          <a:pPr algn="ctr"/>
                          <a:r>
                            <a:rPr lang="en-US" altLang="zh-CN" sz="1800" dirty="0"/>
                            <a:t>1.12</a:t>
                          </a:r>
                          <a:endParaRPr lang="zh-CN" altLang="en-US" sz="1800" dirty="0"/>
                        </a:p>
                      </a:txBody>
                      <a:tcPr marL="68580" marR="68580" marT="34290" marB="34290"/>
                    </a:tc>
                    <a:tc>
                      <a:txBody>
                        <a:bodyPr/>
                        <a:lstStyle/>
                        <a:p>
                          <a:endParaRPr lang="zh-CN"/>
                        </a:p>
                      </a:txBody>
                      <a:tcPr marL="68580" marR="68580" marT="34290" marB="34290">
                        <a:blipFill>
                          <a:blip r:embed="rId9"/>
                        </a:blipFill>
                      </a:tcPr>
                    </a:tc>
                  </a:tr>
                  <a:tr h="364490">
                    <a:tc>
                      <a:txBody>
                        <a:bodyPr/>
                        <a:p>
                          <a:pPr algn="ctr"/>
                          <a:r>
                            <a:rPr lang="en-US" altLang="zh-CN" sz="1800" dirty="0" err="1"/>
                            <a:t>GaAs</a:t>
                          </a:r>
                          <a:endParaRPr lang="zh-CN" altLang="en-US" sz="1800" dirty="0"/>
                        </a:p>
                      </a:txBody>
                      <a:tcPr marL="68580" marR="68580" marT="34290" marB="34290"/>
                    </a:tc>
                    <a:tc>
                      <a:txBody>
                        <a:bodyPr/>
                        <a:p>
                          <a:pPr algn="ctr"/>
                          <a:r>
                            <a:rPr lang="en-US" altLang="zh-CN" sz="1800" dirty="0"/>
                            <a:t>1.43</a:t>
                          </a:r>
                          <a:endParaRPr lang="zh-CN" altLang="en-US" sz="1800" dirty="0"/>
                        </a:p>
                      </a:txBody>
                      <a:tcPr marL="68580" marR="68580" marT="34290" marB="34290"/>
                    </a:tc>
                    <a:tc>
                      <a:txBody>
                        <a:bodyPr/>
                        <a:lstStyle/>
                        <a:p>
                          <a:endParaRPr lang="zh-CN"/>
                        </a:p>
                      </a:txBody>
                      <a:tcPr marL="68580" marR="68580" marT="34290" marB="34290">
                        <a:blipFill>
                          <a:blip r:embed="rId9"/>
                        </a:blipFill>
                      </a:tcPr>
                    </a:tc>
                  </a:tr>
                </a:tbl>
              </a:graphicData>
            </a:graphic>
          </p:graphicFrame>
        </mc:Fallback>
      </mc:AlternateContent>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4F203FF-941D-4A5A-99B2-D6961B6629A3}" type="slidenum">
              <a:rPr lang="zh-CN" altLang="en-US" sz="900" smtClean="0"/>
            </a:fld>
            <a:endParaRPr lang="zh-CN" altLang="en-US" sz="900"/>
          </a:p>
        </p:txBody>
      </p:sp>
      <p:pic>
        <p:nvPicPr>
          <p:cNvPr id="5" name="图片 4"/>
          <p:cNvPicPr>
            <a:picLocks noChangeAspect="1"/>
          </p:cNvPicPr>
          <p:nvPr>
            <p:custDataLst>
              <p:tags r:id="rId1"/>
            </p:custDataLst>
          </p:nvPr>
        </p:nvPicPr>
        <p:blipFill>
          <a:blip r:embed="rId2"/>
          <a:stretch>
            <a:fillRect/>
          </a:stretch>
        </p:blipFill>
        <p:spPr>
          <a:xfrm>
            <a:off x="309017" y="970598"/>
            <a:ext cx="4834272" cy="4205423"/>
          </a:xfrm>
          <a:prstGeom prst="rect">
            <a:avLst/>
          </a:prstGeom>
        </p:spPr>
      </p:pic>
      <p:pic>
        <p:nvPicPr>
          <p:cNvPr id="6" name="图片 5"/>
          <p:cNvPicPr>
            <a:picLocks noChangeAspect="1"/>
          </p:cNvPicPr>
          <p:nvPr/>
        </p:nvPicPr>
        <p:blipFill>
          <a:blip r:embed="rId3"/>
          <a:stretch>
            <a:fillRect/>
          </a:stretch>
        </p:blipFill>
        <p:spPr>
          <a:xfrm>
            <a:off x="5336292" y="1706942"/>
            <a:ext cx="3572154" cy="2987474"/>
          </a:xfrm>
          <a:prstGeom prst="rect">
            <a:avLst/>
          </a:prstGeom>
        </p:spPr>
      </p:pic>
      <p:graphicFrame>
        <p:nvGraphicFramePr>
          <p:cNvPr id="7" name="Object 5">
            <a:hlinkClick r:id="" action="ppaction://ole?verb=1"/>
          </p:cNvPr>
          <p:cNvGraphicFramePr>
            <a:graphicFrameLocks noChangeAspect="1"/>
          </p:cNvGraphicFramePr>
          <p:nvPr/>
        </p:nvGraphicFramePr>
        <p:xfrm>
          <a:off x="1547664" y="5385455"/>
          <a:ext cx="3314700" cy="428625"/>
        </p:xfrm>
        <a:graphic>
          <a:graphicData uri="http://schemas.openxmlformats.org/presentationml/2006/ole">
            <mc:AlternateContent xmlns:mc="http://schemas.openxmlformats.org/markup-compatibility/2006">
              <mc:Choice xmlns:v="urn:schemas-microsoft-com:vml" Requires="v">
                <p:oleObj spid="_x0000_s25613" name="公式" r:id="rId4" imgW="1866265" imgH="266700" progId="Equation.3">
                  <p:embed/>
                </p:oleObj>
              </mc:Choice>
              <mc:Fallback>
                <p:oleObj name="公式" r:id="rId4" imgW="1866265" imgH="266700" progId="Equation.3">
                  <p:embed/>
                  <p:pic>
                    <p:nvPicPr>
                      <p:cNvPr id="0" name="图片 256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4" y="5385455"/>
                        <a:ext cx="33147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0C913308-F349-4B6D-A68A-DD1791B4A57B}" type="slidenum">
              <a:rPr lang="zh-CN" altLang="en-US" smtClean="0"/>
            </a:fld>
            <a:endParaRPr lang="zh-CN" altLang="en-US"/>
          </a:p>
        </p:txBody>
      </p:sp>
      <p:pic>
        <p:nvPicPr>
          <p:cNvPr id="101" name="图片 100"/>
          <p:cNvPicPr/>
          <p:nvPr/>
        </p:nvPicPr>
        <p:blipFill>
          <a:blip r:embed="rId1"/>
          <a:stretch>
            <a:fillRect/>
          </a:stretch>
        </p:blipFill>
        <p:spPr>
          <a:xfrm>
            <a:off x="6327775" y="-10160"/>
            <a:ext cx="2816225" cy="2992755"/>
          </a:xfrm>
          <a:prstGeom prst="rect">
            <a:avLst/>
          </a:prstGeom>
          <a:noFill/>
          <a:ln w="9525">
            <a:noFill/>
          </a:ln>
        </p:spPr>
      </p:pic>
      <p:pic>
        <p:nvPicPr>
          <p:cNvPr id="102" name="图片 101"/>
          <p:cNvPicPr/>
          <p:nvPr/>
        </p:nvPicPr>
        <p:blipFill>
          <a:blip r:embed="rId2"/>
          <a:stretch>
            <a:fillRect/>
          </a:stretch>
        </p:blipFill>
        <p:spPr>
          <a:xfrm>
            <a:off x="6173470" y="3317240"/>
            <a:ext cx="2940050" cy="3341370"/>
          </a:xfrm>
          <a:prstGeom prst="rect">
            <a:avLst/>
          </a:prstGeom>
          <a:noFill/>
          <a:ln w="9525">
            <a:noFill/>
          </a:ln>
        </p:spPr>
      </p:pic>
      <p:graphicFrame>
        <p:nvGraphicFramePr>
          <p:cNvPr id="3" name="对象 2"/>
          <p:cNvGraphicFramePr/>
          <p:nvPr/>
        </p:nvGraphicFramePr>
        <p:xfrm>
          <a:off x="2952750" y="3429000"/>
          <a:ext cx="2693670" cy="3365500"/>
        </p:xfrm>
        <a:graphic>
          <a:graphicData uri="http://schemas.openxmlformats.org/presentationml/2006/ole">
            <mc:AlternateContent xmlns:mc="http://schemas.openxmlformats.org/markup-compatibility/2006">
              <mc:Choice xmlns:v="urn:schemas-microsoft-com:vml" Requires="v">
                <p:oleObj spid="_x0000_s4" name="" r:id="rId3" imgW="1543050" imgH="1612900" progId="Paint.Picture">
                  <p:embed/>
                </p:oleObj>
              </mc:Choice>
              <mc:Fallback>
                <p:oleObj name="" r:id="rId3" imgW="1543050" imgH="1612900" progId="Paint.Picture">
                  <p:embed/>
                  <p:pic>
                    <p:nvPicPr>
                      <p:cNvPr id="0" name="图片 3"/>
                      <p:cNvPicPr/>
                      <p:nvPr/>
                    </p:nvPicPr>
                    <p:blipFill>
                      <a:blip r:embed="rId4"/>
                      <a:stretch>
                        <a:fillRect/>
                      </a:stretch>
                    </p:blipFill>
                    <p:spPr>
                      <a:xfrm>
                        <a:off x="2952750" y="3429000"/>
                        <a:ext cx="2693670" cy="3365500"/>
                      </a:xfrm>
                      <a:prstGeom prst="rect">
                        <a:avLst/>
                      </a:prstGeom>
                    </p:spPr>
                  </p:pic>
                </p:oleObj>
              </mc:Fallback>
            </mc:AlternateContent>
          </a:graphicData>
        </a:graphic>
      </p:graphicFrame>
      <p:sp>
        <p:nvSpPr>
          <p:cNvPr id="16388" name="TextBox 12"/>
          <p:cNvSpPr txBox="1">
            <a:spLocks noChangeArrowheads="1"/>
          </p:cNvSpPr>
          <p:nvPr/>
        </p:nvSpPr>
        <p:spPr bwMode="auto">
          <a:xfrm>
            <a:off x="1167628" y="182"/>
            <a:ext cx="1266693" cy="523220"/>
          </a:xfrm>
          <a:prstGeom prst="rect">
            <a:avLst/>
          </a:prstGeom>
          <a:noFill/>
          <a:ln w="9525">
            <a:noFill/>
            <a:miter lim="800000"/>
          </a:ln>
        </p:spPr>
        <p:txBody>
          <a:bodyPr wrap="none">
            <a:spAutoFit/>
          </a:bodyPr>
          <a:p>
            <a:r>
              <a:rPr lang="zh-CN" altLang="en-US" sz="2800" b="1" dirty="0">
                <a:solidFill>
                  <a:srgbClr val="0000FF"/>
                </a:solidFill>
                <a:latin typeface="黑体" panose="02010609060101010101" pitchFamily="2" charset="-122"/>
                <a:ea typeface="黑体" panose="02010609060101010101" pitchFamily="2" charset="-122"/>
              </a:rPr>
              <a:t>二极管</a:t>
            </a:r>
            <a:endParaRPr lang="zh-CN" altLang="en-US" sz="2800" b="1" dirty="0">
              <a:solidFill>
                <a:srgbClr val="0000FF"/>
              </a:solidFill>
              <a:latin typeface="黑体" panose="02010609060101010101" pitchFamily="2" charset="-122"/>
              <a:ea typeface="黑体" panose="02010609060101010101" pitchFamily="2" charset="-122"/>
            </a:endParaRPr>
          </a:p>
        </p:txBody>
      </p:sp>
      <p:pic>
        <p:nvPicPr>
          <p:cNvPr id="104" name="图片 103"/>
          <p:cNvPicPr/>
          <p:nvPr/>
        </p:nvPicPr>
        <p:blipFill>
          <a:blip r:embed="rId5"/>
          <a:stretch>
            <a:fillRect/>
          </a:stretch>
        </p:blipFill>
        <p:spPr>
          <a:xfrm>
            <a:off x="3564255" y="160655"/>
            <a:ext cx="2731770" cy="2773680"/>
          </a:xfrm>
          <a:prstGeom prst="rect">
            <a:avLst/>
          </a:prstGeom>
          <a:noFill/>
          <a:ln w="9525">
            <a:noFill/>
          </a:ln>
        </p:spPr>
      </p:pic>
      <p:pic>
        <p:nvPicPr>
          <p:cNvPr id="105" name="图片 104"/>
          <p:cNvPicPr/>
          <p:nvPr/>
        </p:nvPicPr>
        <p:blipFill>
          <a:blip r:embed="rId6"/>
          <a:stretch>
            <a:fillRect/>
          </a:stretch>
        </p:blipFill>
        <p:spPr>
          <a:xfrm>
            <a:off x="251460" y="3429000"/>
            <a:ext cx="2865120" cy="3004820"/>
          </a:xfrm>
          <a:prstGeom prst="rect">
            <a:avLst/>
          </a:prstGeom>
          <a:noFill/>
          <a:ln w="9525">
            <a:noFill/>
          </a:ln>
        </p:spPr>
      </p:pic>
      <p:pic>
        <p:nvPicPr>
          <p:cNvPr id="106" name="图片 105"/>
          <p:cNvPicPr/>
          <p:nvPr/>
        </p:nvPicPr>
        <p:blipFill>
          <a:blip r:embed="rId7"/>
          <a:stretch>
            <a:fillRect/>
          </a:stretch>
        </p:blipFill>
        <p:spPr>
          <a:xfrm>
            <a:off x="827405" y="643255"/>
            <a:ext cx="2776220" cy="2398395"/>
          </a:xfrm>
          <a:prstGeom prst="rect">
            <a:avLst/>
          </a:prstGeom>
          <a:noFill/>
          <a:ln w="9525">
            <a:noFill/>
          </a:ln>
        </p:spPr>
      </p:pic>
      <p:sp>
        <p:nvSpPr>
          <p:cNvPr id="6" name="标题 1"/>
          <p:cNvSpPr>
            <a:spLocks noGrp="1"/>
          </p:cNvSpPr>
          <p:nvPr/>
        </p:nvSpPr>
        <p:spPr>
          <a:xfrm>
            <a:off x="35560" y="-27305"/>
            <a:ext cx="807720" cy="3739515"/>
          </a:xfrm>
          <a:prstGeom prst="rect">
            <a:avLst/>
          </a:prstGeom>
        </p:spPr>
        <p:txBody>
          <a:bodyPr vert="horz" lIns="91440" tIns="45720" rIns="91440" bIns="45720" rtlCol="0" anchor="ctr">
            <a:normAutofit fontScale="8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b="1" dirty="0">
                <a:solidFill>
                  <a:srgbClr val="C00000"/>
                </a:solidFill>
                <a:latin typeface="黑体" panose="02010609060101010101" pitchFamily="2" charset="-122"/>
                <a:ea typeface="黑体" panose="02010609060101010101" pitchFamily="2" charset="-122"/>
              </a:rPr>
              <a:t>课程内容简介</a:t>
            </a:r>
            <a:endParaRPr lang="zh-CN" altLang="en-US" b="1" dirty="0">
              <a:solidFill>
                <a:srgbClr val="C00000"/>
              </a:solidFill>
              <a:latin typeface="黑体" panose="02010609060101010101" pitchFamily="2" charset="-122"/>
              <a:ea typeface="黑体" panose="0201060906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4F203FF-941D-4A5A-99B2-D6961B6629A3}" type="slidenum">
              <a:rPr lang="zh-CN" altLang="en-US" sz="900" smtClean="0"/>
            </a:fld>
            <a:endParaRPr lang="zh-CN" altLang="en-US" sz="900"/>
          </a:p>
        </p:txBody>
      </p:sp>
      <p:sp>
        <p:nvSpPr>
          <p:cNvPr id="77826" name="AutoShape 2" descr="“position of Fermi level; as a function of temperature”的图片搜索结果"/>
          <p:cNvSpPr>
            <a:spLocks noChangeAspect="1" noChangeArrowheads="1"/>
          </p:cNvSpPr>
          <p:nvPr/>
        </p:nvSpPr>
        <p:spPr bwMode="auto">
          <a:xfrm>
            <a:off x="1259681" y="748903"/>
            <a:ext cx="228600" cy="228601"/>
          </a:xfrm>
          <a:prstGeom prst="rect">
            <a:avLst/>
          </a:prstGeom>
          <a:noFill/>
        </p:spPr>
        <p:txBody>
          <a:bodyPr vert="horz" wrap="square" lIns="68580" tIns="34290" rIns="68580" bIns="34290" numCol="1" anchor="t" anchorCtr="0" compatLnSpc="1"/>
          <a:lstStyle/>
          <a:p>
            <a:endParaRPr lang="zh-CN" altLang="en-US" sz="1350"/>
          </a:p>
        </p:txBody>
      </p:sp>
      <p:grpSp>
        <p:nvGrpSpPr>
          <p:cNvPr id="2" name="组合 1"/>
          <p:cNvGrpSpPr/>
          <p:nvPr/>
        </p:nvGrpSpPr>
        <p:grpSpPr>
          <a:xfrm>
            <a:off x="291615" y="2464988"/>
            <a:ext cx="2260058" cy="2528888"/>
            <a:chOff x="357158" y="2143116"/>
            <a:chExt cx="3013410" cy="3371850"/>
          </a:xfrm>
        </p:grpSpPr>
        <p:pic>
          <p:nvPicPr>
            <p:cNvPr id="77827" name="Picture 3"/>
            <p:cNvPicPr>
              <a:picLocks noChangeAspect="1" noChangeArrowheads="1"/>
            </p:cNvPicPr>
            <p:nvPr/>
          </p:nvPicPr>
          <p:blipFill>
            <a:blip r:embed="rId1"/>
            <a:srcRect/>
            <a:stretch>
              <a:fillRect/>
            </a:stretch>
          </p:blipFill>
          <p:spPr bwMode="auto">
            <a:xfrm>
              <a:off x="357158" y="2143116"/>
              <a:ext cx="2638425" cy="3371850"/>
            </a:xfrm>
            <a:prstGeom prst="rect">
              <a:avLst/>
            </a:prstGeom>
            <a:noFill/>
            <a:ln w="9525" cap="flat" cmpd="sng" algn="ctr">
              <a:noFill/>
              <a:prstDash val="solid"/>
              <a:miter lim="800000"/>
              <a:headEnd/>
              <a:tailEnd/>
            </a:ln>
            <a:effectLst/>
          </p:spPr>
        </p:pic>
        <p:cxnSp>
          <p:nvCxnSpPr>
            <p:cNvPr id="21" name="直接连接符 20"/>
            <p:cNvCxnSpPr/>
            <p:nvPr/>
          </p:nvCxnSpPr>
          <p:spPr>
            <a:xfrm>
              <a:off x="857224" y="5214950"/>
              <a:ext cx="2000264" cy="1588"/>
            </a:xfrm>
            <a:prstGeom prst="line">
              <a:avLst/>
            </a:prstGeom>
            <a:ln w="38100">
              <a:prstDash val="lgDashDot"/>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57488" y="4967599"/>
              <a:ext cx="513080" cy="491067"/>
            </a:xfrm>
            <a:prstGeom prst="rect">
              <a:avLst/>
            </a:prstGeom>
            <a:noFill/>
          </p:spPr>
          <p:txBody>
            <a:bodyPr wrap="none" rtlCol="0">
              <a:spAutoFit/>
            </a:bodyPr>
            <a:lstStyle/>
            <a:p>
              <a:r>
                <a:rPr lang="en-US" altLang="zh-CN" b="1" dirty="0"/>
                <a:t>E</a:t>
              </a:r>
              <a:r>
                <a:rPr lang="en-US" altLang="zh-CN" b="1" baseline="-25000" dirty="0"/>
                <a:t>A</a:t>
              </a:r>
              <a:endParaRPr lang="zh-CN" altLang="en-US" b="1" dirty="0"/>
            </a:p>
          </p:txBody>
        </p:sp>
      </p:grpSp>
      <p:graphicFrame>
        <p:nvGraphicFramePr>
          <p:cNvPr id="24" name="对象 23"/>
          <p:cNvGraphicFramePr>
            <a:graphicFrameLocks noChangeAspect="1"/>
          </p:cNvGraphicFramePr>
          <p:nvPr/>
        </p:nvGraphicFramePr>
        <p:xfrm>
          <a:off x="3807620" y="2140268"/>
          <a:ext cx="2650331" cy="446485"/>
        </p:xfrm>
        <a:graphic>
          <a:graphicData uri="http://schemas.openxmlformats.org/presentationml/2006/ole">
            <mc:AlternateContent xmlns:mc="http://schemas.openxmlformats.org/markup-compatibility/2006">
              <mc:Choice xmlns:v="urn:schemas-microsoft-com:vml" Requires="v">
                <p:oleObj spid="_x0000_s31790" name="公式" r:id="rId2" imgW="32613600" imgH="5486400" progId="Equation.3">
                  <p:embed/>
                </p:oleObj>
              </mc:Choice>
              <mc:Fallback>
                <p:oleObj name="公式" r:id="rId2" imgW="32613600" imgH="5486400" progId="Equation.3">
                  <p:embed/>
                  <p:pic>
                    <p:nvPicPr>
                      <p:cNvPr id="0" name="图片 31789"/>
                      <p:cNvPicPr>
                        <a:picLocks noChangeAspect="1" noChangeArrowheads="1"/>
                      </p:cNvPicPr>
                      <p:nvPr/>
                    </p:nvPicPr>
                    <p:blipFill>
                      <a:blip r:embed="rId3"/>
                      <a:srcRect/>
                      <a:stretch>
                        <a:fillRect/>
                      </a:stretch>
                    </p:blipFill>
                    <p:spPr bwMode="auto">
                      <a:xfrm>
                        <a:off x="3807620" y="2140268"/>
                        <a:ext cx="2650331" cy="4464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829" name="Object 5"/>
          <p:cNvGraphicFramePr>
            <a:graphicFrameLocks noChangeAspect="1"/>
          </p:cNvGraphicFramePr>
          <p:nvPr/>
        </p:nvGraphicFramePr>
        <p:xfrm>
          <a:off x="3701654" y="2692004"/>
          <a:ext cx="4020740" cy="482203"/>
        </p:xfrm>
        <a:graphic>
          <a:graphicData uri="http://schemas.openxmlformats.org/presentationml/2006/ole">
            <mc:AlternateContent xmlns:mc="http://schemas.openxmlformats.org/markup-compatibility/2006">
              <mc:Choice xmlns:v="urn:schemas-microsoft-com:vml" Requires="v">
                <p:oleObj spid="_x0000_s31791" name="公式" r:id="rId4" imgW="45720000" imgH="5486400" progId="Equation.3">
                  <p:embed/>
                </p:oleObj>
              </mc:Choice>
              <mc:Fallback>
                <p:oleObj name="公式" r:id="rId4" imgW="45720000" imgH="5486400" progId="Equation.3">
                  <p:embed/>
                  <p:pic>
                    <p:nvPicPr>
                      <p:cNvPr id="0" name="图片 31790"/>
                      <p:cNvPicPr>
                        <a:picLocks noChangeAspect="1" noChangeArrowheads="1"/>
                      </p:cNvPicPr>
                      <p:nvPr/>
                    </p:nvPicPr>
                    <p:blipFill>
                      <a:blip r:embed="rId5"/>
                      <a:srcRect/>
                      <a:stretch>
                        <a:fillRect/>
                      </a:stretch>
                    </p:blipFill>
                    <p:spPr bwMode="auto">
                      <a:xfrm>
                        <a:off x="3701654" y="2692004"/>
                        <a:ext cx="4020740" cy="4822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831" name="Object 7"/>
          <p:cNvGraphicFramePr>
            <a:graphicFrameLocks noChangeAspect="1"/>
          </p:cNvGraphicFramePr>
          <p:nvPr/>
        </p:nvGraphicFramePr>
        <p:xfrm>
          <a:off x="3635851" y="3305016"/>
          <a:ext cx="4262438" cy="1853565"/>
        </p:xfrm>
        <a:graphic>
          <a:graphicData uri="http://schemas.openxmlformats.org/presentationml/2006/ole">
            <mc:AlternateContent xmlns:mc="http://schemas.openxmlformats.org/markup-compatibility/2006">
              <mc:Choice xmlns:v="urn:schemas-microsoft-com:vml" Requires="v">
                <p:oleObj spid="_x0000_s31792" name="公式" r:id="rId6" imgW="2400300" imgH="1079500" progId="Equation.3">
                  <p:embed/>
                </p:oleObj>
              </mc:Choice>
              <mc:Fallback>
                <p:oleObj name="公式" r:id="rId6" imgW="2400300" imgH="1079500" progId="Equation.3">
                  <p:embed/>
                  <p:pic>
                    <p:nvPicPr>
                      <p:cNvPr id="0" name="图片 31791"/>
                      <p:cNvPicPr>
                        <a:picLocks noChangeAspect="1" noChangeArrowheads="1"/>
                      </p:cNvPicPr>
                      <p:nvPr/>
                    </p:nvPicPr>
                    <p:blipFill>
                      <a:blip r:embed="rId7"/>
                      <a:srcRect/>
                      <a:stretch>
                        <a:fillRect/>
                      </a:stretch>
                    </p:blipFill>
                    <p:spPr bwMode="auto">
                      <a:xfrm>
                        <a:off x="3635851" y="3305016"/>
                        <a:ext cx="4262438" cy="18535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832" name="Object 8"/>
          <p:cNvGraphicFramePr>
            <a:graphicFrameLocks noChangeAspect="1"/>
          </p:cNvGraphicFramePr>
          <p:nvPr/>
        </p:nvGraphicFramePr>
        <p:xfrm>
          <a:off x="2962276" y="5288756"/>
          <a:ext cx="5055394" cy="723900"/>
        </p:xfrm>
        <a:graphic>
          <a:graphicData uri="http://schemas.openxmlformats.org/presentationml/2006/ole">
            <mc:AlternateContent xmlns:mc="http://schemas.openxmlformats.org/markup-compatibility/2006">
              <mc:Choice xmlns:v="urn:schemas-microsoft-com:vml" Requires="v">
                <p:oleObj spid="_x0000_s31793" name="公式" r:id="rId8" imgW="71628000" imgH="9753600" progId="Equation.3">
                  <p:embed/>
                </p:oleObj>
              </mc:Choice>
              <mc:Fallback>
                <p:oleObj name="公式" r:id="rId8" imgW="71628000" imgH="9753600" progId="Equation.3">
                  <p:embed/>
                  <p:pic>
                    <p:nvPicPr>
                      <p:cNvPr id="0" name="图片 31792"/>
                      <p:cNvPicPr>
                        <a:picLocks noChangeAspect="1" noChangeArrowheads="1"/>
                      </p:cNvPicPr>
                      <p:nvPr/>
                    </p:nvPicPr>
                    <p:blipFill>
                      <a:blip r:embed="rId9"/>
                      <a:srcRect/>
                      <a:stretch>
                        <a:fillRect/>
                      </a:stretch>
                    </p:blipFill>
                    <p:spPr bwMode="auto">
                      <a:xfrm>
                        <a:off x="2962276" y="5288756"/>
                        <a:ext cx="5055394"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p:nvPr/>
        </p:nvGraphicFramePr>
        <p:xfrm>
          <a:off x="323850" y="404654"/>
          <a:ext cx="7977664" cy="752475"/>
        </p:xfrm>
        <a:graphic>
          <a:graphicData uri="http://schemas.openxmlformats.org/presentationml/2006/ole">
            <mc:AlternateContent xmlns:mc="http://schemas.openxmlformats.org/markup-compatibility/2006">
              <mc:Choice xmlns:v="urn:schemas-microsoft-com:vml" Requires="v">
                <p:oleObj spid="_x0000_s7" name="" r:id="rId10" imgW="4768850" imgH="463550" progId="Paint.Picture">
                  <p:embed/>
                </p:oleObj>
              </mc:Choice>
              <mc:Fallback>
                <p:oleObj name="" r:id="rId10" imgW="4768850" imgH="463550" progId="Paint.Picture">
                  <p:embed/>
                  <p:pic>
                    <p:nvPicPr>
                      <p:cNvPr id="0" name="图片 6"/>
                      <p:cNvPicPr/>
                      <p:nvPr/>
                    </p:nvPicPr>
                    <p:blipFill>
                      <a:blip r:embed="rId11"/>
                      <a:stretch>
                        <a:fillRect/>
                      </a:stretch>
                    </p:blipFill>
                    <p:spPr>
                      <a:xfrm>
                        <a:off x="323850" y="404654"/>
                        <a:ext cx="7977664" cy="75247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0C913308-F349-4B6D-A68A-DD1791B4A57B}" type="slidenum">
              <a:rPr lang="zh-CN" altLang="en-US" smtClean="0"/>
            </a:fld>
            <a:endParaRPr lang="zh-CN" altLang="en-US"/>
          </a:p>
        </p:txBody>
      </p:sp>
      <p:graphicFrame>
        <p:nvGraphicFramePr>
          <p:cNvPr id="4" name="对象 3"/>
          <p:cNvGraphicFramePr/>
          <p:nvPr>
            <p:custDataLst>
              <p:tags r:id="rId1"/>
            </p:custDataLst>
          </p:nvPr>
        </p:nvGraphicFramePr>
        <p:xfrm>
          <a:off x="179705" y="1052830"/>
          <a:ext cx="8760460" cy="4119245"/>
        </p:xfrm>
        <a:graphic>
          <a:graphicData uri="http://schemas.openxmlformats.org/presentationml/2006/ole">
            <mc:AlternateContent xmlns:mc="http://schemas.openxmlformats.org/markup-compatibility/2006">
              <mc:Choice xmlns:v="urn:schemas-microsoft-com:vml" Requires="v">
                <p:oleObj spid="_x0000_s5" name="" r:id="rId2" imgW="4762500" imgH="1816100" progId="Paint.Picture">
                  <p:embed/>
                </p:oleObj>
              </mc:Choice>
              <mc:Fallback>
                <p:oleObj name="" r:id="rId2" imgW="4762500" imgH="1816100" progId="Paint.Picture">
                  <p:embed/>
                  <p:pic>
                    <p:nvPicPr>
                      <p:cNvPr id="0" name="图片 4"/>
                      <p:cNvPicPr/>
                      <p:nvPr/>
                    </p:nvPicPr>
                    <p:blipFill>
                      <a:blip r:embed="rId3"/>
                      <a:stretch>
                        <a:fillRect/>
                      </a:stretch>
                    </p:blipFill>
                    <p:spPr>
                      <a:xfrm>
                        <a:off x="179705" y="1052830"/>
                        <a:ext cx="8760460" cy="4119245"/>
                      </a:xfrm>
                      <a:prstGeom prst="rect">
                        <a:avLst/>
                      </a:prstGeom>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4F203FF-941D-4A5A-99B2-D6961B6629A3}" type="slidenum">
              <a:rPr lang="zh-CN" altLang="en-US" sz="900" smtClean="0"/>
            </a:fld>
            <a:endParaRPr lang="zh-CN" altLang="en-US" sz="900"/>
          </a:p>
        </p:txBody>
      </p:sp>
      <p:sp>
        <p:nvSpPr>
          <p:cNvPr id="7" name="TextBox 6"/>
          <p:cNvSpPr txBox="1"/>
          <p:nvPr/>
        </p:nvSpPr>
        <p:spPr>
          <a:xfrm>
            <a:off x="323215" y="188595"/>
            <a:ext cx="6911975" cy="460375"/>
          </a:xfrm>
          <a:prstGeom prst="rect">
            <a:avLst/>
          </a:prstGeom>
          <a:noFill/>
        </p:spPr>
        <p:txBody>
          <a:bodyPr wrap="square" rtlCol="0">
            <a:spAutoFit/>
          </a:bodyPr>
          <a:lstStyle/>
          <a:p>
            <a:r>
              <a:rPr lang="zh-CN" altLang="en-US" sz="2400" dirty="0">
                <a:solidFill>
                  <a:srgbClr val="FF0000"/>
                </a:solidFill>
                <a:latin typeface="黑体" panose="02010609060101010101" pitchFamily="2" charset="-122"/>
                <a:ea typeface="黑体" panose="02010609060101010101" pitchFamily="2" charset="-122"/>
              </a:rPr>
              <a:t>硅的费米能级与温度及杂质浓度的关系</a:t>
            </a:r>
            <a:endParaRPr lang="zh-CN" altLang="en-US" sz="2400" dirty="0">
              <a:solidFill>
                <a:srgbClr val="FF0000"/>
              </a:solidFill>
              <a:latin typeface="黑体" panose="02010609060101010101" pitchFamily="2" charset="-122"/>
              <a:ea typeface="黑体" panose="02010609060101010101" pitchFamily="2" charset="-122"/>
            </a:endParaRPr>
          </a:p>
        </p:txBody>
      </p:sp>
      <p:sp>
        <p:nvSpPr>
          <p:cNvPr id="5" name="TextBox 4"/>
          <p:cNvSpPr txBox="1"/>
          <p:nvPr/>
        </p:nvSpPr>
        <p:spPr>
          <a:xfrm>
            <a:off x="323215" y="5300980"/>
            <a:ext cx="3555365" cy="922020"/>
          </a:xfrm>
          <a:prstGeom prst="rect">
            <a:avLst/>
          </a:prstGeom>
          <a:noFill/>
        </p:spPr>
        <p:txBody>
          <a:bodyPr wrap="square" rtlCol="0">
            <a:spAutoFit/>
          </a:bodyPr>
          <a:lstStyle/>
          <a:p>
            <a:r>
              <a:rPr lang="en-US" altLang="zh-CN" dirty="0"/>
              <a:t>1</a:t>
            </a:r>
            <a:r>
              <a:rPr lang="zh-CN" altLang="en-US" dirty="0" smtClean="0"/>
              <a:t>、</a:t>
            </a:r>
            <a:r>
              <a:rPr lang="en-US" altLang="zh-CN" dirty="0" smtClean="0"/>
              <a:t>T</a:t>
            </a:r>
            <a:r>
              <a:rPr lang="en-US" altLang="zh-CN" dirty="0"/>
              <a:t>↑, </a:t>
            </a:r>
            <a:r>
              <a:rPr lang="en-US" altLang="zh-CN" dirty="0" err="1"/>
              <a:t>E</a:t>
            </a:r>
            <a:r>
              <a:rPr lang="en-US" altLang="zh-CN" baseline="-25000" dirty="0" err="1"/>
              <a:t>g</a:t>
            </a:r>
            <a:r>
              <a:rPr lang="en-US" altLang="zh-CN" dirty="0"/>
              <a:t>↓</a:t>
            </a:r>
            <a:endParaRPr lang="zh-CN" altLang="en-US" dirty="0" smtClean="0"/>
          </a:p>
          <a:p>
            <a:r>
              <a:rPr lang="en-US" altLang="zh-CN" dirty="0" smtClean="0"/>
              <a:t>2</a:t>
            </a:r>
            <a:r>
              <a:rPr lang="zh-CN" altLang="en-US" dirty="0" smtClean="0"/>
              <a:t>、掺杂</a:t>
            </a:r>
            <a:r>
              <a:rPr lang="zh-CN" altLang="en-US" dirty="0"/>
              <a:t>浓度</a:t>
            </a:r>
            <a:r>
              <a:rPr lang="en-US" altLang="zh-CN" dirty="0"/>
              <a:t>↑</a:t>
            </a:r>
            <a:r>
              <a:rPr lang="zh-CN" altLang="en-US" dirty="0"/>
              <a:t>，</a:t>
            </a:r>
            <a:r>
              <a:rPr lang="en-US" altLang="zh-CN" dirty="0"/>
              <a:t>E</a:t>
            </a:r>
            <a:r>
              <a:rPr lang="en-US" altLang="zh-CN" baseline="-25000" dirty="0"/>
              <a:t>F</a:t>
            </a:r>
            <a:r>
              <a:rPr lang="en-US" altLang="zh-CN" dirty="0"/>
              <a:t>↑</a:t>
            </a:r>
            <a:endParaRPr lang="en-US" altLang="zh-CN" dirty="0"/>
          </a:p>
          <a:p>
            <a:r>
              <a:rPr lang="en-US" altLang="zh-CN" dirty="0" smtClean="0"/>
              <a:t>3</a:t>
            </a:r>
            <a:r>
              <a:rPr lang="zh-CN" altLang="en-US" dirty="0" smtClean="0"/>
              <a:t>、</a:t>
            </a:r>
            <a:r>
              <a:rPr lang="zh-CN" altLang="en-US" dirty="0"/>
              <a:t>温度</a:t>
            </a:r>
            <a:r>
              <a:rPr lang="en-US" altLang="zh-CN" dirty="0"/>
              <a:t>↑</a:t>
            </a:r>
            <a:r>
              <a:rPr lang="zh-CN" altLang="en-US" dirty="0"/>
              <a:t>，</a:t>
            </a:r>
            <a:r>
              <a:rPr lang="en-US" altLang="zh-CN" dirty="0"/>
              <a:t> E</a:t>
            </a:r>
            <a:r>
              <a:rPr lang="en-US" altLang="zh-CN" baseline="-25000" dirty="0"/>
              <a:t>F</a:t>
            </a:r>
            <a:r>
              <a:rPr lang="zh-CN" altLang="en-US" dirty="0"/>
              <a:t>靠近本征能级</a:t>
            </a:r>
            <a:endParaRPr lang="zh-CN" altLang="en-US" dirty="0"/>
          </a:p>
        </p:txBody>
      </p:sp>
      <p:pic>
        <p:nvPicPr>
          <p:cNvPr id="71682" name="Picture 2" descr="http://www.iue.tuwien.ac.at/phd/mwagner/img540.png"/>
          <p:cNvPicPr>
            <a:picLocks noChangeAspect="1" noChangeArrowheads="1"/>
          </p:cNvPicPr>
          <p:nvPr/>
        </p:nvPicPr>
        <p:blipFill>
          <a:blip r:embed="rId1"/>
          <a:srcRect/>
          <a:stretch>
            <a:fillRect/>
          </a:stretch>
        </p:blipFill>
        <p:spPr bwMode="auto">
          <a:xfrm>
            <a:off x="1410869" y="1553753"/>
            <a:ext cx="6215106" cy="3321867"/>
          </a:xfrm>
          <a:prstGeom prst="rect">
            <a:avLst/>
          </a:prstGeom>
          <a:noFill/>
        </p:spPr>
      </p:pic>
      <p:pic>
        <p:nvPicPr>
          <p:cNvPr id="6" name="Picture 2" descr="http://ecee.colorado.edu/~bart/book/eqf33.gif"/>
          <p:cNvPicPr>
            <a:picLocks noChangeAspect="1" noChangeArrowheads="1"/>
          </p:cNvPicPr>
          <p:nvPr/>
        </p:nvPicPr>
        <p:blipFill>
          <a:blip r:embed="rId2"/>
          <a:srcRect/>
          <a:stretch>
            <a:fillRect/>
          </a:stretch>
        </p:blipFill>
        <p:spPr bwMode="auto">
          <a:xfrm>
            <a:off x="4715906" y="5301164"/>
            <a:ext cx="2662238" cy="875110"/>
          </a:xfrm>
          <a:prstGeom prst="rect">
            <a:avLst/>
          </a:prstGeom>
          <a:noFill/>
          <a:ln w="9525">
            <a:noFill/>
            <a:miter lim="800000"/>
            <a:headEnd/>
            <a:tailEnd/>
          </a:ln>
        </p:spPr>
      </p:pic>
    </p:spTree>
  </p:cSld>
  <p:clrMapOvr>
    <a:masterClrMapping/>
  </p:clrMapOvr>
  <p:timing>
    <p:tnLst>
      <p:par>
        <p:cTn id="1" dur="indefinite" restart="never" nodeType="tmRoot"/>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2910" y="1571612"/>
            <a:ext cx="7772400" cy="1470025"/>
          </a:xfrm>
        </p:spPr>
        <p:txBody>
          <a:bodyPr/>
          <a:lstStyle/>
          <a:p>
            <a:r>
              <a:rPr lang="zh-CN" altLang="en-US" dirty="0" smtClean="0">
                <a:solidFill>
                  <a:srgbClr val="FF0000"/>
                </a:solidFill>
                <a:latin typeface="黑体" panose="02010609060101010101" pitchFamily="2" charset="-122"/>
                <a:ea typeface="黑体" panose="02010609060101010101" pitchFamily="2" charset="-122"/>
              </a:rPr>
              <a:t>非平衡载流子及复合理论</a:t>
            </a:r>
            <a:endParaRPr lang="zh-CN" altLang="en-US" dirty="0">
              <a:solidFill>
                <a:srgbClr val="FF0000"/>
              </a:solidFill>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12"/>
          </p:nvPr>
        </p:nvSpPr>
        <p:spPr/>
        <p:txBody>
          <a:bodyPr/>
          <a:lstStyle/>
          <a:p>
            <a:fld id="{F4F203FF-941D-4A5A-99B2-D6961B6629A3}"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内容占位符 2"/>
          <p:cNvSpPr>
            <a:spLocks noGrp="1"/>
          </p:cNvSpPr>
          <p:nvPr>
            <p:ph idx="1"/>
          </p:nvPr>
        </p:nvSpPr>
        <p:spPr>
          <a:xfrm>
            <a:off x="500034" y="1500174"/>
            <a:ext cx="8229600" cy="1543050"/>
          </a:xfrm>
        </p:spPr>
        <p:txBody>
          <a:bodyPr>
            <a:normAutofit fontScale="70000" lnSpcReduction="20000"/>
          </a:bodyPr>
          <a:lstStyle/>
          <a:p>
            <a:pPr>
              <a:lnSpc>
                <a:spcPct val="150000"/>
              </a:lnSpc>
              <a:buNone/>
            </a:pPr>
            <a:r>
              <a:rPr lang="zh-CN" altLang="en-US" sz="2400" dirty="0" smtClean="0"/>
              <a:t>     前面用费米分布函数和玻耳兹曼分布函数研究了载流子的浓度。可以用这二个分布来描述的系统都是热力学平衡系统，电子和空穴有统一的费米能级。我们已经证明了，在热平衡条件下，电子和空穴浓度满足以下关系式：</a:t>
            </a:r>
            <a:endParaRPr lang="en-US" altLang="zh-CN" sz="2400" dirty="0" smtClean="0"/>
          </a:p>
          <a:p>
            <a:pPr>
              <a:lnSpc>
                <a:spcPct val="150000"/>
              </a:lnSpc>
            </a:pPr>
            <a:endParaRPr lang="zh-CN" altLang="en-US" sz="2000" dirty="0" smtClean="0"/>
          </a:p>
        </p:txBody>
      </p:sp>
      <p:sp>
        <p:nvSpPr>
          <p:cNvPr id="36868" name="标题 1"/>
          <p:cNvSpPr>
            <a:spLocks noGrp="1"/>
          </p:cNvSpPr>
          <p:nvPr>
            <p:ph type="title"/>
          </p:nvPr>
        </p:nvSpPr>
        <p:spPr/>
        <p:txBody>
          <a:bodyPr/>
          <a:lstStyle/>
          <a:p>
            <a:r>
              <a:rPr lang="zh-CN" altLang="en-US" dirty="0" smtClean="0">
                <a:solidFill>
                  <a:srgbClr val="FF0000"/>
                </a:solidFill>
                <a:latin typeface="黑体" panose="02010609060101010101" pitchFamily="2" charset="-122"/>
                <a:ea typeface="黑体" panose="02010609060101010101" pitchFamily="2" charset="-122"/>
              </a:rPr>
              <a:t>平衡载流子</a:t>
            </a:r>
            <a:endParaRPr lang="zh-CN" altLang="en-US" dirty="0" smtClean="0">
              <a:solidFill>
                <a:srgbClr val="FF0000"/>
              </a:solidFill>
              <a:latin typeface="黑体" panose="02010609060101010101" pitchFamily="2" charset="-122"/>
              <a:ea typeface="黑体" panose="02010609060101010101" pitchFamily="2" charset="-122"/>
            </a:endParaRPr>
          </a:p>
        </p:txBody>
      </p:sp>
      <p:graphicFrame>
        <p:nvGraphicFramePr>
          <p:cNvPr id="36866" name="Object 2"/>
          <p:cNvGraphicFramePr>
            <a:graphicFrameLocks noChangeAspect="1"/>
          </p:cNvGraphicFramePr>
          <p:nvPr/>
        </p:nvGraphicFramePr>
        <p:xfrm>
          <a:off x="3779912" y="3133677"/>
          <a:ext cx="2363582" cy="936104"/>
        </p:xfrm>
        <a:graphic>
          <a:graphicData uri="http://schemas.openxmlformats.org/presentationml/2006/ole">
            <mc:AlternateContent xmlns:mc="http://schemas.openxmlformats.org/markup-compatibility/2006">
              <mc:Choice xmlns:v="urn:schemas-microsoft-com:vml" Requires="v">
                <p:oleObj spid="_x0000_s82976" name="公式" r:id="rId1" imgW="609600" imgH="241300" progId="Equation.3">
                  <p:embed/>
                </p:oleObj>
              </mc:Choice>
              <mc:Fallback>
                <p:oleObj name="公式" r:id="rId1" imgW="609600" imgH="241300" progId="Equation.3">
                  <p:embed/>
                  <p:pic>
                    <p:nvPicPr>
                      <p:cNvPr id="0" name="图片 829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3133677"/>
                        <a:ext cx="2363582" cy="936104"/>
                      </a:xfrm>
                      <a:prstGeom prst="rect">
                        <a:avLst/>
                      </a:prstGeom>
                      <a:noFill/>
                    </p:spPr>
                  </p:pic>
                </p:oleObj>
              </mc:Fallback>
            </mc:AlternateContent>
          </a:graphicData>
        </a:graphic>
      </p:graphicFrame>
      <p:sp>
        <p:nvSpPr>
          <p:cNvPr id="36869" name="TextBox 8"/>
          <p:cNvSpPr txBox="1">
            <a:spLocks noChangeArrowheads="1"/>
          </p:cNvSpPr>
          <p:nvPr/>
        </p:nvSpPr>
        <p:spPr bwMode="auto">
          <a:xfrm>
            <a:off x="1000125" y="4572000"/>
            <a:ext cx="7572375" cy="1137106"/>
          </a:xfrm>
          <a:prstGeom prst="rect">
            <a:avLst/>
          </a:prstGeom>
          <a:noFill/>
          <a:ln w="9525">
            <a:noFill/>
            <a:miter lim="800000"/>
          </a:ln>
        </p:spPr>
        <p:txBody>
          <a:bodyPr>
            <a:spAutoFit/>
          </a:bodyPr>
          <a:lstStyle/>
          <a:p>
            <a:pPr>
              <a:lnSpc>
                <a:spcPct val="150000"/>
              </a:lnSpc>
            </a:pPr>
            <a:r>
              <a:rPr lang="zh-CN" altLang="en-US" sz="2400" dirty="0">
                <a:latin typeface="Calibri" panose="020F0502020204030204" pitchFamily="34" charset="0"/>
              </a:rPr>
              <a:t>这个式子是非简并半导体平衡态的判据。平衡半导体的一个特征是有统一 费米能级。</a:t>
            </a:r>
            <a:endParaRPr lang="zh-CN" altLang="en-US" sz="2400" dirty="0">
              <a:latin typeface="Calibri" panose="020F0502020204030204" pitchFamily="34" charset="0"/>
            </a:endParaRPr>
          </a:p>
        </p:txBody>
      </p:sp>
      <p:sp>
        <p:nvSpPr>
          <p:cNvPr id="6" name="灯片编号占位符 5"/>
          <p:cNvSpPr>
            <a:spLocks noGrp="1"/>
          </p:cNvSpPr>
          <p:nvPr>
            <p:ph type="sldNum" sz="quarter" idx="12"/>
          </p:nvPr>
        </p:nvSpPr>
        <p:spPr/>
        <p:txBody>
          <a:bodyPr/>
          <a:lstStyle/>
          <a:p>
            <a:pPr>
              <a:defRPr/>
            </a:pPr>
            <a:fld id="{BFF07F44-7927-4F06-8BFD-E6EEF3C37E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9" name="标题 1"/>
          <p:cNvSpPr>
            <a:spLocks noGrp="1"/>
          </p:cNvSpPr>
          <p:nvPr>
            <p:ph type="title"/>
          </p:nvPr>
        </p:nvSpPr>
        <p:spPr>
          <a:xfrm>
            <a:off x="0" y="0"/>
            <a:ext cx="4000496" cy="785794"/>
          </a:xfrm>
        </p:spPr>
        <p:txBody>
          <a:bodyPr/>
          <a:lstStyle/>
          <a:p>
            <a:r>
              <a:rPr lang="zh-CN" altLang="en-US" dirty="0" smtClean="0">
                <a:solidFill>
                  <a:srgbClr val="FF0000"/>
                </a:solidFill>
                <a:latin typeface="黑体" panose="02010609060101010101" pitchFamily="2" charset="-122"/>
                <a:ea typeface="黑体" panose="02010609060101010101" pitchFamily="2" charset="-122"/>
              </a:rPr>
              <a:t>非平衡载流子</a:t>
            </a:r>
            <a:endParaRPr lang="zh-CN" altLang="en-US" dirty="0" smtClean="0">
              <a:solidFill>
                <a:srgbClr val="FF0000"/>
              </a:solidFill>
              <a:latin typeface="黑体" panose="02010609060101010101" pitchFamily="2" charset="-122"/>
              <a:ea typeface="黑体" panose="02010609060101010101" pitchFamily="2" charset="-122"/>
            </a:endParaRPr>
          </a:p>
        </p:txBody>
      </p:sp>
      <p:sp>
        <p:nvSpPr>
          <p:cNvPr id="39953" name="TextBox 25"/>
          <p:cNvSpPr txBox="1">
            <a:spLocks noChangeArrowheads="1"/>
          </p:cNvSpPr>
          <p:nvPr/>
        </p:nvSpPr>
        <p:spPr bwMode="auto">
          <a:xfrm>
            <a:off x="0" y="5143512"/>
            <a:ext cx="3416320" cy="369332"/>
          </a:xfrm>
          <a:prstGeom prst="rect">
            <a:avLst/>
          </a:prstGeom>
          <a:noFill/>
          <a:ln w="9525">
            <a:noFill/>
            <a:miter lim="800000"/>
          </a:ln>
        </p:spPr>
        <p:txBody>
          <a:bodyPr wrap="none">
            <a:spAutoFit/>
          </a:bodyPr>
          <a:lstStyle/>
          <a:p>
            <a:r>
              <a:rPr lang="zh-CN" altLang="en-US" dirty="0">
                <a:latin typeface="Calibri" panose="020F0502020204030204" pitchFamily="34" charset="0"/>
              </a:rPr>
              <a:t>其它注入方式：电</a:t>
            </a:r>
            <a:r>
              <a:rPr lang="zh-CN" altLang="en-US" dirty="0" smtClean="0">
                <a:latin typeface="Calibri" panose="020F0502020204030204" pitchFamily="34" charset="0"/>
              </a:rPr>
              <a:t>注入、</a:t>
            </a:r>
            <a:r>
              <a:rPr lang="zh-CN" altLang="en-US" dirty="0">
                <a:latin typeface="Calibri" panose="020F0502020204030204" pitchFamily="34" charset="0"/>
              </a:rPr>
              <a:t>热效应</a:t>
            </a:r>
            <a:endParaRPr lang="zh-CN" altLang="en-US" dirty="0">
              <a:latin typeface="Calibri" panose="020F0502020204030204" pitchFamily="34" charset="0"/>
            </a:endParaRPr>
          </a:p>
        </p:txBody>
      </p:sp>
      <p:grpSp>
        <p:nvGrpSpPr>
          <p:cNvPr id="39950" name="组合 4"/>
          <p:cNvGrpSpPr/>
          <p:nvPr/>
        </p:nvGrpSpPr>
        <p:grpSpPr bwMode="auto">
          <a:xfrm>
            <a:off x="250825" y="928670"/>
            <a:ext cx="2991567" cy="2357437"/>
            <a:chOff x="6000760" y="4214818"/>
            <a:chExt cx="2992159" cy="2357438"/>
          </a:xfrm>
        </p:grpSpPr>
        <p:pic>
          <p:nvPicPr>
            <p:cNvPr id="39955" name="Picture 5"/>
            <p:cNvPicPr>
              <a:picLocks noChangeAspect="1" noChangeArrowheads="1"/>
            </p:cNvPicPr>
            <p:nvPr/>
          </p:nvPicPr>
          <p:blipFill>
            <a:blip r:embed="rId1"/>
            <a:srcRect/>
            <a:stretch>
              <a:fillRect/>
            </a:stretch>
          </p:blipFill>
          <p:spPr bwMode="auto">
            <a:xfrm>
              <a:off x="6643702" y="4286256"/>
              <a:ext cx="2009775" cy="2286000"/>
            </a:xfrm>
            <a:prstGeom prst="rect">
              <a:avLst/>
            </a:prstGeom>
            <a:noFill/>
            <a:ln w="9525">
              <a:noFill/>
              <a:miter lim="800000"/>
              <a:headEnd/>
              <a:tailEnd/>
            </a:ln>
          </p:spPr>
        </p:pic>
        <p:sp>
          <p:nvSpPr>
            <p:cNvPr id="39956" name="TextBox 6"/>
            <p:cNvSpPr txBox="1">
              <a:spLocks noChangeArrowheads="1"/>
            </p:cNvSpPr>
            <p:nvPr/>
          </p:nvSpPr>
          <p:spPr bwMode="auto">
            <a:xfrm>
              <a:off x="8572528" y="4572008"/>
              <a:ext cx="394738" cy="369332"/>
            </a:xfrm>
            <a:prstGeom prst="rect">
              <a:avLst/>
            </a:prstGeom>
            <a:noFill/>
            <a:ln w="9525">
              <a:noFill/>
              <a:miter lim="800000"/>
            </a:ln>
          </p:spPr>
          <p:txBody>
            <a:bodyPr wrap="none">
              <a:spAutoFit/>
            </a:bodyPr>
            <a:lstStyle/>
            <a:p>
              <a:r>
                <a:rPr lang="en-US" altLang="zh-CN" i="1" dirty="0">
                  <a:latin typeface="Times New Roman" panose="02020603050405020304" pitchFamily="18" charset="0"/>
                  <a:cs typeface="Times New Roman" panose="02020603050405020304" pitchFamily="18" charset="0"/>
                </a:rPr>
                <a:t>E</a:t>
              </a:r>
              <a:r>
                <a:rPr lang="en-US" altLang="zh-CN" i="1" baseline="-25000" dirty="0">
                  <a:latin typeface="Times New Roman" panose="02020603050405020304" pitchFamily="18" charset="0"/>
                  <a:cs typeface="Times New Roman" panose="02020603050405020304" pitchFamily="18" charset="0"/>
                </a:rPr>
                <a:t>c</a:t>
              </a:r>
              <a:endParaRPr lang="zh-CN" altLang="en-US" i="1" dirty="0">
                <a:latin typeface="Times New Roman" panose="02020603050405020304" pitchFamily="18" charset="0"/>
                <a:cs typeface="Times New Roman" panose="02020603050405020304" pitchFamily="18" charset="0"/>
              </a:endParaRPr>
            </a:p>
          </p:txBody>
        </p:sp>
        <p:sp>
          <p:nvSpPr>
            <p:cNvPr id="39957" name="TextBox 7"/>
            <p:cNvSpPr txBox="1">
              <a:spLocks noChangeArrowheads="1"/>
            </p:cNvSpPr>
            <p:nvPr/>
          </p:nvSpPr>
          <p:spPr bwMode="auto">
            <a:xfrm>
              <a:off x="8572528" y="5715016"/>
              <a:ext cx="420391" cy="369332"/>
            </a:xfrm>
            <a:prstGeom prst="rect">
              <a:avLst/>
            </a:prstGeom>
            <a:noFill/>
            <a:ln w="9525">
              <a:noFill/>
              <a:miter lim="800000"/>
            </a:ln>
          </p:spPr>
          <p:txBody>
            <a:bodyPr wrap="none">
              <a:spAutoFit/>
            </a:bodyPr>
            <a:lstStyle/>
            <a:p>
              <a:r>
                <a:rPr lang="en-US" altLang="zh-CN" i="1" dirty="0" smtClean="0">
                  <a:latin typeface="Times New Roman" panose="02020603050405020304" pitchFamily="18" charset="0"/>
                  <a:cs typeface="Times New Roman" panose="02020603050405020304" pitchFamily="18" charset="0"/>
                </a:rPr>
                <a:t>E</a:t>
              </a:r>
              <a:r>
                <a:rPr lang="en-US" altLang="zh-CN" i="1" baseline="-25000" dirty="0">
                  <a:latin typeface="Times New Roman" panose="02020603050405020304" pitchFamily="18" charset="0"/>
                  <a:cs typeface="Times New Roman" panose="02020603050405020304" pitchFamily="18" charset="0"/>
                </a:rPr>
                <a:t>A</a:t>
              </a:r>
              <a:endParaRPr lang="zh-CN" altLang="en-US" i="1" dirty="0">
                <a:latin typeface="Times New Roman" panose="02020603050405020304" pitchFamily="18" charset="0"/>
                <a:cs typeface="Times New Roman" panose="02020603050405020304" pitchFamily="18" charset="0"/>
              </a:endParaRPr>
            </a:p>
          </p:txBody>
        </p:sp>
        <p:sp>
          <p:nvSpPr>
            <p:cNvPr id="39958" name="TextBox 8"/>
            <p:cNvSpPr txBox="1">
              <a:spLocks noChangeArrowheads="1"/>
            </p:cNvSpPr>
            <p:nvPr/>
          </p:nvSpPr>
          <p:spPr bwMode="auto">
            <a:xfrm>
              <a:off x="6357950" y="4572008"/>
              <a:ext cx="385042" cy="369332"/>
            </a:xfrm>
            <a:prstGeom prst="rect">
              <a:avLst/>
            </a:prstGeom>
            <a:noFill/>
            <a:ln w="9525">
              <a:noFill/>
              <a:miter lim="800000"/>
            </a:ln>
          </p:spPr>
          <p:txBody>
            <a:bodyPr wrap="none">
              <a:spAutoFit/>
            </a:bodyPr>
            <a:lstStyle/>
            <a:p>
              <a:r>
                <a:rPr lang="en-US" altLang="zh-CN">
                  <a:latin typeface="Calibri" panose="020F0502020204030204" pitchFamily="34" charset="0"/>
                </a:rPr>
                <a:t>n</a:t>
              </a:r>
              <a:r>
                <a:rPr lang="en-US" altLang="zh-CN" baseline="-25000">
                  <a:latin typeface="Calibri" panose="020F0502020204030204" pitchFamily="34" charset="0"/>
                </a:rPr>
                <a:t>0</a:t>
              </a:r>
              <a:endParaRPr lang="zh-CN" altLang="en-US">
                <a:latin typeface="Calibri" panose="020F0502020204030204" pitchFamily="34" charset="0"/>
              </a:endParaRPr>
            </a:p>
          </p:txBody>
        </p:sp>
        <p:sp>
          <p:nvSpPr>
            <p:cNvPr id="39959" name="TextBox 9"/>
            <p:cNvSpPr txBox="1">
              <a:spLocks noChangeArrowheads="1"/>
            </p:cNvSpPr>
            <p:nvPr/>
          </p:nvSpPr>
          <p:spPr bwMode="auto">
            <a:xfrm>
              <a:off x="6401536" y="5786454"/>
              <a:ext cx="385042" cy="369332"/>
            </a:xfrm>
            <a:prstGeom prst="rect">
              <a:avLst/>
            </a:prstGeom>
            <a:noFill/>
            <a:ln w="9525">
              <a:noFill/>
              <a:miter lim="800000"/>
            </a:ln>
          </p:spPr>
          <p:txBody>
            <a:bodyPr wrap="none">
              <a:spAutoFit/>
            </a:bodyPr>
            <a:lstStyle/>
            <a:p>
              <a:r>
                <a:rPr lang="en-US" altLang="zh-CN">
                  <a:latin typeface="Calibri" panose="020F0502020204030204" pitchFamily="34" charset="0"/>
                </a:rPr>
                <a:t>p</a:t>
              </a:r>
              <a:r>
                <a:rPr lang="en-US" altLang="zh-CN" baseline="-25000">
                  <a:latin typeface="Calibri" panose="020F0502020204030204" pitchFamily="34" charset="0"/>
                </a:rPr>
                <a:t>0</a:t>
              </a:r>
              <a:endParaRPr lang="zh-CN" altLang="en-US">
                <a:latin typeface="Calibri" panose="020F0502020204030204" pitchFamily="34" charset="0"/>
              </a:endParaRPr>
            </a:p>
          </p:txBody>
        </p:sp>
        <p:cxnSp>
          <p:nvCxnSpPr>
            <p:cNvPr id="11" name="直接箭头连接符 10"/>
            <p:cNvCxnSpPr/>
            <p:nvPr/>
          </p:nvCxnSpPr>
          <p:spPr>
            <a:xfrm rot="5400000" flipH="1" flipV="1">
              <a:off x="6716240" y="5357024"/>
              <a:ext cx="1714501"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graphicFrame>
          <p:nvGraphicFramePr>
            <p:cNvPr id="39938" name="Object 2"/>
            <p:cNvGraphicFramePr>
              <a:graphicFrameLocks noChangeAspect="1"/>
            </p:cNvGraphicFramePr>
            <p:nvPr/>
          </p:nvGraphicFramePr>
          <p:xfrm>
            <a:off x="7929586" y="4214818"/>
            <a:ext cx="412298" cy="320676"/>
          </p:xfrm>
          <a:graphic>
            <a:graphicData uri="http://schemas.openxmlformats.org/presentationml/2006/ole">
              <mc:AlternateContent xmlns:mc="http://schemas.openxmlformats.org/markup-compatibility/2006">
                <mc:Choice xmlns:v="urn:schemas-microsoft-com:vml" Requires="v">
                  <p:oleObj spid="_x0000_s84202" name="公式" r:id="rId2" imgW="228600" imgH="177800" progId="Equation.3">
                    <p:embed/>
                  </p:oleObj>
                </mc:Choice>
                <mc:Fallback>
                  <p:oleObj name="公式" r:id="rId2" imgW="228600" imgH="177800" progId="Equation.3">
                    <p:embed/>
                    <p:pic>
                      <p:nvPicPr>
                        <p:cNvPr id="0" name="图片 842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9586" y="4214818"/>
                          <a:ext cx="412298" cy="3206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39" name="Object 3"/>
            <p:cNvGraphicFramePr>
              <a:graphicFrameLocks noChangeAspect="1"/>
            </p:cNvGraphicFramePr>
            <p:nvPr/>
          </p:nvGraphicFramePr>
          <p:xfrm>
            <a:off x="7929563" y="6049963"/>
            <a:ext cx="357187" cy="352425"/>
          </p:xfrm>
          <a:graphic>
            <a:graphicData uri="http://schemas.openxmlformats.org/presentationml/2006/ole">
              <mc:AlternateContent xmlns:mc="http://schemas.openxmlformats.org/markup-compatibility/2006">
                <mc:Choice xmlns:v="urn:schemas-microsoft-com:vml" Requires="v">
                  <p:oleObj spid="_x0000_s84203" name="公式" r:id="rId4" imgW="228600" imgH="203200" progId="Equation.3">
                    <p:embed/>
                  </p:oleObj>
                </mc:Choice>
                <mc:Fallback>
                  <p:oleObj name="公式" r:id="rId4" imgW="228600" imgH="203200" progId="Equation.3">
                    <p:embed/>
                    <p:pic>
                      <p:nvPicPr>
                        <p:cNvPr id="0" name="图片 842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9563" y="6049963"/>
                          <a:ext cx="357187"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0" name="Object 4"/>
            <p:cNvGraphicFramePr>
              <a:graphicFrameLocks noChangeAspect="1"/>
            </p:cNvGraphicFramePr>
            <p:nvPr/>
          </p:nvGraphicFramePr>
          <p:xfrm>
            <a:off x="6357950" y="5214950"/>
            <a:ext cx="833437" cy="419100"/>
          </p:xfrm>
          <a:graphic>
            <a:graphicData uri="http://schemas.openxmlformats.org/presentationml/2006/ole">
              <mc:AlternateContent xmlns:mc="http://schemas.openxmlformats.org/markup-compatibility/2006">
                <mc:Choice xmlns:v="urn:schemas-microsoft-com:vml" Requires="v">
                  <p:oleObj spid="_x0000_s84204" name="公式" r:id="rId6" imgW="533400" imgH="241300" progId="Equation.3">
                    <p:embed/>
                  </p:oleObj>
                </mc:Choice>
                <mc:Fallback>
                  <p:oleObj name="公式" r:id="rId6" imgW="533400" imgH="241300" progId="Equation.3">
                    <p:embed/>
                    <p:pic>
                      <p:nvPicPr>
                        <p:cNvPr id="0" name="图片 8420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7950" y="5214950"/>
                          <a:ext cx="833437"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5" name="直接箭头连接符 14"/>
            <p:cNvCxnSpPr/>
            <p:nvPr/>
          </p:nvCxnSpPr>
          <p:spPr>
            <a:xfrm>
              <a:off x="6000760" y="4929193"/>
              <a:ext cx="285807" cy="142875"/>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16" name="直接箭头连接符 15"/>
            <p:cNvCxnSpPr/>
            <p:nvPr/>
          </p:nvCxnSpPr>
          <p:spPr>
            <a:xfrm>
              <a:off x="6000760" y="5143505"/>
              <a:ext cx="285807" cy="142875"/>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17" name="直接箭头连接符 16"/>
            <p:cNvCxnSpPr/>
            <p:nvPr/>
          </p:nvCxnSpPr>
          <p:spPr>
            <a:xfrm>
              <a:off x="6000760" y="5357818"/>
              <a:ext cx="285807" cy="142875"/>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grpSp>
      <p:sp>
        <p:nvSpPr>
          <p:cNvPr id="39951" name="TextBox 19"/>
          <p:cNvSpPr txBox="1">
            <a:spLocks noChangeArrowheads="1"/>
          </p:cNvSpPr>
          <p:nvPr/>
        </p:nvSpPr>
        <p:spPr bwMode="auto">
          <a:xfrm>
            <a:off x="3465513" y="857232"/>
            <a:ext cx="5143500" cy="1291379"/>
          </a:xfrm>
          <a:prstGeom prst="rect">
            <a:avLst/>
          </a:prstGeom>
          <a:noFill/>
          <a:ln w="9525">
            <a:noFill/>
            <a:miter lim="800000"/>
          </a:ln>
        </p:spPr>
        <p:txBody>
          <a:bodyPr wrap="square">
            <a:spAutoFit/>
          </a:bodyPr>
          <a:lstStyle/>
          <a:p>
            <a:pPr>
              <a:lnSpc>
                <a:spcPct val="150000"/>
              </a:lnSpc>
            </a:pPr>
            <a:r>
              <a:rPr lang="zh-CN" altLang="en-US" dirty="0">
                <a:latin typeface="Calibri" panose="020F0502020204030204" pitchFamily="34" charset="0"/>
              </a:rPr>
              <a:t>光照条件下，平衡状态被破坏，处于非平衡态。价带中的电子被激发到导带上，在价带中产生等量的空穴</a:t>
            </a:r>
            <a:r>
              <a:rPr lang="zh-CN" altLang="en-US" dirty="0" smtClean="0">
                <a:latin typeface="Calibri" panose="020F0502020204030204" pitchFamily="34" charset="0"/>
              </a:rPr>
              <a:t>。</a:t>
            </a:r>
            <a:endParaRPr lang="zh-CN" altLang="en-US" dirty="0">
              <a:latin typeface="Calibri" panose="020F0502020204030204" pitchFamily="34" charset="0"/>
            </a:endParaRPr>
          </a:p>
        </p:txBody>
      </p:sp>
      <p:graphicFrame>
        <p:nvGraphicFramePr>
          <p:cNvPr id="39943" name="Object 7"/>
          <p:cNvGraphicFramePr>
            <a:graphicFrameLocks noChangeAspect="1"/>
          </p:cNvGraphicFramePr>
          <p:nvPr/>
        </p:nvGraphicFramePr>
        <p:xfrm>
          <a:off x="4714876" y="2285992"/>
          <a:ext cx="1047750" cy="428625"/>
        </p:xfrm>
        <a:graphic>
          <a:graphicData uri="http://schemas.openxmlformats.org/presentationml/2006/ole">
            <mc:AlternateContent xmlns:mc="http://schemas.openxmlformats.org/markup-compatibility/2006">
              <mc:Choice xmlns:v="urn:schemas-microsoft-com:vml" Requires="v">
                <p:oleObj spid="_x0000_s84205" name="公式" r:id="rId8" imgW="558800" imgH="228600" progId="Equation.3">
                  <p:embed/>
                </p:oleObj>
              </mc:Choice>
              <mc:Fallback>
                <p:oleObj name="公式" r:id="rId8" imgW="558800" imgH="228600" progId="Equation.3">
                  <p:embed/>
                  <p:pic>
                    <p:nvPicPr>
                      <p:cNvPr id="0" name="图片 8420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4876" y="2285992"/>
                        <a:ext cx="104775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4" name="Object 8"/>
          <p:cNvGraphicFramePr>
            <a:graphicFrameLocks noChangeAspect="1"/>
          </p:cNvGraphicFramePr>
          <p:nvPr/>
        </p:nvGraphicFramePr>
        <p:xfrm>
          <a:off x="4465638" y="2859070"/>
          <a:ext cx="4429125" cy="428625"/>
        </p:xfrm>
        <a:graphic>
          <a:graphicData uri="http://schemas.openxmlformats.org/presentationml/2006/ole">
            <mc:AlternateContent xmlns:mc="http://schemas.openxmlformats.org/markup-compatibility/2006">
              <mc:Choice xmlns:v="urn:schemas-microsoft-com:vml" Requires="v">
                <p:oleObj spid="_x0000_s84206" name="公式" r:id="rId10" imgW="2362200" imgH="228600" progId="Equation.3">
                  <p:embed/>
                </p:oleObj>
              </mc:Choice>
              <mc:Fallback>
                <p:oleObj name="公式" r:id="rId10" imgW="2362200" imgH="228600" progId="Equation.3">
                  <p:embed/>
                  <p:pic>
                    <p:nvPicPr>
                      <p:cNvPr id="0" name="图片 8420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5638" y="2859070"/>
                        <a:ext cx="4429125"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5" name="Object 9"/>
          <p:cNvGraphicFramePr>
            <a:graphicFrameLocks noChangeAspect="1"/>
          </p:cNvGraphicFramePr>
          <p:nvPr/>
        </p:nvGraphicFramePr>
        <p:xfrm>
          <a:off x="4572000" y="3500438"/>
          <a:ext cx="2886075" cy="571500"/>
        </p:xfrm>
        <a:graphic>
          <a:graphicData uri="http://schemas.openxmlformats.org/presentationml/2006/ole">
            <mc:AlternateContent xmlns:mc="http://schemas.openxmlformats.org/markup-compatibility/2006">
              <mc:Choice xmlns:v="urn:schemas-microsoft-com:vml" Requires="v">
                <p:oleObj spid="_x0000_s84207" name="公式" r:id="rId12" imgW="1269365" imgH="241300" progId="Equation.3">
                  <p:embed/>
                </p:oleObj>
              </mc:Choice>
              <mc:Fallback>
                <p:oleObj name="公式" r:id="rId12" imgW="1269365" imgH="241300" progId="Equation.3">
                  <p:embed/>
                  <p:pic>
                    <p:nvPicPr>
                      <p:cNvPr id="0" name="图片 8420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72000" y="3500438"/>
                        <a:ext cx="2886075"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8" name="Object 12"/>
          <p:cNvGraphicFramePr>
            <a:graphicFrameLocks noChangeAspect="1"/>
          </p:cNvGraphicFramePr>
          <p:nvPr/>
        </p:nvGraphicFramePr>
        <p:xfrm>
          <a:off x="3571868" y="4286256"/>
          <a:ext cx="3786187" cy="466725"/>
        </p:xfrm>
        <a:graphic>
          <a:graphicData uri="http://schemas.openxmlformats.org/presentationml/2006/ole">
            <mc:AlternateContent xmlns:mc="http://schemas.openxmlformats.org/markup-compatibility/2006">
              <mc:Choice xmlns:v="urn:schemas-microsoft-com:vml" Requires="v">
                <p:oleObj spid="_x0000_s84208" name="公式" r:id="rId14" imgW="1752600" imgH="215900" progId="Equation.3">
                  <p:embed/>
                </p:oleObj>
              </mc:Choice>
              <mc:Fallback>
                <p:oleObj name="公式" r:id="rId14" imgW="1752600" imgH="215900" progId="Equation.3">
                  <p:embed/>
                  <p:pic>
                    <p:nvPicPr>
                      <p:cNvPr id="0" name="图片 8420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71868" y="4286256"/>
                        <a:ext cx="3786187"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52" name="TextBox 24"/>
          <p:cNvSpPr txBox="1">
            <a:spLocks noChangeArrowheads="1"/>
          </p:cNvSpPr>
          <p:nvPr/>
        </p:nvSpPr>
        <p:spPr bwMode="auto">
          <a:xfrm>
            <a:off x="285720" y="3357562"/>
            <a:ext cx="2857500" cy="646112"/>
          </a:xfrm>
          <a:prstGeom prst="rect">
            <a:avLst/>
          </a:prstGeom>
          <a:noFill/>
          <a:ln w="9525">
            <a:noFill/>
            <a:miter lim="800000"/>
          </a:ln>
        </p:spPr>
        <p:txBody>
          <a:bodyPr>
            <a:spAutoFit/>
          </a:bodyPr>
          <a:lstStyle/>
          <a:p>
            <a:pPr algn="ctr"/>
            <a:r>
              <a:rPr lang="en-US" altLang="zh-CN">
                <a:latin typeface="Calibri" panose="020F0502020204030204" pitchFamily="34" charset="0"/>
              </a:rPr>
              <a:t>N</a:t>
            </a:r>
            <a:r>
              <a:rPr lang="zh-CN" altLang="en-US">
                <a:latin typeface="Calibri" panose="020F0502020204030204" pitchFamily="34" charset="0"/>
              </a:rPr>
              <a:t>型半导体非平衡载流子的光注入</a:t>
            </a:r>
            <a:endParaRPr lang="zh-CN" altLang="en-US">
              <a:latin typeface="Calibri" panose="020F0502020204030204" pitchFamily="34" charset="0"/>
            </a:endParaRPr>
          </a:p>
        </p:txBody>
      </p:sp>
      <p:grpSp>
        <p:nvGrpSpPr>
          <p:cNvPr id="31" name="组合 30"/>
          <p:cNvGrpSpPr/>
          <p:nvPr/>
        </p:nvGrpSpPr>
        <p:grpSpPr>
          <a:xfrm>
            <a:off x="4214810" y="5143512"/>
            <a:ext cx="3965595" cy="500062"/>
            <a:chOff x="4214810" y="5143512"/>
            <a:chExt cx="3965595" cy="500062"/>
          </a:xfrm>
        </p:grpSpPr>
        <p:graphicFrame>
          <p:nvGraphicFramePr>
            <p:cNvPr id="39947" name="Object 11"/>
            <p:cNvGraphicFramePr>
              <a:graphicFrameLocks noChangeAspect="1"/>
            </p:cNvGraphicFramePr>
            <p:nvPr/>
          </p:nvGraphicFramePr>
          <p:xfrm>
            <a:off x="4214810" y="5143512"/>
            <a:ext cx="2632075" cy="500062"/>
          </p:xfrm>
          <a:graphic>
            <a:graphicData uri="http://schemas.openxmlformats.org/presentationml/2006/ole">
              <mc:AlternateContent xmlns:mc="http://schemas.openxmlformats.org/markup-compatibility/2006">
                <mc:Choice xmlns:v="urn:schemas-microsoft-com:vml" Requires="v">
                  <p:oleObj spid="_x0000_s84209" name="公式" r:id="rId16" imgW="1269365" imgH="241300" progId="Equation.3">
                    <p:embed/>
                  </p:oleObj>
                </mc:Choice>
                <mc:Fallback>
                  <p:oleObj name="公式" r:id="rId16" imgW="1269365" imgH="241300" progId="Equation.3">
                    <p:embed/>
                    <p:pic>
                      <p:nvPicPr>
                        <p:cNvPr id="0" name="图片 8420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14810" y="5143512"/>
                          <a:ext cx="2632075"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54" name="TextBox 26"/>
            <p:cNvSpPr txBox="1">
              <a:spLocks noChangeArrowheads="1"/>
            </p:cNvSpPr>
            <p:nvPr/>
          </p:nvSpPr>
          <p:spPr bwMode="auto">
            <a:xfrm>
              <a:off x="7072330" y="5214950"/>
              <a:ext cx="1108075" cy="369888"/>
            </a:xfrm>
            <a:prstGeom prst="rect">
              <a:avLst/>
            </a:prstGeom>
            <a:noFill/>
            <a:ln w="9525">
              <a:noFill/>
              <a:miter lim="800000"/>
            </a:ln>
          </p:spPr>
          <p:txBody>
            <a:bodyPr wrap="none">
              <a:spAutoFit/>
            </a:bodyPr>
            <a:lstStyle/>
            <a:p>
              <a:r>
                <a:rPr lang="zh-CN" altLang="en-US" dirty="0">
                  <a:latin typeface="Calibri" panose="020F0502020204030204" pitchFamily="34" charset="0"/>
                </a:rPr>
                <a:t>耗尽状态</a:t>
              </a:r>
              <a:endParaRPr lang="zh-CN" altLang="en-US" dirty="0">
                <a:latin typeface="Calibri" panose="020F0502020204030204" pitchFamily="34" charset="0"/>
              </a:endParaRPr>
            </a:p>
          </p:txBody>
        </p:sp>
      </p:grpSp>
      <p:sp>
        <p:nvSpPr>
          <p:cNvPr id="28" name="TextBox 27"/>
          <p:cNvSpPr txBox="1"/>
          <p:nvPr/>
        </p:nvSpPr>
        <p:spPr>
          <a:xfrm>
            <a:off x="0" y="5857892"/>
            <a:ext cx="9144000" cy="507831"/>
          </a:xfrm>
          <a:prstGeom prst="rect">
            <a:avLst/>
          </a:prstGeom>
          <a:noFill/>
        </p:spPr>
        <p:txBody>
          <a:bodyPr wrap="square" rtlCol="0">
            <a:spAutoFit/>
          </a:bodyPr>
          <a:lstStyle/>
          <a:p>
            <a:pPr>
              <a:lnSpc>
                <a:spcPct val="150000"/>
              </a:lnSpc>
            </a:pPr>
            <a:r>
              <a:rPr lang="zh-CN" altLang="en-US" dirty="0" smtClean="0"/>
              <a:t>非平衡载流子在数量上偏离平衡值，在能量分布上仍然可以用玻耳兹曼分布来描述</a:t>
            </a:r>
            <a:endParaRPr lang="zh-CN" altLang="en-US" dirty="0"/>
          </a:p>
        </p:txBody>
      </p:sp>
      <p:sp>
        <p:nvSpPr>
          <p:cNvPr id="29" name="灯片编号占位符 28"/>
          <p:cNvSpPr>
            <a:spLocks noGrp="1"/>
          </p:cNvSpPr>
          <p:nvPr>
            <p:ph type="sldNum" sz="quarter" idx="12"/>
          </p:nvPr>
        </p:nvSpPr>
        <p:spPr/>
        <p:txBody>
          <a:bodyPr/>
          <a:lstStyle/>
          <a:p>
            <a:pPr>
              <a:defRPr/>
            </a:pPr>
            <a:fld id="{BFF07F44-7927-4F06-8BFD-E6EEF3C37E8D}" type="slidenum">
              <a:rPr lang="zh-CN" altLang="en-US" smtClean="0"/>
            </a:fld>
            <a:endParaRPr lang="zh-CN" altLang="en-US"/>
          </a:p>
        </p:txBody>
      </p:sp>
      <p:sp>
        <p:nvSpPr>
          <p:cNvPr id="30" name="矩形 29"/>
          <p:cNvSpPr/>
          <p:nvPr/>
        </p:nvSpPr>
        <p:spPr>
          <a:xfrm>
            <a:off x="3428992" y="2143116"/>
            <a:ext cx="4572000" cy="1754326"/>
          </a:xfrm>
          <a:prstGeom prst="rect">
            <a:avLst/>
          </a:prstGeom>
        </p:spPr>
        <p:txBody>
          <a:bodyPr>
            <a:spAutoFit/>
          </a:bodyPr>
          <a:lstStyle/>
          <a:p>
            <a:pPr>
              <a:lnSpc>
                <a:spcPct val="200000"/>
              </a:lnSpc>
            </a:pPr>
            <a:r>
              <a:rPr lang="zh-CN" altLang="en-US" dirty="0" smtClean="0">
                <a:latin typeface="Calibri" panose="020F0502020204030204" pitchFamily="34" charset="0"/>
                <a:sym typeface="Symbol" panose="05050102010706020507" pitchFamily="18" charset="2"/>
              </a:rPr>
              <a:t>光照前，</a:t>
            </a:r>
            <a:endParaRPr lang="en-US" altLang="zh-CN" dirty="0" smtClean="0">
              <a:latin typeface="Calibri" panose="020F0502020204030204" pitchFamily="34" charset="0"/>
              <a:sym typeface="Symbol" panose="05050102010706020507" pitchFamily="18" charset="2"/>
            </a:endParaRPr>
          </a:p>
          <a:p>
            <a:pPr>
              <a:lnSpc>
                <a:spcPct val="200000"/>
              </a:lnSpc>
            </a:pPr>
            <a:r>
              <a:rPr lang="zh-CN" altLang="en-US" dirty="0" smtClean="0">
                <a:latin typeface="Calibri" panose="020F0502020204030204" pitchFamily="34" charset="0"/>
                <a:sym typeface="Symbol" panose="05050102010706020507" pitchFamily="18" charset="2"/>
              </a:rPr>
              <a:t>光照后，</a:t>
            </a:r>
            <a:endParaRPr lang="en-US" altLang="zh-CN" dirty="0" smtClean="0">
              <a:latin typeface="Calibri" panose="020F0502020204030204" pitchFamily="34" charset="0"/>
              <a:sym typeface="Symbol" panose="05050102010706020507" pitchFamily="18" charset="2"/>
            </a:endParaRPr>
          </a:p>
          <a:p>
            <a:pPr>
              <a:lnSpc>
                <a:spcPct val="200000"/>
              </a:lnSpc>
            </a:pPr>
            <a:r>
              <a:rPr lang="zh-CN" altLang="en-US" dirty="0" smtClean="0">
                <a:latin typeface="Calibri" panose="020F0502020204030204" pitchFamily="34" charset="0"/>
                <a:sym typeface="Symbol" panose="05050102010706020507" pitchFamily="18" charset="2"/>
              </a:rPr>
              <a:t>同时</a:t>
            </a:r>
            <a:r>
              <a:rPr lang="en-US" altLang="zh-CN" dirty="0" smtClean="0">
                <a:latin typeface="Calibri" panose="020F0502020204030204" pitchFamily="34" charset="0"/>
                <a:sym typeface="Symbol" panose="05050102010706020507" pitchFamily="18" charset="2"/>
              </a:rPr>
              <a:t>,</a:t>
            </a:r>
            <a:endParaRPr lang="en-US" altLang="zh-CN" dirty="0">
              <a:latin typeface="Calibri" panose="020F0502020204030204" pitchFamily="34" charset="0"/>
              <a:sym typeface="Symbol" panose="05050102010706020507" pitchFamily="18" charset="2"/>
            </a:endParaRPr>
          </a:p>
        </p:txBody>
      </p:sp>
      <mc:AlternateContent xmlns:mc="http://schemas.openxmlformats.org/markup-compatibility/2006">
        <mc:Choice xmlns:a14="http://schemas.microsoft.com/office/drawing/2010/main" Requires="a14">
          <p:sp>
            <p:nvSpPr>
              <p:cNvPr id="2" name="文本框 1"/>
              <p:cNvSpPr txBox="1"/>
              <p:nvPr/>
            </p:nvSpPr>
            <p:spPr>
              <a:xfrm>
                <a:off x="6549119" y="2273491"/>
                <a:ext cx="1416606" cy="38933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𝑛</m:t>
                          </m:r>
                        </m:e>
                        <m:sub>
                          <m:r>
                            <a:rPr lang="en-US" altLang="zh-CN" sz="2400" b="0" i="1" smtClean="0">
                              <a:latin typeface="Cambria Math" panose="02040503050406030204" pitchFamily="18" charset="0"/>
                            </a:rPr>
                            <m:t>0</m:t>
                          </m:r>
                        </m:sub>
                      </m:sSub>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𝑛</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2</m:t>
                          </m:r>
                        </m:sup>
                      </m:sSubSup>
                    </m:oMath>
                  </m:oMathPara>
                </a14:m>
                <a:endParaRPr lang="zh-CN" altLang="en-US" sz="2400" dirty="0"/>
              </a:p>
            </p:txBody>
          </p:sp>
        </mc:Choice>
        <mc:Fallback>
          <p:sp>
            <p:nvSpPr>
              <p:cNvPr id="2" name="文本框 1"/>
              <p:cNvSpPr txBox="1">
                <a:spLocks noRot="1" noChangeAspect="1" noMove="1" noResize="1" noEditPoints="1" noAdjustHandles="1" noChangeArrowheads="1" noChangeShapeType="1" noTextEdit="1"/>
              </p:cNvSpPr>
              <p:nvPr/>
            </p:nvSpPr>
            <p:spPr>
              <a:xfrm>
                <a:off x="6549119" y="2273491"/>
                <a:ext cx="1416606" cy="389337"/>
              </a:xfrm>
              <a:prstGeom prst="rect">
                <a:avLst/>
              </a:prstGeom>
              <a:blipFill rotWithShape="1">
                <a:blip r:embed="rId18"/>
                <a:stretch>
                  <a:fillRect l="-26" t="-49" r="-2176" b="70"/>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准平衡与准费米能级</a:t>
            </a: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fld id="{F4F203FF-941D-4A5A-99B2-D6961B6629A3}" type="slidenum">
              <a:rPr lang="zh-CN" altLang="en-US" smtClean="0"/>
            </a:fld>
            <a:endParaRPr lang="zh-CN" altLang="en-US"/>
          </a:p>
        </p:txBody>
      </p:sp>
      <p:sp>
        <p:nvSpPr>
          <p:cNvPr id="5" name="矩形 8"/>
          <p:cNvSpPr>
            <a:spLocks noGrp="1" noChangeArrowheads="1"/>
          </p:cNvSpPr>
          <p:nvPr>
            <p:ph idx="1"/>
          </p:nvPr>
        </p:nvSpPr>
        <p:spPr bwMode="auto">
          <a:xfrm>
            <a:off x="457200" y="1556792"/>
            <a:ext cx="8229600" cy="4044184"/>
          </a:xfrm>
          <a:prstGeom prst="rect">
            <a:avLst/>
          </a:prstGeom>
          <a:noFill/>
          <a:ln w="9525">
            <a:noFill/>
            <a:miter lim="800000"/>
          </a:ln>
        </p:spPr>
        <p:txBody>
          <a:bodyPr wrap="square">
            <a:spAutoFit/>
          </a:bodyPr>
          <a:lstStyle/>
          <a:p>
            <a:pPr>
              <a:lnSpc>
                <a:spcPct val="150000"/>
              </a:lnSpc>
            </a:pPr>
            <a:endParaRPr lang="en-US" altLang="zh-CN" sz="2400" dirty="0" smtClean="0">
              <a:latin typeface="Calibri" panose="020F0502020204030204" pitchFamily="34" charset="0"/>
            </a:endParaRPr>
          </a:p>
          <a:p>
            <a:pPr>
              <a:lnSpc>
                <a:spcPct val="150000"/>
              </a:lnSpc>
            </a:pPr>
            <a:r>
              <a:rPr lang="zh-CN" altLang="en-US" sz="2400" dirty="0">
                <a:latin typeface="Calibri" panose="020F0502020204030204" pitchFamily="34" charset="0"/>
              </a:rPr>
              <a:t>外力作用下，平衡状态被打破</a:t>
            </a:r>
            <a:r>
              <a:rPr lang="zh-CN" altLang="en-US" sz="2400" dirty="0" smtClean="0">
                <a:latin typeface="Calibri" panose="020F0502020204030204" pitchFamily="34" charset="0"/>
              </a:rPr>
              <a:t>，整个半导体系统不再</a:t>
            </a:r>
            <a:r>
              <a:rPr lang="zh-CN" altLang="en-US" sz="2400" dirty="0">
                <a:latin typeface="Calibri" panose="020F0502020204030204" pitchFamily="34" charset="0"/>
              </a:rPr>
              <a:t>存在统一的费米能级了。但在同一能带内</a:t>
            </a:r>
            <a:r>
              <a:rPr lang="zh-CN" altLang="en-US" sz="2400" dirty="0" smtClean="0">
                <a:latin typeface="Calibri" panose="020F0502020204030204" pitchFamily="34" charset="0"/>
              </a:rPr>
              <a:t>，载流子之间可以</a:t>
            </a:r>
            <a:r>
              <a:rPr lang="zh-CN" altLang="en-US" sz="2400" dirty="0">
                <a:latin typeface="Calibri" panose="020F0502020204030204" pitchFamily="34" charset="0"/>
              </a:rPr>
              <a:t>达到</a:t>
            </a:r>
            <a:r>
              <a:rPr lang="zh-CN" altLang="en-US" sz="2400" dirty="0" smtClean="0">
                <a:latin typeface="Calibri" panose="020F0502020204030204" pitchFamily="34" charset="0"/>
              </a:rPr>
              <a:t>平衡，在</a:t>
            </a:r>
            <a:r>
              <a:rPr lang="zh-CN" altLang="en-US" sz="2400" dirty="0">
                <a:latin typeface="Calibri" panose="020F0502020204030204" pitchFamily="34" charset="0"/>
              </a:rPr>
              <a:t>导带和</a:t>
            </a:r>
            <a:r>
              <a:rPr lang="zh-CN" altLang="en-US" sz="2400" dirty="0" smtClean="0">
                <a:latin typeface="Calibri" panose="020F0502020204030204" pitchFamily="34" charset="0"/>
              </a:rPr>
              <a:t>价带之间载流子没有达到</a:t>
            </a:r>
            <a:r>
              <a:rPr lang="zh-CN" altLang="en-US" sz="2400" dirty="0">
                <a:latin typeface="Calibri" panose="020F0502020204030204" pitchFamily="34" charset="0"/>
              </a:rPr>
              <a:t>平衡。即可认为导带和价带内部各自基本上处于平衡，称为准平衡。可以有各自的费米能级</a:t>
            </a:r>
            <a:r>
              <a:rPr lang="en-US" altLang="zh-CN" sz="2400" dirty="0" err="1">
                <a:latin typeface="Calibri" panose="020F0502020204030204" pitchFamily="34" charset="0"/>
              </a:rPr>
              <a:t>E</a:t>
            </a:r>
            <a:r>
              <a:rPr lang="en-US" altLang="zh-CN" sz="2400" baseline="-25000" dirty="0" err="1">
                <a:latin typeface="Calibri" panose="020F0502020204030204" pitchFamily="34" charset="0"/>
              </a:rPr>
              <a:t>Fn</a:t>
            </a:r>
            <a:r>
              <a:rPr lang="zh-CN" altLang="en-US" sz="2400" dirty="0">
                <a:latin typeface="Calibri" panose="020F0502020204030204" pitchFamily="34" charset="0"/>
              </a:rPr>
              <a:t>和</a:t>
            </a:r>
            <a:r>
              <a:rPr lang="en-US" altLang="zh-CN" sz="2400" dirty="0" err="1">
                <a:latin typeface="Calibri" panose="020F0502020204030204" pitchFamily="34" charset="0"/>
              </a:rPr>
              <a:t>E</a:t>
            </a:r>
            <a:r>
              <a:rPr lang="en-US" altLang="zh-CN" sz="2400" baseline="-25000" dirty="0" err="1">
                <a:latin typeface="Calibri" panose="020F0502020204030204" pitchFamily="34" charset="0"/>
              </a:rPr>
              <a:t>Fp</a:t>
            </a:r>
            <a:r>
              <a:rPr lang="zh-CN" altLang="en-US" sz="2400" dirty="0">
                <a:latin typeface="Calibri" panose="020F0502020204030204" pitchFamily="34" charset="0"/>
              </a:rPr>
              <a:t>，称为准费米能级。但导带和价带之间不平衡，所以</a:t>
            </a:r>
            <a:r>
              <a:rPr lang="en-US" altLang="zh-CN" sz="2400" dirty="0" err="1">
                <a:latin typeface="Calibri" panose="020F0502020204030204" pitchFamily="34" charset="0"/>
              </a:rPr>
              <a:t>E</a:t>
            </a:r>
            <a:r>
              <a:rPr lang="en-US" altLang="zh-CN" sz="2400" baseline="-25000" dirty="0" err="1">
                <a:latin typeface="Calibri" panose="020F0502020204030204" pitchFamily="34" charset="0"/>
              </a:rPr>
              <a:t>Fn</a:t>
            </a:r>
            <a:r>
              <a:rPr lang="zh-CN" altLang="en-US" sz="2400" dirty="0">
                <a:latin typeface="Calibri" panose="020F0502020204030204" pitchFamily="34" charset="0"/>
              </a:rPr>
              <a:t>和</a:t>
            </a:r>
            <a:r>
              <a:rPr lang="en-US" altLang="zh-CN" sz="2400" dirty="0" err="1">
                <a:latin typeface="Calibri" panose="020F0502020204030204" pitchFamily="34" charset="0"/>
              </a:rPr>
              <a:t>E</a:t>
            </a:r>
            <a:r>
              <a:rPr lang="en-US" altLang="zh-CN" sz="2400" baseline="-25000" dirty="0" err="1">
                <a:latin typeface="Calibri" panose="020F0502020204030204" pitchFamily="34" charset="0"/>
              </a:rPr>
              <a:t>Fp</a:t>
            </a:r>
            <a:r>
              <a:rPr lang="zh-CN" altLang="en-US" sz="2400" dirty="0">
                <a:latin typeface="Calibri" panose="020F0502020204030204" pitchFamily="34" charset="0"/>
              </a:rPr>
              <a:t>不重合。</a:t>
            </a:r>
            <a:endParaRPr lang="zh-CN" altLang="en-US" sz="2400"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标题 1"/>
          <p:cNvSpPr>
            <a:spLocks noGrp="1"/>
          </p:cNvSpPr>
          <p:nvPr>
            <p:ph type="title"/>
          </p:nvPr>
        </p:nvSpPr>
        <p:spPr>
          <a:xfrm>
            <a:off x="0" y="0"/>
            <a:ext cx="1900238" cy="1143000"/>
          </a:xfrm>
        </p:spPr>
        <p:txBody>
          <a:bodyPr/>
          <a:lstStyle/>
          <a:p>
            <a:r>
              <a:rPr lang="zh-CN" altLang="en-US" smtClean="0">
                <a:solidFill>
                  <a:srgbClr val="FF0000"/>
                </a:solidFill>
                <a:latin typeface="黑体" panose="02010609060101010101" pitchFamily="2" charset="-122"/>
                <a:ea typeface="黑体" panose="02010609060101010101" pitchFamily="2" charset="-122"/>
              </a:rPr>
              <a:t>例题</a:t>
            </a:r>
            <a:endParaRPr lang="zh-CN" altLang="en-US" smtClean="0">
              <a:solidFill>
                <a:srgbClr val="FF0000"/>
              </a:solidFill>
              <a:latin typeface="黑体" panose="02010609060101010101" pitchFamily="2" charset="-122"/>
              <a:ea typeface="黑体" panose="02010609060101010101" pitchFamily="2" charset="-122"/>
            </a:endParaRPr>
          </a:p>
        </p:txBody>
      </p:sp>
      <p:graphicFrame>
        <p:nvGraphicFramePr>
          <p:cNvPr id="44034" name="Object 2"/>
          <p:cNvGraphicFramePr>
            <a:graphicFrameLocks noChangeAspect="1"/>
          </p:cNvGraphicFramePr>
          <p:nvPr/>
        </p:nvGraphicFramePr>
        <p:xfrm>
          <a:off x="285750" y="1785938"/>
          <a:ext cx="7739063" cy="3024187"/>
        </p:xfrm>
        <a:graphic>
          <a:graphicData uri="http://schemas.openxmlformats.org/presentationml/2006/ole">
            <mc:AlternateContent xmlns:mc="http://schemas.openxmlformats.org/markup-compatibility/2006">
              <mc:Choice xmlns:v="urn:schemas-microsoft-com:vml" Requires="v">
                <p:oleObj spid="_x0000_s87071" name="公式" r:id="rId1" imgW="96723200" imgH="37795200" progId="Equation.3">
                  <p:embed/>
                </p:oleObj>
              </mc:Choice>
              <mc:Fallback>
                <p:oleObj name="公式" r:id="rId1" imgW="96723200" imgH="37795200" progId="Equation.3">
                  <p:embed/>
                  <p:pic>
                    <p:nvPicPr>
                      <p:cNvPr id="0" name="图片 870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785938"/>
                        <a:ext cx="7739063" cy="3024187"/>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
        <p:nvSpPr>
          <p:cNvPr id="4" name="灯片编号占位符 3"/>
          <p:cNvSpPr>
            <a:spLocks noGrp="1"/>
          </p:cNvSpPr>
          <p:nvPr>
            <p:ph type="sldNum" sz="quarter" idx="12"/>
          </p:nvPr>
        </p:nvSpPr>
        <p:spPr/>
        <p:txBody>
          <a:bodyPr/>
          <a:lstStyle/>
          <a:p>
            <a:pPr>
              <a:defRPr/>
            </a:pPr>
            <a:fld id="{BFF07F44-7927-4F06-8BFD-E6EEF3C37E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8" name="Object 2"/>
          <p:cNvGraphicFramePr>
            <a:graphicFrameLocks noChangeAspect="1"/>
          </p:cNvGraphicFramePr>
          <p:nvPr/>
        </p:nvGraphicFramePr>
        <p:xfrm>
          <a:off x="142845" y="142852"/>
          <a:ext cx="4071966" cy="2280541"/>
        </p:xfrm>
        <a:graphic>
          <a:graphicData uri="http://schemas.openxmlformats.org/presentationml/2006/ole">
            <mc:AlternateContent xmlns:mc="http://schemas.openxmlformats.org/markup-compatibility/2006">
              <mc:Choice xmlns:v="urn:schemas-microsoft-com:vml" Requires="v">
                <p:oleObj spid="_x0000_s88124" name="公式" r:id="rId1" imgW="60960000" imgH="34137600" progId="Equation.3">
                  <p:embed/>
                </p:oleObj>
              </mc:Choice>
              <mc:Fallback>
                <p:oleObj name="公式" r:id="rId1" imgW="60960000" imgH="34137600" progId="Equation.3">
                  <p:embed/>
                  <p:pic>
                    <p:nvPicPr>
                      <p:cNvPr id="0" name="图片 881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45" y="142852"/>
                        <a:ext cx="4071966" cy="2280541"/>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pic>
        <p:nvPicPr>
          <p:cNvPr id="45059" name="Picture 4"/>
          <p:cNvPicPr>
            <a:picLocks noChangeAspect="1" noChangeArrowheads="1"/>
          </p:cNvPicPr>
          <p:nvPr/>
        </p:nvPicPr>
        <p:blipFill>
          <a:blip r:embed="rId3"/>
          <a:srcRect/>
          <a:stretch>
            <a:fillRect/>
          </a:stretch>
        </p:blipFill>
        <p:spPr bwMode="auto">
          <a:xfrm>
            <a:off x="5286380" y="156889"/>
            <a:ext cx="3633783" cy="2914922"/>
          </a:xfrm>
          <a:prstGeom prst="rect">
            <a:avLst/>
          </a:prstGeom>
          <a:solidFill>
            <a:srgbClr val="FFC000">
              <a:alpha val="14117"/>
            </a:srgbClr>
          </a:solidFill>
          <a:ln w="9525">
            <a:noFill/>
            <a:miter lim="800000"/>
            <a:headEnd/>
            <a:tailEnd/>
          </a:ln>
        </p:spPr>
      </p:pic>
      <p:pic>
        <p:nvPicPr>
          <p:cNvPr id="45060" name="Picture 5"/>
          <p:cNvPicPr>
            <a:picLocks noChangeAspect="1" noChangeArrowheads="1"/>
          </p:cNvPicPr>
          <p:nvPr/>
        </p:nvPicPr>
        <p:blipFill>
          <a:blip r:embed="rId4"/>
          <a:srcRect/>
          <a:stretch>
            <a:fillRect/>
          </a:stretch>
        </p:blipFill>
        <p:spPr bwMode="auto">
          <a:xfrm>
            <a:off x="5321818" y="3500438"/>
            <a:ext cx="3488088" cy="2786082"/>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pPr>
              <a:defRPr/>
            </a:pPr>
            <a:fld id="{7583C3CD-29F3-4CF8-B8FC-A341EAB6BFFA}" type="slidenum">
              <a:rPr lang="zh-CN" altLang="en-US" smtClean="0"/>
            </a:fld>
            <a:endParaRPr lang="zh-CN" altLang="en-US"/>
          </a:p>
        </p:txBody>
      </p:sp>
      <p:graphicFrame>
        <p:nvGraphicFramePr>
          <p:cNvPr id="2" name="Object 3"/>
          <p:cNvGraphicFramePr>
            <a:graphicFrameLocks noChangeAspect="1"/>
          </p:cNvGraphicFramePr>
          <p:nvPr/>
        </p:nvGraphicFramePr>
        <p:xfrm>
          <a:off x="285720" y="2357430"/>
          <a:ext cx="4809712" cy="4248172"/>
        </p:xfrm>
        <a:graphic>
          <a:graphicData uri="http://schemas.openxmlformats.org/presentationml/2006/ole">
            <mc:AlternateContent xmlns:mc="http://schemas.openxmlformats.org/markup-compatibility/2006">
              <mc:Choice xmlns:v="urn:schemas-microsoft-com:vml" Requires="v">
                <p:oleObj spid="_x0000_s88125" name="公式" r:id="rId5" imgW="2501900" imgH="2209800" progId="Equation.3">
                  <p:embed/>
                </p:oleObj>
              </mc:Choice>
              <mc:Fallback>
                <p:oleObj name="公式" r:id="rId5" imgW="2501900" imgH="2209800" progId="Equation.3">
                  <p:embed/>
                  <p:pic>
                    <p:nvPicPr>
                      <p:cNvPr id="0" name="图片 881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20" y="2357430"/>
                        <a:ext cx="4809712" cy="4248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p:cNvSpPr>
            <a:spLocks noGrp="1"/>
          </p:cNvSpPr>
          <p:nvPr>
            <p:ph type="title"/>
          </p:nvPr>
        </p:nvSpPr>
        <p:spPr>
          <a:xfrm>
            <a:off x="457200" y="764704"/>
            <a:ext cx="8229600" cy="1143000"/>
          </a:xfrm>
        </p:spPr>
        <p:txBody>
          <a:bodyPr/>
          <a:lstStyle/>
          <a:p>
            <a:r>
              <a:rPr lang="zh-CN" altLang="en-US" dirty="0" smtClean="0">
                <a:solidFill>
                  <a:srgbClr val="FF0000"/>
                </a:solidFill>
                <a:latin typeface="黑体" panose="02010609060101010101" pitchFamily="2" charset="-122"/>
                <a:ea typeface="黑体" panose="02010609060101010101" pitchFamily="2" charset="-122"/>
              </a:rPr>
              <a:t>复合理论</a:t>
            </a:r>
            <a:endParaRPr lang="zh-CN" altLang="en-US" dirty="0" smtClean="0">
              <a:solidFill>
                <a:srgbClr val="FF0000"/>
              </a:solidFill>
              <a:latin typeface="黑体" panose="02010609060101010101" pitchFamily="2" charset="-122"/>
              <a:ea typeface="黑体" panose="02010609060101010101" pitchFamily="2" charset="-122"/>
            </a:endParaRPr>
          </a:p>
        </p:txBody>
      </p:sp>
      <p:sp>
        <p:nvSpPr>
          <p:cNvPr id="48130" name="内容占位符 2"/>
          <p:cNvSpPr>
            <a:spLocks noGrp="1"/>
          </p:cNvSpPr>
          <p:nvPr>
            <p:ph idx="1"/>
          </p:nvPr>
        </p:nvSpPr>
        <p:spPr>
          <a:xfrm>
            <a:off x="214298" y="2420888"/>
            <a:ext cx="8715404" cy="2043114"/>
          </a:xfrm>
        </p:spPr>
        <p:txBody>
          <a:bodyPr>
            <a:normAutofit fontScale="77500" lnSpcReduction="20000"/>
          </a:bodyPr>
          <a:lstStyle/>
          <a:p>
            <a:pPr>
              <a:lnSpc>
                <a:spcPct val="150000"/>
              </a:lnSpc>
              <a:buFont typeface="Wingdings" panose="05000000000000000000" pitchFamily="2" charset="2"/>
              <a:buChar char="Ø"/>
            </a:pPr>
            <a:r>
              <a:rPr lang="zh-CN" altLang="en-US" sz="2800" dirty="0" smtClean="0"/>
              <a:t>半导体的热平衡状态被破坏后，存在一个使系统恢复平衡过程，被激发到导带的电子回到价带，这个过程称为复合，即电子－空穴的复合。</a:t>
            </a:r>
            <a:endParaRPr lang="en-US" altLang="zh-CN" sz="2800" dirty="0" smtClean="0"/>
          </a:p>
          <a:p>
            <a:pPr>
              <a:lnSpc>
                <a:spcPct val="150000"/>
              </a:lnSpc>
              <a:buFont typeface="Wingdings" panose="05000000000000000000" pitchFamily="2" charset="2"/>
              <a:buChar char="Ø"/>
            </a:pPr>
            <a:r>
              <a:rPr lang="zh-CN" altLang="en-US" sz="2800" dirty="0" smtClean="0"/>
              <a:t>复合理论讨论复合的机制，内容非常丰富。简单介绍。</a:t>
            </a:r>
            <a:endParaRPr lang="zh-CN" altLang="en-US" sz="2800" dirty="0" smtClean="0"/>
          </a:p>
        </p:txBody>
      </p:sp>
      <p:sp>
        <p:nvSpPr>
          <p:cNvPr id="4" name="灯片编号占位符 3"/>
          <p:cNvSpPr>
            <a:spLocks noGrp="1"/>
          </p:cNvSpPr>
          <p:nvPr>
            <p:ph type="sldNum" sz="quarter" idx="12"/>
          </p:nvPr>
        </p:nvSpPr>
        <p:spPr/>
        <p:txBody>
          <a:bodyPr/>
          <a:lstStyle/>
          <a:p>
            <a:pPr>
              <a:defRPr/>
            </a:pPr>
            <a:fld id="{BFF07F44-7927-4F06-8BFD-E6EEF3C37E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0C913308-F349-4B6D-A68A-DD1791B4A57B}" type="slidenum">
              <a:rPr lang="zh-CN" altLang="en-US" smtClean="0"/>
            </a:fld>
            <a:endParaRPr lang="zh-CN" altLang="en-US"/>
          </a:p>
        </p:txBody>
      </p:sp>
      <p:pic>
        <p:nvPicPr>
          <p:cNvPr id="108" name="图片 107"/>
          <p:cNvPicPr/>
          <p:nvPr/>
        </p:nvPicPr>
        <p:blipFill>
          <a:blip r:embed="rId1"/>
          <a:stretch>
            <a:fillRect/>
          </a:stretch>
        </p:blipFill>
        <p:spPr>
          <a:xfrm>
            <a:off x="107315" y="606425"/>
            <a:ext cx="4862195" cy="2270125"/>
          </a:xfrm>
          <a:prstGeom prst="rect">
            <a:avLst/>
          </a:prstGeom>
          <a:noFill/>
          <a:ln w="9525">
            <a:noFill/>
          </a:ln>
        </p:spPr>
      </p:pic>
      <p:graphicFrame>
        <p:nvGraphicFramePr>
          <p:cNvPr id="3" name="对象 2"/>
          <p:cNvGraphicFramePr/>
          <p:nvPr/>
        </p:nvGraphicFramePr>
        <p:xfrm>
          <a:off x="179705" y="3068955"/>
          <a:ext cx="2084705" cy="1733550"/>
        </p:xfrm>
        <a:graphic>
          <a:graphicData uri="http://schemas.openxmlformats.org/presentationml/2006/ole">
            <mc:AlternateContent xmlns:mc="http://schemas.openxmlformats.org/markup-compatibility/2006">
              <mc:Choice xmlns:v="urn:schemas-microsoft-com:vml" Requires="v">
                <p:oleObj spid="_x0000_s4" name="" r:id="rId2" imgW="2692400" imgH="3181350" progId="Paint.Picture">
                  <p:embed/>
                </p:oleObj>
              </mc:Choice>
              <mc:Fallback>
                <p:oleObj name="" r:id="rId2" imgW="2692400" imgH="3181350" progId="Paint.Picture">
                  <p:embed/>
                  <p:pic>
                    <p:nvPicPr>
                      <p:cNvPr id="0" name="图片 3"/>
                      <p:cNvPicPr/>
                      <p:nvPr/>
                    </p:nvPicPr>
                    <p:blipFill>
                      <a:blip r:embed="rId3"/>
                      <a:stretch>
                        <a:fillRect/>
                      </a:stretch>
                    </p:blipFill>
                    <p:spPr>
                      <a:xfrm>
                        <a:off x="179705" y="3068955"/>
                        <a:ext cx="2084705" cy="1733550"/>
                      </a:xfrm>
                      <a:prstGeom prst="rect">
                        <a:avLst/>
                      </a:prstGeom>
                    </p:spPr>
                  </p:pic>
                </p:oleObj>
              </mc:Fallback>
            </mc:AlternateContent>
          </a:graphicData>
        </a:graphic>
      </p:graphicFrame>
      <p:pic>
        <p:nvPicPr>
          <p:cNvPr id="111" name="图片 110"/>
          <p:cNvPicPr/>
          <p:nvPr/>
        </p:nvPicPr>
        <p:blipFill>
          <a:blip r:embed="rId4"/>
          <a:stretch>
            <a:fillRect/>
          </a:stretch>
        </p:blipFill>
        <p:spPr>
          <a:xfrm>
            <a:off x="2339975" y="3068955"/>
            <a:ext cx="2447290" cy="1767840"/>
          </a:xfrm>
          <a:prstGeom prst="rect">
            <a:avLst/>
          </a:prstGeom>
          <a:noFill/>
          <a:ln w="9525">
            <a:noFill/>
          </a:ln>
        </p:spPr>
      </p:pic>
      <p:pic>
        <p:nvPicPr>
          <p:cNvPr id="112" name="图片 111"/>
          <p:cNvPicPr/>
          <p:nvPr/>
        </p:nvPicPr>
        <p:blipFill>
          <a:blip r:embed="rId5"/>
          <a:stretch>
            <a:fillRect/>
          </a:stretch>
        </p:blipFill>
        <p:spPr>
          <a:xfrm>
            <a:off x="179705" y="4923155"/>
            <a:ext cx="4607560" cy="1798320"/>
          </a:xfrm>
          <a:prstGeom prst="rect">
            <a:avLst/>
          </a:prstGeom>
          <a:noFill/>
          <a:ln w="9525">
            <a:noFill/>
          </a:ln>
        </p:spPr>
      </p:pic>
      <p:pic>
        <p:nvPicPr>
          <p:cNvPr id="113" name="图片 112"/>
          <p:cNvPicPr/>
          <p:nvPr/>
        </p:nvPicPr>
        <p:blipFill>
          <a:blip r:embed="rId6"/>
          <a:stretch>
            <a:fillRect/>
          </a:stretch>
        </p:blipFill>
        <p:spPr>
          <a:xfrm>
            <a:off x="5233670" y="116205"/>
            <a:ext cx="3743960" cy="3134360"/>
          </a:xfrm>
          <a:prstGeom prst="rect">
            <a:avLst/>
          </a:prstGeom>
          <a:noFill/>
          <a:ln w="9525">
            <a:noFill/>
          </a:ln>
        </p:spPr>
      </p:pic>
      <p:pic>
        <p:nvPicPr>
          <p:cNvPr id="114" name="图片 113"/>
          <p:cNvPicPr/>
          <p:nvPr/>
        </p:nvPicPr>
        <p:blipFill>
          <a:blip r:embed="rId7"/>
          <a:stretch>
            <a:fillRect/>
          </a:stretch>
        </p:blipFill>
        <p:spPr>
          <a:xfrm>
            <a:off x="5233035" y="3345815"/>
            <a:ext cx="3768090" cy="3350895"/>
          </a:xfrm>
          <a:prstGeom prst="rect">
            <a:avLst/>
          </a:prstGeom>
          <a:noFill/>
          <a:ln w="9525">
            <a:noFill/>
          </a:ln>
        </p:spPr>
      </p:pic>
      <p:sp>
        <p:nvSpPr>
          <p:cNvPr id="16388" name="TextBox 12"/>
          <p:cNvSpPr txBox="1">
            <a:spLocks noChangeArrowheads="1"/>
          </p:cNvSpPr>
          <p:nvPr/>
        </p:nvSpPr>
        <p:spPr bwMode="auto">
          <a:xfrm>
            <a:off x="251323" y="133532"/>
            <a:ext cx="1255395" cy="521970"/>
          </a:xfrm>
          <a:prstGeom prst="rect">
            <a:avLst/>
          </a:prstGeom>
          <a:noFill/>
          <a:ln w="9525">
            <a:noFill/>
            <a:miter lim="800000"/>
          </a:ln>
        </p:spPr>
        <p:txBody>
          <a:bodyPr wrap="none">
            <a:spAutoFit/>
          </a:bodyPr>
          <a:p>
            <a:r>
              <a:rPr lang="zh-CN" altLang="en-US" sz="2800" b="1" dirty="0">
                <a:solidFill>
                  <a:srgbClr val="0000FF"/>
                </a:solidFill>
                <a:latin typeface="黑体" panose="02010609060101010101" pitchFamily="2" charset="-122"/>
                <a:ea typeface="黑体" panose="02010609060101010101" pitchFamily="2" charset="-122"/>
              </a:rPr>
              <a:t>三极管</a:t>
            </a:r>
            <a:endParaRPr lang="zh-CN" altLang="en-US" sz="2800" b="1" dirty="0">
              <a:solidFill>
                <a:srgbClr val="0000FF"/>
              </a:solidFill>
              <a:latin typeface="黑体" panose="02010609060101010101" pitchFamily="2" charset="-122"/>
              <a:ea typeface="黑体" panose="0201060906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4857752" cy="1143000"/>
          </a:xfrm>
        </p:spPr>
        <p:txBody>
          <a:bodyPr/>
          <a:lstStyle/>
          <a:p>
            <a:r>
              <a:rPr lang="zh-CN" altLang="en-US" dirty="0" smtClean="0">
                <a:solidFill>
                  <a:srgbClr val="FF0000"/>
                </a:solidFill>
                <a:latin typeface="黑体" panose="02010609060101010101" pitchFamily="2" charset="-122"/>
                <a:ea typeface="黑体" panose="02010609060101010101" pitchFamily="2" charset="-122"/>
              </a:rPr>
              <a:t>复合机制（一）</a:t>
            </a:r>
            <a:endParaRPr lang="zh-CN" altLang="en-US" dirty="0">
              <a:solidFill>
                <a:srgbClr val="FF0000"/>
              </a:solidFill>
              <a:latin typeface="黑体" panose="02010609060101010101" pitchFamily="2" charset="-122"/>
              <a:ea typeface="黑体" panose="02010609060101010101" pitchFamily="2" charset="-122"/>
            </a:endParaRPr>
          </a:p>
        </p:txBody>
      </p:sp>
      <p:sp>
        <p:nvSpPr>
          <p:cNvPr id="3" name="内容占位符 2"/>
          <p:cNvSpPr>
            <a:spLocks noGrp="1"/>
          </p:cNvSpPr>
          <p:nvPr>
            <p:ph idx="1"/>
          </p:nvPr>
        </p:nvSpPr>
        <p:spPr>
          <a:xfrm>
            <a:off x="1071538" y="5572140"/>
            <a:ext cx="7572396" cy="614353"/>
          </a:xfrm>
        </p:spPr>
        <p:txBody>
          <a:bodyPr/>
          <a:lstStyle/>
          <a:p>
            <a:pPr>
              <a:buNone/>
            </a:pPr>
            <a:r>
              <a:rPr lang="zh-CN" altLang="en-US" sz="2800" dirty="0" smtClean="0"/>
              <a:t>带带直接复合                     中间能级辅助复合</a:t>
            </a:r>
            <a:endParaRPr lang="zh-CN" altLang="en-US" sz="2800" dirty="0"/>
          </a:p>
        </p:txBody>
      </p:sp>
      <p:pic>
        <p:nvPicPr>
          <p:cNvPr id="47119" name="Picture 15"/>
          <p:cNvPicPr>
            <a:picLocks noChangeAspect="1" noChangeArrowheads="1"/>
          </p:cNvPicPr>
          <p:nvPr/>
        </p:nvPicPr>
        <p:blipFill>
          <a:blip r:embed="rId1"/>
          <a:srcRect/>
          <a:stretch>
            <a:fillRect/>
          </a:stretch>
        </p:blipFill>
        <p:spPr bwMode="auto">
          <a:xfrm>
            <a:off x="857224" y="1428736"/>
            <a:ext cx="2286016" cy="4034146"/>
          </a:xfrm>
          <a:prstGeom prst="rect">
            <a:avLst/>
          </a:prstGeom>
          <a:noFill/>
          <a:ln w="9525">
            <a:noFill/>
            <a:miter lim="800000"/>
            <a:headEnd/>
            <a:tailEnd/>
          </a:ln>
          <a:effectLst/>
        </p:spPr>
      </p:pic>
      <p:pic>
        <p:nvPicPr>
          <p:cNvPr id="47122" name="Picture 18"/>
          <p:cNvPicPr>
            <a:picLocks noChangeAspect="1" noChangeArrowheads="1"/>
          </p:cNvPicPr>
          <p:nvPr/>
        </p:nvPicPr>
        <p:blipFill>
          <a:blip r:embed="rId2"/>
          <a:srcRect/>
          <a:stretch>
            <a:fillRect/>
          </a:stretch>
        </p:blipFill>
        <p:spPr bwMode="auto">
          <a:xfrm>
            <a:off x="4000496" y="1643050"/>
            <a:ext cx="3643338" cy="3857652"/>
          </a:xfrm>
          <a:prstGeom prst="rect">
            <a:avLst/>
          </a:prstGeom>
          <a:noFill/>
          <a:ln w="9525">
            <a:noFill/>
            <a:miter lim="800000"/>
            <a:headEnd/>
            <a:tailEnd/>
          </a:ln>
          <a:effectLst/>
        </p:spPr>
      </p:pic>
      <p:sp>
        <p:nvSpPr>
          <p:cNvPr id="6" name="灯片编号占位符 5"/>
          <p:cNvSpPr>
            <a:spLocks noGrp="1"/>
          </p:cNvSpPr>
          <p:nvPr>
            <p:ph type="sldNum" sz="quarter" idx="12"/>
          </p:nvPr>
        </p:nvSpPr>
        <p:spPr/>
        <p:txBody>
          <a:bodyPr/>
          <a:lstStyle/>
          <a:p>
            <a:pPr>
              <a:defRPr/>
            </a:pPr>
            <a:fld id="{BFF07F44-7927-4F06-8BFD-E6EEF3C37E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43438" y="4214818"/>
            <a:ext cx="4500562" cy="2643182"/>
          </a:xfrm>
        </p:spPr>
        <p:txBody>
          <a:bodyPr/>
          <a:lstStyle/>
          <a:p>
            <a:pPr>
              <a:lnSpc>
                <a:spcPct val="150000"/>
              </a:lnSpc>
              <a:buNone/>
            </a:pPr>
            <a:r>
              <a:rPr lang="zh-CN" altLang="en-US" sz="1800" dirty="0" smtClean="0"/>
              <a:t>       电子与空穴复合时，释放</a:t>
            </a:r>
            <a:r>
              <a:rPr lang="zh-CN" altLang="en-US" sz="1800" dirty="0" smtClean="0">
                <a:hlinkClick r:id="rId1" tooltip="能量"/>
              </a:rPr>
              <a:t>能量</a:t>
            </a:r>
            <a:r>
              <a:rPr lang="zh-CN" altLang="en-US" sz="1800" dirty="0" smtClean="0"/>
              <a:t>。通常能量以发射光子的形式释放，但也可以通过发射原子中的一个电子来释放。这个 被发射的电子叫做</a:t>
            </a:r>
            <a:r>
              <a:rPr lang="zh-CN" altLang="en-US" sz="1800" b="1" dirty="0" smtClean="0"/>
              <a:t>俄歇电子</a:t>
            </a:r>
            <a:endParaRPr lang="zh-CN" altLang="en-US" sz="1800" dirty="0"/>
          </a:p>
        </p:txBody>
      </p:sp>
      <p:pic>
        <p:nvPicPr>
          <p:cNvPr id="4" name="Picture 4" descr="http://www.cnledw.com/inter/upload/201205072018564663.jpg"/>
          <p:cNvPicPr>
            <a:picLocks noChangeAspect="1" noChangeArrowheads="1"/>
          </p:cNvPicPr>
          <p:nvPr/>
        </p:nvPicPr>
        <p:blipFill>
          <a:blip r:embed="rId2"/>
          <a:srcRect/>
          <a:stretch>
            <a:fillRect/>
          </a:stretch>
        </p:blipFill>
        <p:spPr bwMode="auto">
          <a:xfrm>
            <a:off x="220256" y="958799"/>
            <a:ext cx="4423150" cy="2927875"/>
          </a:xfrm>
          <a:prstGeom prst="rect">
            <a:avLst/>
          </a:prstGeom>
          <a:noFill/>
        </p:spPr>
      </p:pic>
      <p:pic>
        <p:nvPicPr>
          <p:cNvPr id="49154" name="Picture 2" descr="http://www.cnledw.com/inter/upload/2012050720191560734.jpg"/>
          <p:cNvPicPr>
            <a:picLocks noChangeAspect="1" noChangeArrowheads="1"/>
          </p:cNvPicPr>
          <p:nvPr/>
        </p:nvPicPr>
        <p:blipFill>
          <a:blip r:embed="rId3"/>
          <a:srcRect/>
          <a:stretch>
            <a:fillRect/>
          </a:stretch>
        </p:blipFill>
        <p:spPr bwMode="auto">
          <a:xfrm>
            <a:off x="203743" y="3920157"/>
            <a:ext cx="4307831" cy="2851541"/>
          </a:xfrm>
          <a:prstGeom prst="rect">
            <a:avLst/>
          </a:prstGeom>
          <a:noFill/>
        </p:spPr>
      </p:pic>
      <p:pic>
        <p:nvPicPr>
          <p:cNvPr id="49155" name="Picture 3"/>
          <p:cNvPicPr>
            <a:picLocks noChangeAspect="1" noChangeArrowheads="1"/>
          </p:cNvPicPr>
          <p:nvPr/>
        </p:nvPicPr>
        <p:blipFill>
          <a:blip r:embed="rId4"/>
          <a:srcRect/>
          <a:stretch>
            <a:fillRect/>
          </a:stretch>
        </p:blipFill>
        <p:spPr bwMode="auto">
          <a:xfrm>
            <a:off x="5003763" y="851100"/>
            <a:ext cx="3779912" cy="3143272"/>
          </a:xfrm>
          <a:prstGeom prst="rect">
            <a:avLst/>
          </a:prstGeom>
          <a:noFill/>
          <a:ln w="9525">
            <a:noFill/>
            <a:miter lim="800000"/>
            <a:headEnd/>
            <a:tailEnd/>
          </a:ln>
          <a:effectLst/>
        </p:spPr>
      </p:pic>
      <p:sp>
        <p:nvSpPr>
          <p:cNvPr id="8" name="标题 1"/>
          <p:cNvSpPr txBox="1"/>
          <p:nvPr/>
        </p:nvSpPr>
        <p:spPr bwMode="auto">
          <a:xfrm>
            <a:off x="171448" y="0"/>
            <a:ext cx="8972552" cy="939784"/>
          </a:xfrm>
          <a:prstGeom prst="rect">
            <a:avLst/>
          </a:prstGeom>
          <a:noFill/>
          <a:ln w="9525">
            <a:noFill/>
            <a:miter lim="800000"/>
          </a:ln>
        </p:spPr>
        <p:txBody>
          <a:bodyPr vert="horz" wrap="square" lIns="91440" tIns="45720" rIns="91440" bIns="45720" numCol="1" anchor="ctr" anchorCtr="0" compatLnSpc="1"/>
          <a:lstStyle/>
          <a:p>
            <a:pPr lvl="0" algn="ctr"/>
            <a:r>
              <a:rPr kumimoji="0" lang="zh-CN" altLang="en-US" sz="4400" b="0" i="0" u="none" strike="noStrike" kern="120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j-cs"/>
              </a:rPr>
              <a:t>复合机制（二）</a:t>
            </a:r>
            <a:r>
              <a:rPr kumimoji="0" lang="en-US" altLang="zh-CN" sz="4400" b="0" i="0" u="none" strike="noStrike" kern="120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j-cs"/>
              </a:rPr>
              <a:t>——</a:t>
            </a:r>
            <a:r>
              <a:rPr lang="zh-CN" altLang="en-US" sz="4400" dirty="0" smtClean="0"/>
              <a:t>能量转换机制</a:t>
            </a:r>
            <a:endParaRPr kumimoji="0" lang="zh-CN" altLang="en-US" sz="4400" b="0" i="0" u="none" strike="noStrike" kern="120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j-cs"/>
            </a:endParaRPr>
          </a:p>
        </p:txBody>
      </p:sp>
      <p:sp>
        <p:nvSpPr>
          <p:cNvPr id="7" name="灯片编号占位符 6"/>
          <p:cNvSpPr>
            <a:spLocks noGrp="1"/>
          </p:cNvSpPr>
          <p:nvPr>
            <p:ph type="sldNum" sz="quarter" idx="12"/>
          </p:nvPr>
        </p:nvSpPr>
        <p:spPr/>
        <p:txBody>
          <a:bodyPr/>
          <a:lstStyle/>
          <a:p>
            <a:pPr>
              <a:defRPr/>
            </a:pPr>
            <a:fld id="{BFF07F44-7927-4F06-8BFD-E6EEF3C37E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1448" y="0"/>
            <a:ext cx="3614734" cy="939784"/>
          </a:xfrm>
        </p:spPr>
        <p:txBody>
          <a:bodyPr/>
          <a:lstStyle/>
          <a:p>
            <a:r>
              <a:rPr lang="zh-CN" altLang="en-US" dirty="0" smtClean="0">
                <a:solidFill>
                  <a:srgbClr val="FF0000"/>
                </a:solidFill>
                <a:latin typeface="黑体" panose="02010609060101010101" pitchFamily="2" charset="-122"/>
                <a:ea typeface="黑体" panose="02010609060101010101" pitchFamily="2" charset="-122"/>
              </a:rPr>
              <a:t>复合机制（三）</a:t>
            </a:r>
            <a:endParaRPr lang="zh-CN" altLang="en-US" dirty="0">
              <a:solidFill>
                <a:srgbClr val="FF0000"/>
              </a:solidFill>
              <a:latin typeface="黑体" panose="02010609060101010101" pitchFamily="2" charset="-122"/>
              <a:ea typeface="黑体" panose="02010609060101010101" pitchFamily="2" charset="-122"/>
            </a:endParaRPr>
          </a:p>
        </p:txBody>
      </p:sp>
      <p:pic>
        <p:nvPicPr>
          <p:cNvPr id="50179" name="Picture 3"/>
          <p:cNvPicPr>
            <a:picLocks noChangeAspect="1" noChangeArrowheads="1"/>
          </p:cNvPicPr>
          <p:nvPr/>
        </p:nvPicPr>
        <p:blipFill>
          <a:blip r:embed="rId1"/>
          <a:srcRect/>
          <a:stretch>
            <a:fillRect/>
          </a:stretch>
        </p:blipFill>
        <p:spPr bwMode="auto">
          <a:xfrm>
            <a:off x="714348" y="1214422"/>
            <a:ext cx="6984643" cy="4714908"/>
          </a:xfrm>
          <a:prstGeom prst="rect">
            <a:avLst/>
          </a:prstGeom>
          <a:noFill/>
          <a:ln w="9525">
            <a:noFill/>
            <a:miter lim="800000"/>
            <a:headEnd/>
            <a:tailEnd/>
          </a:ln>
          <a:effectLst/>
        </p:spPr>
      </p:pic>
      <p:sp>
        <p:nvSpPr>
          <p:cNvPr id="8" name="TextBox 7"/>
          <p:cNvSpPr txBox="1"/>
          <p:nvPr/>
        </p:nvSpPr>
        <p:spPr>
          <a:xfrm>
            <a:off x="1500166" y="6072206"/>
            <a:ext cx="5610831" cy="461665"/>
          </a:xfrm>
          <a:prstGeom prst="rect">
            <a:avLst/>
          </a:prstGeom>
          <a:noFill/>
        </p:spPr>
        <p:txBody>
          <a:bodyPr wrap="none" rtlCol="0">
            <a:spAutoFit/>
          </a:bodyPr>
          <a:lstStyle/>
          <a:p>
            <a:r>
              <a:rPr lang="zh-CN" altLang="en-US" sz="2400" dirty="0" smtClean="0"/>
              <a:t>直接复合                                           间接复合</a:t>
            </a:r>
            <a:endParaRPr lang="zh-CN" altLang="en-US" sz="2400" dirty="0"/>
          </a:p>
        </p:txBody>
      </p:sp>
      <p:sp>
        <p:nvSpPr>
          <p:cNvPr id="5" name="灯片编号占位符 4"/>
          <p:cNvSpPr>
            <a:spLocks noGrp="1"/>
          </p:cNvSpPr>
          <p:nvPr>
            <p:ph type="sldNum" sz="quarter" idx="12"/>
          </p:nvPr>
        </p:nvSpPr>
        <p:spPr/>
        <p:txBody>
          <a:bodyPr/>
          <a:lstStyle/>
          <a:p>
            <a:pPr>
              <a:defRPr/>
            </a:pPr>
            <a:fld id="{BFF07F44-7927-4F06-8BFD-E6EEF3C37E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2714612" cy="1143000"/>
          </a:xfrm>
        </p:spPr>
        <p:txBody>
          <a:bodyPr/>
          <a:lstStyle/>
          <a:p>
            <a:r>
              <a:rPr lang="zh-CN" altLang="en-US" dirty="0" smtClean="0">
                <a:solidFill>
                  <a:srgbClr val="FF0000"/>
                </a:solidFill>
              </a:rPr>
              <a:t>少子寿命</a:t>
            </a:r>
            <a:endParaRPr lang="zh-CN" altLang="en-US" dirty="0">
              <a:solidFill>
                <a:srgbClr val="FF0000"/>
              </a:solidFill>
            </a:endParaRPr>
          </a:p>
        </p:txBody>
      </p:sp>
      <p:sp>
        <p:nvSpPr>
          <p:cNvPr id="3" name="内容占位符 2"/>
          <p:cNvSpPr>
            <a:spLocks noGrp="1"/>
          </p:cNvSpPr>
          <p:nvPr>
            <p:ph idx="1"/>
          </p:nvPr>
        </p:nvSpPr>
        <p:spPr>
          <a:xfrm>
            <a:off x="214282" y="1061873"/>
            <a:ext cx="8929718" cy="1709952"/>
          </a:xfrm>
        </p:spPr>
        <p:txBody>
          <a:bodyPr/>
          <a:lstStyle/>
          <a:p>
            <a:pPr>
              <a:buNone/>
            </a:pPr>
            <a:r>
              <a:rPr lang="zh-CN" altLang="en-US" sz="2800" dirty="0" smtClean="0"/>
              <a:t>少子寿命：非平衡载流子平均生存时间称为寿命。</a:t>
            </a:r>
            <a:endParaRPr lang="en-US" altLang="zh-CN" sz="2800" dirty="0" smtClean="0"/>
          </a:p>
          <a:p>
            <a:pPr>
              <a:buNone/>
            </a:pPr>
            <a:r>
              <a:rPr lang="zh-CN" altLang="en-US" sz="2800" dirty="0" smtClean="0"/>
              <a:t>                      其中非平衡少子的影响是主要的，因此</a:t>
            </a:r>
            <a:endParaRPr lang="en-US" altLang="zh-CN" sz="2800" dirty="0" smtClean="0"/>
          </a:p>
          <a:p>
            <a:pPr>
              <a:buNone/>
            </a:pPr>
            <a:r>
              <a:rPr lang="en-US" altLang="zh-CN" sz="2800" dirty="0" smtClean="0"/>
              <a:t>                      </a:t>
            </a:r>
            <a:r>
              <a:rPr lang="zh-CN" altLang="en-US" sz="2800" dirty="0" smtClean="0"/>
              <a:t>统称为少子寿命，一般用</a:t>
            </a:r>
            <a:r>
              <a:rPr lang="zh-CN" altLang="en-US" sz="2800" dirty="0" smtClean="0">
                <a:sym typeface="Symbol" panose="05050102010706020507"/>
              </a:rPr>
              <a:t>表示</a:t>
            </a:r>
            <a:r>
              <a:rPr lang="zh-CN" altLang="en-US" sz="2800" dirty="0" smtClean="0"/>
              <a:t>。</a:t>
            </a:r>
            <a:endParaRPr lang="en-US" altLang="zh-CN" sz="2800" dirty="0" smtClean="0"/>
          </a:p>
          <a:p>
            <a:pPr>
              <a:buNone/>
            </a:pPr>
            <a:endParaRPr lang="en-US" altLang="zh-CN" dirty="0" smtClean="0"/>
          </a:p>
          <a:p>
            <a:pPr>
              <a:buNone/>
            </a:pPr>
            <a:endParaRPr lang="zh-CN" altLang="en-US" dirty="0"/>
          </a:p>
        </p:txBody>
      </p:sp>
      <p:graphicFrame>
        <p:nvGraphicFramePr>
          <p:cNvPr id="4" name="对象 3"/>
          <p:cNvGraphicFramePr>
            <a:graphicFrameLocks noChangeAspect="1"/>
          </p:cNvGraphicFramePr>
          <p:nvPr/>
        </p:nvGraphicFramePr>
        <p:xfrm>
          <a:off x="665149" y="2852936"/>
          <a:ext cx="4098925" cy="1262063"/>
        </p:xfrm>
        <a:graphic>
          <a:graphicData uri="http://schemas.openxmlformats.org/presentationml/2006/ole">
            <mc:AlternateContent xmlns:mc="http://schemas.openxmlformats.org/markup-compatibility/2006">
              <mc:Choice xmlns:v="urn:schemas-microsoft-com:vml" Requires="v">
                <p:oleObj spid="_x0000_s89165" name="公式" r:id="rId1" imgW="47853600" imgH="15849600" progId="Equation.3">
                  <p:embed/>
                </p:oleObj>
              </mc:Choice>
              <mc:Fallback>
                <p:oleObj name="公式" r:id="rId1" imgW="47853600" imgH="15849600" progId="Equation.3">
                  <p:embed/>
                  <p:pic>
                    <p:nvPicPr>
                      <p:cNvPr id="0" name="图片 89164"/>
                      <p:cNvPicPr>
                        <a:picLocks noChangeAspect="1" noChangeArrowheads="1"/>
                      </p:cNvPicPr>
                      <p:nvPr/>
                    </p:nvPicPr>
                    <p:blipFill>
                      <a:blip r:embed="rId2"/>
                      <a:srcRect/>
                      <a:stretch>
                        <a:fillRect/>
                      </a:stretch>
                    </p:blipFill>
                    <p:spPr bwMode="auto">
                      <a:xfrm>
                        <a:off x="665149" y="2852936"/>
                        <a:ext cx="4098925" cy="1262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214282" y="5787000"/>
            <a:ext cx="8572560" cy="1015663"/>
          </a:xfrm>
          <a:prstGeom prst="rect">
            <a:avLst/>
          </a:prstGeom>
          <a:noFill/>
        </p:spPr>
        <p:txBody>
          <a:bodyPr wrap="square" rtlCol="0">
            <a:spAutoFit/>
          </a:bodyPr>
          <a:lstStyle/>
          <a:p>
            <a:pPr>
              <a:lnSpc>
                <a:spcPct val="150000"/>
              </a:lnSpc>
              <a:buFont typeface="Wingdings" panose="05000000000000000000" pitchFamily="2" charset="2"/>
              <a:buChar char="Ø"/>
            </a:pPr>
            <a:r>
              <a:rPr lang="zh-CN" altLang="en-US" sz="2000" dirty="0" smtClean="0"/>
              <a:t>非平衡少子浓度指数降低</a:t>
            </a:r>
            <a:endParaRPr lang="en-US" altLang="zh-CN" sz="2000" dirty="0" smtClean="0"/>
          </a:p>
          <a:p>
            <a:pPr>
              <a:lnSpc>
                <a:spcPct val="150000"/>
              </a:lnSpc>
              <a:buFont typeface="Wingdings" panose="05000000000000000000" pitchFamily="2" charset="2"/>
              <a:buChar char="Ø"/>
            </a:pPr>
            <a:r>
              <a:rPr lang="zh-CN" altLang="en-US" sz="2000" dirty="0" smtClean="0"/>
              <a:t>寿命的另一个含义 非平衡载流子衰减至起始值的</a:t>
            </a:r>
            <a:r>
              <a:rPr lang="en-US" altLang="zh-CN" sz="2000" dirty="0" smtClean="0"/>
              <a:t>1/e</a:t>
            </a:r>
            <a:r>
              <a:rPr lang="zh-CN" altLang="en-US" sz="2000" dirty="0" smtClean="0"/>
              <a:t>倍所需要的时间</a:t>
            </a:r>
            <a:endParaRPr lang="zh-CN" altLang="en-US" sz="2000" dirty="0"/>
          </a:p>
        </p:txBody>
      </p:sp>
      <p:pic>
        <p:nvPicPr>
          <p:cNvPr id="51203" name="Picture 3"/>
          <p:cNvPicPr>
            <a:picLocks noChangeAspect="1" noChangeArrowheads="1"/>
          </p:cNvPicPr>
          <p:nvPr/>
        </p:nvPicPr>
        <p:blipFill>
          <a:blip r:embed="rId3"/>
          <a:srcRect/>
          <a:stretch>
            <a:fillRect/>
          </a:stretch>
        </p:blipFill>
        <p:spPr bwMode="auto">
          <a:xfrm>
            <a:off x="5523096" y="2841224"/>
            <a:ext cx="3417354" cy="2286016"/>
          </a:xfrm>
          <a:prstGeom prst="rect">
            <a:avLst/>
          </a:prstGeom>
          <a:noFill/>
          <a:ln w="9525">
            <a:noFill/>
            <a:miter lim="800000"/>
            <a:headEnd/>
            <a:tailEnd/>
          </a:ln>
          <a:effectLst/>
        </p:spPr>
      </p:pic>
      <p:sp>
        <p:nvSpPr>
          <p:cNvPr id="7" name="灯片编号占位符 6"/>
          <p:cNvSpPr>
            <a:spLocks noGrp="1"/>
          </p:cNvSpPr>
          <p:nvPr>
            <p:ph type="sldNum" sz="quarter" idx="12"/>
          </p:nvPr>
        </p:nvSpPr>
        <p:spPr/>
        <p:txBody>
          <a:bodyPr/>
          <a:lstStyle/>
          <a:p>
            <a:pPr>
              <a:defRPr/>
            </a:pPr>
            <a:fld id="{BFF07F44-7927-4F06-8BFD-E6EEF3C37E8D}" type="slidenum">
              <a:rPr lang="zh-CN" altLang="en-US" smtClean="0"/>
            </a:fld>
            <a:endParaRPr lang="zh-CN" altLang="en-US"/>
          </a:p>
        </p:txBody>
      </p:sp>
      <p:graphicFrame>
        <p:nvGraphicFramePr>
          <p:cNvPr id="8" name="对象 7"/>
          <p:cNvGraphicFramePr>
            <a:graphicFrameLocks noChangeAspect="1"/>
          </p:cNvGraphicFramePr>
          <p:nvPr/>
        </p:nvGraphicFramePr>
        <p:xfrm>
          <a:off x="539552" y="4196110"/>
          <a:ext cx="4756150" cy="525462"/>
        </p:xfrm>
        <a:graphic>
          <a:graphicData uri="http://schemas.openxmlformats.org/presentationml/2006/ole">
            <mc:AlternateContent xmlns:mc="http://schemas.openxmlformats.org/markup-compatibility/2006">
              <mc:Choice xmlns:v="urn:schemas-microsoft-com:vml" Requires="v">
                <p:oleObj spid="_x0000_s89166" name="公式" r:id="rId4" imgW="52425600" imgH="5791200" progId="Equation.3">
                  <p:embed/>
                </p:oleObj>
              </mc:Choice>
              <mc:Fallback>
                <p:oleObj name="公式" r:id="rId4" imgW="52425600" imgH="5791200" progId="Equation.3">
                  <p:embed/>
                  <p:pic>
                    <p:nvPicPr>
                      <p:cNvPr id="0" name="图片 89165"/>
                      <p:cNvPicPr/>
                      <p:nvPr/>
                    </p:nvPicPr>
                    <p:blipFill>
                      <a:blip r:embed="rId5"/>
                      <a:stretch>
                        <a:fillRect/>
                      </a:stretch>
                    </p:blipFill>
                    <p:spPr>
                      <a:xfrm>
                        <a:off x="539552" y="4196110"/>
                        <a:ext cx="4756150" cy="525462"/>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4764074" y="5411218"/>
          <a:ext cx="4291338" cy="468146"/>
        </p:xfrm>
        <a:graphic>
          <a:graphicData uri="http://schemas.openxmlformats.org/presentationml/2006/ole">
            <mc:AlternateContent xmlns:mc="http://schemas.openxmlformats.org/markup-compatibility/2006">
              <mc:Choice xmlns:v="urn:schemas-microsoft-com:vml" Requires="v">
                <p:oleObj spid="_x0000_s89167" name="公式" r:id="rId6" imgW="50292000" imgH="5486400" progId="Equation.3">
                  <p:embed/>
                </p:oleObj>
              </mc:Choice>
              <mc:Fallback>
                <p:oleObj name="公式" r:id="rId6" imgW="50292000" imgH="5486400" progId="Equation.3">
                  <p:embed/>
                  <p:pic>
                    <p:nvPicPr>
                      <p:cNvPr id="0" name="图片 89166"/>
                      <p:cNvPicPr/>
                      <p:nvPr/>
                    </p:nvPicPr>
                    <p:blipFill>
                      <a:blip r:embed="rId7"/>
                      <a:stretch>
                        <a:fillRect/>
                      </a:stretch>
                    </p:blipFill>
                    <p:spPr>
                      <a:xfrm>
                        <a:off x="4764074" y="5411218"/>
                        <a:ext cx="4291338" cy="46814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产生</a:t>
            </a:r>
            <a:r>
              <a:rPr lang="en-US" altLang="zh-CN" dirty="0" smtClean="0"/>
              <a:t>——</a:t>
            </a:r>
            <a:r>
              <a:rPr lang="zh-CN" altLang="en-US" dirty="0" smtClean="0"/>
              <a:t>复合的逆过程</a:t>
            </a:r>
            <a:endParaRPr lang="zh-CN" altLang="en-US" dirty="0"/>
          </a:p>
        </p:txBody>
      </p:sp>
      <p:graphicFrame>
        <p:nvGraphicFramePr>
          <p:cNvPr id="58370" name="Object 2"/>
          <p:cNvGraphicFramePr>
            <a:graphicFrameLocks noChangeAspect="1"/>
          </p:cNvGraphicFramePr>
          <p:nvPr/>
        </p:nvGraphicFramePr>
        <p:xfrm>
          <a:off x="2483768" y="1901031"/>
          <a:ext cx="3897312" cy="1323975"/>
        </p:xfrm>
        <a:graphic>
          <a:graphicData uri="http://schemas.openxmlformats.org/presentationml/2006/ole">
            <mc:AlternateContent xmlns:mc="http://schemas.openxmlformats.org/markup-compatibility/2006">
              <mc:Choice xmlns:v="urn:schemas-microsoft-com:vml" Requires="v">
                <p:oleObj spid="_x0000_s90144" name="公式" r:id="rId1" imgW="1714500" imgH="558800" progId="Equation.3">
                  <p:embed/>
                </p:oleObj>
              </mc:Choice>
              <mc:Fallback>
                <p:oleObj name="公式" r:id="rId1" imgW="1714500" imgH="558800" progId="Equation.3">
                  <p:embed/>
                  <p:pic>
                    <p:nvPicPr>
                      <p:cNvPr id="0" name="图片 901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1901031"/>
                        <a:ext cx="3897312" cy="1323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4"/>
          <p:cNvSpPr>
            <a:spLocks noGrp="1"/>
          </p:cNvSpPr>
          <p:nvPr>
            <p:ph type="sldNum" sz="quarter" idx="12"/>
          </p:nvPr>
        </p:nvSpPr>
        <p:spPr/>
        <p:txBody>
          <a:bodyPr/>
          <a:lstStyle/>
          <a:p>
            <a:pPr>
              <a:defRPr/>
            </a:pPr>
            <a:fld id="{BFF07F44-7927-4F06-8BFD-E6EEF3C37E8D}" type="slidenum">
              <a:rPr lang="zh-CN" altLang="en-US" smtClean="0"/>
            </a:fld>
            <a:endParaRPr lang="zh-CN" altLang="en-US"/>
          </a:p>
        </p:txBody>
      </p:sp>
      <p:sp>
        <p:nvSpPr>
          <p:cNvPr id="4" name="矩形 3"/>
          <p:cNvSpPr/>
          <p:nvPr/>
        </p:nvSpPr>
        <p:spPr>
          <a:xfrm>
            <a:off x="2123728" y="4365104"/>
            <a:ext cx="5109091" cy="1313052"/>
          </a:xfrm>
          <a:prstGeom prst="rect">
            <a:avLst/>
          </a:prstGeom>
        </p:spPr>
        <p:txBody>
          <a:bodyPr wrap="none">
            <a:spAutoFit/>
          </a:bodyPr>
          <a:lstStyle/>
          <a:p>
            <a:pPr lvl="0">
              <a:lnSpc>
                <a:spcPct val="130000"/>
              </a:lnSpc>
            </a:pPr>
            <a:r>
              <a:rPr lang="zh-CN" altLang="en-US" sz="3200" dirty="0">
                <a:solidFill>
                  <a:prstClr val="black"/>
                </a:solidFill>
              </a:rPr>
              <a:t>产生和复合是同时存在的</a:t>
            </a:r>
            <a:r>
              <a:rPr lang="zh-CN" altLang="en-US" sz="3200" dirty="0" smtClean="0">
                <a:solidFill>
                  <a:prstClr val="black"/>
                </a:solidFill>
              </a:rPr>
              <a:t>。</a:t>
            </a:r>
            <a:endParaRPr lang="en-US" altLang="zh-CN" sz="3200" dirty="0" smtClean="0">
              <a:solidFill>
                <a:prstClr val="black"/>
              </a:solidFill>
            </a:endParaRPr>
          </a:p>
          <a:p>
            <a:pPr lvl="0">
              <a:lnSpc>
                <a:spcPct val="130000"/>
              </a:lnSpc>
            </a:pPr>
            <a:r>
              <a:rPr lang="zh-CN" altLang="en-US" sz="3200" dirty="0" smtClean="0">
                <a:solidFill>
                  <a:prstClr val="black"/>
                </a:solidFill>
              </a:rPr>
              <a:t>动态平衡的过程</a:t>
            </a:r>
            <a:endParaRPr lang="zh-CN" altLang="en-US" sz="3200" dirty="0">
              <a:solidFill>
                <a:prstClr val="black"/>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4714876" cy="1000108"/>
          </a:xfrm>
        </p:spPr>
        <p:txBody>
          <a:bodyPr/>
          <a:lstStyle/>
          <a:p>
            <a:r>
              <a:rPr lang="zh-CN" altLang="en-US" b="1" dirty="0" smtClean="0">
                <a:solidFill>
                  <a:srgbClr val="FF0000"/>
                </a:solidFill>
              </a:rPr>
              <a:t>复合率、产生率</a:t>
            </a:r>
            <a:endParaRPr lang="zh-CN" altLang="en-US" b="1" dirty="0">
              <a:solidFill>
                <a:srgbClr val="FF0000"/>
              </a:solidFill>
            </a:endParaRPr>
          </a:p>
        </p:txBody>
      </p:sp>
      <p:sp>
        <p:nvSpPr>
          <p:cNvPr id="7" name="矩形 6"/>
          <p:cNvSpPr/>
          <p:nvPr/>
        </p:nvSpPr>
        <p:spPr>
          <a:xfrm>
            <a:off x="357158" y="1857364"/>
            <a:ext cx="8501122" cy="2936188"/>
          </a:xfrm>
          <a:prstGeom prst="rect">
            <a:avLst/>
          </a:prstGeom>
        </p:spPr>
        <p:txBody>
          <a:bodyPr wrap="square">
            <a:spAutoFit/>
          </a:bodyPr>
          <a:lstStyle/>
          <a:p>
            <a:pPr>
              <a:lnSpc>
                <a:spcPct val="130000"/>
              </a:lnSpc>
              <a:spcBef>
                <a:spcPct val="25000"/>
              </a:spcBef>
            </a:pPr>
            <a:r>
              <a:rPr lang="zh-CN" altLang="en-US" sz="2400" dirty="0" smtClean="0"/>
              <a:t>产生率：单位时间和单位体积内所产生的电子</a:t>
            </a:r>
            <a:r>
              <a:rPr lang="en-US" altLang="zh-CN" sz="2400" dirty="0" smtClean="0"/>
              <a:t>-</a:t>
            </a:r>
            <a:r>
              <a:rPr lang="zh-CN" altLang="en-US" sz="2400" dirty="0" smtClean="0"/>
              <a:t>空穴对数，</a:t>
            </a:r>
            <a:r>
              <a:rPr lang="en-US" altLang="zh-CN" sz="2400" dirty="0" smtClean="0"/>
              <a:t>G</a:t>
            </a:r>
            <a:endParaRPr lang="en-US" altLang="zh-CN" sz="2400" dirty="0" smtClean="0"/>
          </a:p>
          <a:p>
            <a:pPr>
              <a:lnSpc>
                <a:spcPct val="130000"/>
              </a:lnSpc>
              <a:spcBef>
                <a:spcPct val="25000"/>
              </a:spcBef>
            </a:pPr>
            <a:r>
              <a:rPr lang="zh-CN" altLang="en-US" sz="2400" dirty="0" smtClean="0"/>
              <a:t>复合率：单位时间和单位体积内复合掉的电子</a:t>
            </a:r>
            <a:r>
              <a:rPr lang="en-US" altLang="zh-CN" sz="2400" dirty="0" smtClean="0"/>
              <a:t>-</a:t>
            </a:r>
            <a:r>
              <a:rPr lang="zh-CN" altLang="en-US" sz="2400" dirty="0" smtClean="0"/>
              <a:t>空穴     </a:t>
            </a:r>
            <a:endParaRPr lang="en-US" altLang="zh-CN" sz="2400" dirty="0" smtClean="0"/>
          </a:p>
          <a:p>
            <a:pPr>
              <a:lnSpc>
                <a:spcPct val="130000"/>
              </a:lnSpc>
              <a:spcBef>
                <a:spcPct val="25000"/>
              </a:spcBef>
            </a:pPr>
            <a:r>
              <a:rPr lang="en-US" altLang="zh-CN" sz="2400" dirty="0" smtClean="0"/>
              <a:t>   </a:t>
            </a:r>
            <a:r>
              <a:rPr lang="zh-CN" altLang="en-US" sz="2400" dirty="0" smtClean="0"/>
              <a:t>                </a:t>
            </a:r>
            <a:r>
              <a:rPr lang="en-US" altLang="zh-CN" sz="2400" dirty="0" smtClean="0"/>
              <a:t>R=r n p</a:t>
            </a:r>
            <a:endParaRPr lang="en-US" altLang="zh-CN" sz="2400" dirty="0" smtClean="0"/>
          </a:p>
          <a:p>
            <a:pPr>
              <a:lnSpc>
                <a:spcPct val="130000"/>
              </a:lnSpc>
              <a:spcBef>
                <a:spcPct val="35000"/>
              </a:spcBef>
            </a:pPr>
            <a:r>
              <a:rPr lang="en-US" altLang="zh-CN" sz="2400" dirty="0" smtClean="0"/>
              <a:t>r</a:t>
            </a:r>
            <a:r>
              <a:rPr lang="zh-CN" altLang="en-US" sz="2400" dirty="0" smtClean="0"/>
              <a:t>复合几率：代表不同热运动速度的电子和空穴复合几率的平 </a:t>
            </a:r>
            <a:endParaRPr lang="en-US" altLang="zh-CN" sz="2400" dirty="0" smtClean="0"/>
          </a:p>
          <a:p>
            <a:pPr>
              <a:lnSpc>
                <a:spcPct val="130000"/>
              </a:lnSpc>
              <a:spcBef>
                <a:spcPct val="35000"/>
              </a:spcBef>
            </a:pPr>
            <a:r>
              <a:rPr lang="en-US" altLang="zh-CN" sz="2400" dirty="0" smtClean="0"/>
              <a:t>                   </a:t>
            </a:r>
            <a:r>
              <a:rPr lang="zh-CN" altLang="en-US" sz="2400" dirty="0" smtClean="0"/>
              <a:t>均值，</a:t>
            </a:r>
            <a:r>
              <a:rPr lang="en-US" altLang="zh-CN" sz="2400" dirty="0" smtClean="0"/>
              <a:t>r</a:t>
            </a:r>
            <a:r>
              <a:rPr lang="zh-CN" altLang="en-US" sz="2400" dirty="0" smtClean="0"/>
              <a:t>只与温度有关，与</a:t>
            </a:r>
            <a:r>
              <a:rPr lang="en-US" altLang="zh-CN" sz="2400" dirty="0" smtClean="0"/>
              <a:t>n</a:t>
            </a:r>
            <a:r>
              <a:rPr lang="zh-CN" altLang="en-US" sz="2400" dirty="0" smtClean="0"/>
              <a:t>、</a:t>
            </a:r>
            <a:r>
              <a:rPr lang="en-US" altLang="zh-CN" sz="2400" dirty="0" smtClean="0"/>
              <a:t>p</a:t>
            </a:r>
            <a:r>
              <a:rPr lang="zh-CN" altLang="en-US" sz="2400" dirty="0" smtClean="0"/>
              <a:t>无关。</a:t>
            </a:r>
            <a:endParaRPr lang="zh-CN" altLang="en-US" sz="2400" dirty="0"/>
          </a:p>
        </p:txBody>
      </p:sp>
      <p:sp>
        <p:nvSpPr>
          <p:cNvPr id="4" name="灯片编号占位符 3"/>
          <p:cNvSpPr>
            <a:spLocks noGrp="1"/>
          </p:cNvSpPr>
          <p:nvPr>
            <p:ph type="sldNum" sz="quarter" idx="12"/>
          </p:nvPr>
        </p:nvSpPr>
        <p:spPr/>
        <p:txBody>
          <a:bodyPr/>
          <a:lstStyle/>
          <a:p>
            <a:pPr>
              <a:defRPr/>
            </a:pPr>
            <a:fld id="{BFF07F44-7927-4F06-8BFD-E6EEF3C37E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5214974" cy="1143000"/>
          </a:xfrm>
        </p:spPr>
        <p:txBody>
          <a:bodyPr/>
          <a:lstStyle/>
          <a:p>
            <a:pPr>
              <a:defRPr/>
            </a:pPr>
            <a:r>
              <a:rPr lang="zh-CN" altLang="en-US" dirty="0" smtClean="0">
                <a:solidFill>
                  <a:srgbClr val="FF0000"/>
                </a:solidFill>
                <a:latin typeface="黑体" panose="02010609060101010101" pitchFamily="2" charset="-122"/>
                <a:ea typeface="黑体" panose="02010609060101010101" pitchFamily="2" charset="-122"/>
              </a:rPr>
              <a:t>带带直接复合理论</a:t>
            </a:r>
            <a:endParaRPr lang="zh-CN" altLang="en-US" b="1" dirty="0">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endParaRPr>
          </a:p>
        </p:txBody>
      </p:sp>
      <p:sp>
        <p:nvSpPr>
          <p:cNvPr id="4" name="Text Box 4"/>
          <p:cNvSpPr txBox="1">
            <a:spLocks noChangeArrowheads="1"/>
          </p:cNvSpPr>
          <p:nvPr/>
        </p:nvSpPr>
        <p:spPr bwMode="auto">
          <a:xfrm>
            <a:off x="468313" y="1196975"/>
            <a:ext cx="8389967" cy="1200329"/>
          </a:xfrm>
          <a:prstGeom prst="rect">
            <a:avLst/>
          </a:prstGeom>
          <a:noFill/>
          <a:ln w="9525">
            <a:noFill/>
            <a:miter lim="800000"/>
          </a:ln>
        </p:spPr>
        <p:txBody>
          <a:bodyPr wrap="square">
            <a:spAutoFit/>
          </a:bodyPr>
          <a:lstStyle/>
          <a:p>
            <a:r>
              <a:rPr lang="zh-CN" altLang="en-US" sz="2400" dirty="0"/>
              <a:t>在非简并半导体中， </a:t>
            </a:r>
            <a:r>
              <a:rPr lang="en-US" altLang="zh-CN" sz="2400" dirty="0"/>
              <a:t>G</a:t>
            </a:r>
            <a:r>
              <a:rPr lang="zh-CN" altLang="en-US" sz="2400" dirty="0"/>
              <a:t>产生率只与温度有关，与</a:t>
            </a:r>
            <a:r>
              <a:rPr lang="en-US" altLang="zh-CN" sz="2400" dirty="0"/>
              <a:t>n</a:t>
            </a:r>
            <a:r>
              <a:rPr lang="zh-CN" altLang="en-US" sz="2400" dirty="0"/>
              <a:t>、</a:t>
            </a:r>
            <a:r>
              <a:rPr lang="en-US" altLang="zh-CN" sz="2400" dirty="0"/>
              <a:t>p</a:t>
            </a:r>
            <a:r>
              <a:rPr lang="zh-CN" altLang="en-US" sz="2400" dirty="0"/>
              <a:t>无关。</a:t>
            </a:r>
            <a:endParaRPr lang="zh-CN" altLang="en-US" sz="2400" dirty="0"/>
          </a:p>
          <a:p>
            <a:endParaRPr lang="zh-CN" altLang="en-US" sz="2400" dirty="0"/>
          </a:p>
          <a:p>
            <a:r>
              <a:rPr lang="zh-CN" altLang="en-US" sz="2400" dirty="0"/>
              <a:t>热平衡时</a:t>
            </a:r>
            <a:endParaRPr lang="zh-CN" altLang="en-US" sz="2400" dirty="0"/>
          </a:p>
        </p:txBody>
      </p:sp>
      <p:graphicFrame>
        <p:nvGraphicFramePr>
          <p:cNvPr id="5" name="Object 5"/>
          <p:cNvGraphicFramePr>
            <a:graphicFrameLocks noChangeAspect="1"/>
          </p:cNvGraphicFramePr>
          <p:nvPr/>
        </p:nvGraphicFramePr>
        <p:xfrm>
          <a:off x="2390775" y="2392363"/>
          <a:ext cx="4606925" cy="1379537"/>
        </p:xfrm>
        <a:graphic>
          <a:graphicData uri="http://schemas.openxmlformats.org/presentationml/2006/ole">
            <mc:AlternateContent xmlns:mc="http://schemas.openxmlformats.org/markup-compatibility/2006">
              <mc:Choice xmlns:v="urn:schemas-microsoft-com:vml" Requires="v">
                <p:oleObj spid="_x0000_s91196" name="公式" r:id="rId1" imgW="39014400" imgH="11582400" progId="Equation.3">
                  <p:embed/>
                </p:oleObj>
              </mc:Choice>
              <mc:Fallback>
                <p:oleObj name="公式" r:id="rId1" imgW="39014400" imgH="11582400" progId="Equation.3">
                  <p:embed/>
                  <p:pic>
                    <p:nvPicPr>
                      <p:cNvPr id="0" name="图片 91195"/>
                      <p:cNvPicPr>
                        <a:picLocks noChangeAspect="1" noChangeArrowheads="1"/>
                      </p:cNvPicPr>
                      <p:nvPr/>
                    </p:nvPicPr>
                    <p:blipFill>
                      <a:blip r:embed="rId2"/>
                      <a:srcRect/>
                      <a:stretch>
                        <a:fillRect/>
                      </a:stretch>
                    </p:blipFill>
                    <p:spPr bwMode="auto">
                      <a:xfrm>
                        <a:off x="2390775" y="2392363"/>
                        <a:ext cx="4606925" cy="1379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7"/>
          <p:cNvSpPr txBox="1">
            <a:spLocks noChangeArrowheads="1"/>
          </p:cNvSpPr>
          <p:nvPr/>
        </p:nvSpPr>
        <p:spPr bwMode="auto">
          <a:xfrm>
            <a:off x="642910" y="4214818"/>
            <a:ext cx="7200900" cy="519112"/>
          </a:xfrm>
          <a:prstGeom prst="rect">
            <a:avLst/>
          </a:prstGeom>
          <a:noFill/>
          <a:ln w="9525">
            <a:noFill/>
            <a:miter lim="800000"/>
          </a:ln>
        </p:spPr>
        <p:txBody>
          <a:bodyPr>
            <a:spAutoFit/>
          </a:bodyPr>
          <a:lstStyle/>
          <a:p>
            <a:r>
              <a:rPr lang="zh-CN" altLang="en-US" sz="2800" dirty="0"/>
              <a:t>注入△</a:t>
            </a:r>
            <a:r>
              <a:rPr lang="en-US" altLang="zh-CN" sz="2800" dirty="0"/>
              <a:t>n</a:t>
            </a:r>
            <a:r>
              <a:rPr lang="zh-CN" altLang="en-US" sz="2800" dirty="0"/>
              <a:t>、 △</a:t>
            </a:r>
            <a:r>
              <a:rPr lang="en-US" altLang="zh-CN" sz="2800" dirty="0"/>
              <a:t>p</a:t>
            </a:r>
            <a:r>
              <a:rPr lang="zh-CN" altLang="en-US" sz="2800" dirty="0"/>
              <a:t>之后，撤消外界作用，则：</a:t>
            </a:r>
            <a:endParaRPr lang="zh-CN" altLang="en-US" sz="2800" dirty="0"/>
          </a:p>
        </p:txBody>
      </p:sp>
      <p:graphicFrame>
        <p:nvGraphicFramePr>
          <p:cNvPr id="7" name="Object 8"/>
          <p:cNvGraphicFramePr>
            <a:graphicFrameLocks noChangeAspect="1"/>
          </p:cNvGraphicFramePr>
          <p:nvPr/>
        </p:nvGraphicFramePr>
        <p:xfrm>
          <a:off x="1498600" y="4965700"/>
          <a:ext cx="6261100" cy="1325563"/>
        </p:xfrm>
        <a:graphic>
          <a:graphicData uri="http://schemas.openxmlformats.org/presentationml/2006/ole">
            <mc:AlternateContent xmlns:mc="http://schemas.openxmlformats.org/markup-compatibility/2006">
              <mc:Choice xmlns:v="urn:schemas-microsoft-com:vml" Requires="v">
                <p:oleObj spid="_x0000_s91197" name="公式" r:id="rId3" imgW="54864000" imgH="11582400" progId="Equation.3">
                  <p:embed/>
                </p:oleObj>
              </mc:Choice>
              <mc:Fallback>
                <p:oleObj name="公式" r:id="rId3" imgW="54864000" imgH="11582400" progId="Equation.3">
                  <p:embed/>
                  <p:pic>
                    <p:nvPicPr>
                      <p:cNvPr id="0" name="图片 91196"/>
                      <p:cNvPicPr>
                        <a:picLocks noChangeAspect="1" noChangeArrowheads="1"/>
                      </p:cNvPicPr>
                      <p:nvPr/>
                    </p:nvPicPr>
                    <p:blipFill>
                      <a:blip r:embed="rId4"/>
                      <a:srcRect/>
                      <a:stretch>
                        <a:fillRect/>
                      </a:stretch>
                    </p:blipFill>
                    <p:spPr bwMode="auto">
                      <a:xfrm>
                        <a:off x="1498600" y="4965700"/>
                        <a:ext cx="6261100" cy="1325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灯片编号占位符 7"/>
          <p:cNvSpPr>
            <a:spLocks noGrp="1"/>
          </p:cNvSpPr>
          <p:nvPr>
            <p:ph type="sldNum" sz="quarter" idx="12"/>
          </p:nvPr>
        </p:nvSpPr>
        <p:spPr/>
        <p:txBody>
          <a:bodyPr/>
          <a:lstStyle/>
          <a:p>
            <a:pPr>
              <a:defRPr/>
            </a:pPr>
            <a:fld id="{BFF07F44-7927-4F06-8BFD-E6EEF3C37E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21" name="Text Box 4"/>
          <p:cNvSpPr txBox="1">
            <a:spLocks noChangeArrowheads="1"/>
          </p:cNvSpPr>
          <p:nvPr/>
        </p:nvSpPr>
        <p:spPr bwMode="auto">
          <a:xfrm>
            <a:off x="148678" y="1056717"/>
            <a:ext cx="5715040" cy="461665"/>
          </a:xfrm>
          <a:prstGeom prst="rect">
            <a:avLst/>
          </a:prstGeom>
          <a:noFill/>
          <a:ln w="9525">
            <a:noFill/>
            <a:miter lim="800000"/>
          </a:ln>
        </p:spPr>
        <p:txBody>
          <a:bodyPr wrap="square">
            <a:spAutoFit/>
          </a:bodyPr>
          <a:lstStyle/>
          <a:p>
            <a:r>
              <a:rPr lang="zh-CN" altLang="en-US" sz="2400" dirty="0" smtClean="0"/>
              <a:t>稳态条件下，净的复合率</a:t>
            </a:r>
            <a:endParaRPr lang="zh-CN" altLang="en-US" sz="2400" dirty="0"/>
          </a:p>
        </p:txBody>
      </p:sp>
      <p:sp>
        <p:nvSpPr>
          <p:cNvPr id="64522" name="Rectangle 6"/>
          <p:cNvSpPr>
            <a:spLocks noChangeArrowheads="1"/>
          </p:cNvSpPr>
          <p:nvPr/>
        </p:nvSpPr>
        <p:spPr bwMode="auto">
          <a:xfrm>
            <a:off x="0" y="3067050"/>
            <a:ext cx="9144000" cy="0"/>
          </a:xfrm>
          <a:prstGeom prst="rect">
            <a:avLst/>
          </a:prstGeom>
          <a:noFill/>
          <a:ln w="9525">
            <a:noFill/>
            <a:miter lim="800000"/>
          </a:ln>
        </p:spPr>
        <p:txBody>
          <a:bodyPr wrap="none" anchor="ctr">
            <a:spAutoFit/>
          </a:bodyPr>
          <a:lstStyle/>
          <a:p>
            <a:endParaRPr lang="zh-CN" altLang="en-US"/>
          </a:p>
        </p:txBody>
      </p:sp>
      <p:graphicFrame>
        <p:nvGraphicFramePr>
          <p:cNvPr id="64517" name="Object 5"/>
          <p:cNvGraphicFramePr>
            <a:graphicFrameLocks noChangeAspect="1"/>
          </p:cNvGraphicFramePr>
          <p:nvPr/>
        </p:nvGraphicFramePr>
        <p:xfrm>
          <a:off x="795338" y="1555750"/>
          <a:ext cx="7916862" cy="1497013"/>
        </p:xfrm>
        <a:graphic>
          <a:graphicData uri="http://schemas.openxmlformats.org/presentationml/2006/ole">
            <mc:AlternateContent xmlns:mc="http://schemas.openxmlformats.org/markup-compatibility/2006">
              <mc:Choice xmlns:v="urn:schemas-microsoft-com:vml" Requires="v">
                <p:oleObj spid="_x0000_s92229" name="公式" r:id="rId1" imgW="95097600" imgH="17983200" progId="Equation.3">
                  <p:embed/>
                </p:oleObj>
              </mc:Choice>
              <mc:Fallback>
                <p:oleObj name="公式" r:id="rId1" imgW="95097600" imgH="17983200" progId="Equation.3">
                  <p:embed/>
                  <p:pic>
                    <p:nvPicPr>
                      <p:cNvPr id="0" name="图片 92228"/>
                      <p:cNvPicPr>
                        <a:picLocks noChangeAspect="1" noChangeArrowheads="1"/>
                      </p:cNvPicPr>
                      <p:nvPr/>
                    </p:nvPicPr>
                    <p:blipFill>
                      <a:blip r:embed="rId2"/>
                      <a:srcRect/>
                      <a:stretch>
                        <a:fillRect/>
                      </a:stretch>
                    </p:blipFill>
                    <p:spPr bwMode="auto">
                      <a:xfrm>
                        <a:off x="795338" y="1555750"/>
                        <a:ext cx="7916862" cy="1497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23" name="Text Box 7"/>
          <p:cNvSpPr txBox="1">
            <a:spLocks noChangeArrowheads="1"/>
          </p:cNvSpPr>
          <p:nvPr/>
        </p:nvSpPr>
        <p:spPr bwMode="auto">
          <a:xfrm>
            <a:off x="142844" y="3659109"/>
            <a:ext cx="3384550" cy="519113"/>
          </a:xfrm>
          <a:prstGeom prst="rect">
            <a:avLst/>
          </a:prstGeom>
          <a:noFill/>
          <a:ln w="9525">
            <a:noFill/>
            <a:miter lim="800000"/>
          </a:ln>
        </p:spPr>
        <p:txBody>
          <a:bodyPr wrap="none">
            <a:spAutoFit/>
          </a:bodyPr>
          <a:lstStyle/>
          <a:p>
            <a:r>
              <a:rPr lang="zh-CN" altLang="en-US" sz="2800" dirty="0"/>
              <a:t>非平衡载流子的寿命</a:t>
            </a:r>
            <a:endParaRPr lang="zh-CN" altLang="en-US" sz="2800" dirty="0"/>
          </a:p>
        </p:txBody>
      </p:sp>
      <p:sp>
        <p:nvSpPr>
          <p:cNvPr id="64524" name="Rectangle 9"/>
          <p:cNvSpPr>
            <a:spLocks noChangeArrowheads="1"/>
          </p:cNvSpPr>
          <p:nvPr/>
        </p:nvSpPr>
        <p:spPr bwMode="auto">
          <a:xfrm>
            <a:off x="0" y="3214688"/>
            <a:ext cx="9144000" cy="0"/>
          </a:xfrm>
          <a:prstGeom prst="rect">
            <a:avLst/>
          </a:prstGeom>
          <a:noFill/>
          <a:ln w="9525">
            <a:noFill/>
            <a:miter lim="800000"/>
          </a:ln>
        </p:spPr>
        <p:txBody>
          <a:bodyPr wrap="none" anchor="ctr">
            <a:spAutoFit/>
          </a:bodyPr>
          <a:lstStyle/>
          <a:p>
            <a:endParaRPr lang="zh-CN" altLang="en-US"/>
          </a:p>
        </p:txBody>
      </p:sp>
      <p:graphicFrame>
        <p:nvGraphicFramePr>
          <p:cNvPr id="64520" name="Object 8"/>
          <p:cNvGraphicFramePr>
            <a:graphicFrameLocks noChangeAspect="1"/>
          </p:cNvGraphicFramePr>
          <p:nvPr/>
        </p:nvGraphicFramePr>
        <p:xfrm>
          <a:off x="3707904" y="3438545"/>
          <a:ext cx="4467225" cy="1027112"/>
        </p:xfrm>
        <a:graphic>
          <a:graphicData uri="http://schemas.openxmlformats.org/presentationml/2006/ole">
            <mc:AlternateContent xmlns:mc="http://schemas.openxmlformats.org/markup-compatibility/2006">
              <mc:Choice xmlns:v="urn:schemas-microsoft-com:vml" Requires="v">
                <p:oleObj spid="_x0000_s92230" name="公式" r:id="rId3" imgW="46024800" imgH="10668000" progId="Equation.3">
                  <p:embed/>
                </p:oleObj>
              </mc:Choice>
              <mc:Fallback>
                <p:oleObj name="公式" r:id="rId3" imgW="46024800" imgH="10668000" progId="Equation.3">
                  <p:embed/>
                  <p:pic>
                    <p:nvPicPr>
                      <p:cNvPr id="0" name="图片 92229"/>
                      <p:cNvPicPr>
                        <a:picLocks noChangeAspect="1" noChangeArrowheads="1"/>
                      </p:cNvPicPr>
                      <p:nvPr/>
                    </p:nvPicPr>
                    <p:blipFill>
                      <a:blip r:embed="rId4"/>
                      <a:srcRect/>
                      <a:stretch>
                        <a:fillRect/>
                      </a:stretch>
                    </p:blipFill>
                    <p:spPr bwMode="auto">
                      <a:xfrm>
                        <a:off x="3707904" y="3438545"/>
                        <a:ext cx="4467225" cy="1027112"/>
                      </a:xfrm>
                      <a:prstGeom prst="rect">
                        <a:avLst/>
                      </a:prstGeom>
                      <a:solidFill>
                        <a:srgbClr val="99CC00">
                          <a:alpha val="23000"/>
                        </a:srgbClr>
                      </a:solidFill>
                    </p:spPr>
                  </p:pic>
                </p:oleObj>
              </mc:Fallback>
            </mc:AlternateContent>
          </a:graphicData>
        </a:graphic>
      </p:graphicFrame>
      <p:sp>
        <p:nvSpPr>
          <p:cNvPr id="64525" name="Text Box 10"/>
          <p:cNvSpPr txBox="1">
            <a:spLocks noChangeArrowheads="1"/>
          </p:cNvSpPr>
          <p:nvPr/>
        </p:nvSpPr>
        <p:spPr bwMode="auto">
          <a:xfrm>
            <a:off x="241859" y="4915634"/>
            <a:ext cx="8444941" cy="1671227"/>
          </a:xfrm>
          <a:prstGeom prst="rect">
            <a:avLst/>
          </a:prstGeom>
          <a:noFill/>
          <a:ln w="9525">
            <a:noFill/>
            <a:miter lim="800000"/>
          </a:ln>
        </p:spPr>
        <p:txBody>
          <a:bodyPr wrap="none">
            <a:spAutoFit/>
          </a:bodyPr>
          <a:lstStyle/>
          <a:p>
            <a:pPr>
              <a:lnSpc>
                <a:spcPct val="135000"/>
              </a:lnSpc>
            </a:pPr>
            <a:r>
              <a:rPr lang="en-US" altLang="zh-CN" sz="2800" dirty="0"/>
              <a:t>           </a:t>
            </a:r>
            <a:r>
              <a:rPr lang="zh-CN" altLang="en-US" sz="2400" dirty="0"/>
              <a:t>复合几率</a:t>
            </a:r>
            <a:r>
              <a:rPr lang="en-US" altLang="zh-CN" sz="2400" dirty="0" smtClean="0"/>
              <a:t>r</a:t>
            </a:r>
            <a:r>
              <a:rPr lang="zh-CN" altLang="en-US" sz="2400" dirty="0" smtClean="0"/>
              <a:t>：</a:t>
            </a:r>
            <a:r>
              <a:rPr lang="en-US" altLang="zh-CN" sz="2400" dirty="0" smtClean="0"/>
              <a:t> </a:t>
            </a:r>
            <a:r>
              <a:rPr lang="zh-CN" altLang="en-US" sz="2400" dirty="0" smtClean="0"/>
              <a:t>能带结构、温度</a:t>
            </a:r>
            <a:endParaRPr lang="zh-CN" altLang="en-US" sz="2400" dirty="0"/>
          </a:p>
          <a:p>
            <a:pPr>
              <a:lnSpc>
                <a:spcPct val="135000"/>
              </a:lnSpc>
            </a:pPr>
            <a:r>
              <a:rPr lang="el-GR" altLang="zh-CN" sz="2400" dirty="0" smtClean="0">
                <a:sym typeface="Symbol" panose="05050102010706020507"/>
              </a:rPr>
              <a:t></a:t>
            </a:r>
            <a:r>
              <a:rPr lang="zh-CN" altLang="en-US" sz="2400" dirty="0" smtClean="0"/>
              <a:t>：         </a:t>
            </a:r>
            <a:r>
              <a:rPr lang="en-US" altLang="zh-CN" sz="2400" dirty="0" smtClean="0"/>
              <a:t>n</a:t>
            </a:r>
            <a:r>
              <a:rPr lang="en-US" altLang="zh-CN" sz="2400" baseline="-25000" dirty="0" smtClean="0"/>
              <a:t>0</a:t>
            </a:r>
            <a:r>
              <a:rPr lang="en-US" altLang="zh-CN" sz="2400" dirty="0" smtClean="0"/>
              <a:t>+p</a:t>
            </a:r>
            <a:r>
              <a:rPr lang="en-US" altLang="zh-CN" sz="2400" baseline="-25000" dirty="0" smtClean="0"/>
              <a:t>0</a:t>
            </a:r>
            <a:r>
              <a:rPr lang="en-US" altLang="zh-CN" sz="2400" dirty="0"/>
              <a:t>:        </a:t>
            </a:r>
            <a:r>
              <a:rPr lang="zh-CN" altLang="en-US" sz="2400" dirty="0"/>
              <a:t>平衡浓度（杂质浓度，温度）</a:t>
            </a:r>
            <a:endParaRPr lang="zh-CN" altLang="en-US" sz="2400" dirty="0"/>
          </a:p>
          <a:p>
            <a:pPr>
              <a:lnSpc>
                <a:spcPct val="135000"/>
              </a:lnSpc>
            </a:pPr>
            <a:r>
              <a:rPr lang="zh-CN" altLang="en-US" sz="2400" dirty="0"/>
              <a:t>           </a:t>
            </a:r>
            <a:r>
              <a:rPr lang="zh-CN" altLang="en-US" sz="2400" dirty="0" smtClean="0"/>
              <a:t>      △</a:t>
            </a:r>
            <a:r>
              <a:rPr lang="en-US" altLang="zh-CN" sz="2400" dirty="0"/>
              <a:t>p:          </a:t>
            </a:r>
            <a:r>
              <a:rPr lang="zh-CN" altLang="en-US" sz="2400" dirty="0" smtClean="0"/>
              <a:t>过剩</a:t>
            </a:r>
            <a:r>
              <a:rPr lang="zh-CN" altLang="en-US" sz="2400" dirty="0"/>
              <a:t>浓度（注入水平，外界作用强弱）</a:t>
            </a:r>
            <a:endParaRPr lang="zh-CN" altLang="en-US" sz="2400" dirty="0"/>
          </a:p>
        </p:txBody>
      </p:sp>
      <p:sp>
        <p:nvSpPr>
          <p:cNvPr id="2" name="Rectangle 13"/>
          <p:cNvSpPr>
            <a:spLocks noRot="1" noChangeArrowheads="1"/>
          </p:cNvSpPr>
          <p:nvPr/>
        </p:nvSpPr>
        <p:spPr bwMode="auto">
          <a:xfrm>
            <a:off x="0" y="0"/>
            <a:ext cx="4605340" cy="928670"/>
          </a:xfrm>
          <a:prstGeom prst="rect">
            <a:avLst/>
          </a:prstGeom>
          <a:noFill/>
          <a:ln w="9525">
            <a:noFill/>
            <a:miter lim="800000"/>
          </a:ln>
          <a:effectLst/>
        </p:spPr>
        <p:txBody>
          <a:bodyPr anchor="ctr"/>
          <a:lstStyle/>
          <a:p>
            <a:pPr algn="ctr">
              <a:defRPr/>
            </a:pPr>
            <a:r>
              <a:rPr lang="zh-CN" altLang="en-US" sz="4000" dirty="0" smtClean="0">
                <a:solidFill>
                  <a:srgbClr val="FF0000"/>
                </a:solidFill>
                <a:latin typeface="黑体" panose="02010609060101010101" pitchFamily="2" charset="-122"/>
                <a:ea typeface="黑体" panose="02010609060101010101" pitchFamily="2" charset="-122"/>
              </a:rPr>
              <a:t>带带直接复合理论</a:t>
            </a:r>
            <a:endParaRPr lang="zh-CN" altLang="en-US" sz="4000" b="1" dirty="0">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endParaRPr>
          </a:p>
        </p:txBody>
      </p:sp>
      <p:sp>
        <p:nvSpPr>
          <p:cNvPr id="64528" name="AutoShape 14"/>
          <p:cNvSpPr/>
          <p:nvPr/>
        </p:nvSpPr>
        <p:spPr bwMode="auto">
          <a:xfrm>
            <a:off x="1000100" y="5072074"/>
            <a:ext cx="260375" cy="1368425"/>
          </a:xfrm>
          <a:prstGeom prst="leftBrace">
            <a:avLst>
              <a:gd name="adj1" fmla="val 156159"/>
              <a:gd name="adj2" fmla="val 50000"/>
            </a:avLst>
          </a:prstGeom>
          <a:noFill/>
          <a:ln w="28575">
            <a:solidFill>
              <a:schemeClr val="tx1"/>
            </a:solidFill>
            <a:round/>
          </a:ln>
        </p:spPr>
        <p:txBody>
          <a:bodyPr wrap="none" anchor="ctr"/>
          <a:lstStyle/>
          <a:p>
            <a:endParaRPr lang="zh-CN" altLang="en-US"/>
          </a:p>
        </p:txBody>
      </p:sp>
      <p:sp>
        <p:nvSpPr>
          <p:cNvPr id="14" name="灯片编号占位符 13"/>
          <p:cNvSpPr>
            <a:spLocks noGrp="1"/>
          </p:cNvSpPr>
          <p:nvPr>
            <p:ph type="sldNum" sz="quarter" idx="12"/>
          </p:nvPr>
        </p:nvSpPr>
        <p:spPr/>
        <p:txBody>
          <a:bodyPr/>
          <a:lstStyle/>
          <a:p>
            <a:pPr>
              <a:defRPr/>
            </a:pPr>
            <a:fld id="{BFF07F44-7927-4F06-8BFD-E6EEF3C37E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5" name="Text Box 4"/>
          <p:cNvSpPr txBox="1">
            <a:spLocks noChangeArrowheads="1"/>
          </p:cNvSpPr>
          <p:nvPr/>
        </p:nvSpPr>
        <p:spPr bwMode="auto">
          <a:xfrm>
            <a:off x="827088" y="836613"/>
            <a:ext cx="2317750" cy="519112"/>
          </a:xfrm>
          <a:prstGeom prst="rect">
            <a:avLst/>
          </a:prstGeom>
          <a:noFill/>
          <a:ln w="9525">
            <a:noFill/>
            <a:miter lim="800000"/>
          </a:ln>
        </p:spPr>
        <p:txBody>
          <a:bodyPr wrap="none">
            <a:spAutoFit/>
          </a:bodyPr>
          <a:lstStyle/>
          <a:p>
            <a:r>
              <a:rPr lang="zh-CN" altLang="en-US" sz="2800"/>
              <a:t>对于小注入：</a:t>
            </a:r>
            <a:endParaRPr lang="zh-CN" altLang="en-US" sz="2800"/>
          </a:p>
        </p:txBody>
      </p:sp>
      <p:graphicFrame>
        <p:nvGraphicFramePr>
          <p:cNvPr id="65541" name="Object 5"/>
          <p:cNvGraphicFramePr>
            <a:graphicFrameLocks noChangeAspect="1"/>
          </p:cNvGraphicFramePr>
          <p:nvPr/>
        </p:nvGraphicFramePr>
        <p:xfrm>
          <a:off x="684213" y="1789111"/>
          <a:ext cx="7380456" cy="2044702"/>
        </p:xfrm>
        <a:graphic>
          <a:graphicData uri="http://schemas.openxmlformats.org/presentationml/2006/ole">
            <mc:AlternateContent xmlns:mc="http://schemas.openxmlformats.org/markup-compatibility/2006">
              <mc:Choice xmlns:v="urn:schemas-microsoft-com:vml" Requires="v">
                <p:oleObj spid="_x0000_s93269" name="公式" r:id="rId1" imgW="95097600" imgH="22555200" progId="Equation.3">
                  <p:embed/>
                </p:oleObj>
              </mc:Choice>
              <mc:Fallback>
                <p:oleObj name="公式" r:id="rId1" imgW="95097600" imgH="22555200" progId="Equation.3">
                  <p:embed/>
                  <p:pic>
                    <p:nvPicPr>
                      <p:cNvPr id="0" name="图片 93268"/>
                      <p:cNvPicPr>
                        <a:picLocks noChangeAspect="1" noChangeArrowheads="1"/>
                      </p:cNvPicPr>
                      <p:nvPr/>
                    </p:nvPicPr>
                    <p:blipFill>
                      <a:blip r:embed="rId2"/>
                      <a:srcRect/>
                      <a:stretch>
                        <a:fillRect/>
                      </a:stretch>
                    </p:blipFill>
                    <p:spPr bwMode="auto">
                      <a:xfrm>
                        <a:off x="684213" y="1789111"/>
                        <a:ext cx="7380456" cy="2044702"/>
                      </a:xfrm>
                      <a:prstGeom prst="rect">
                        <a:avLst/>
                      </a:prstGeom>
                      <a:noFill/>
                    </p:spPr>
                  </p:pic>
                </p:oleObj>
              </mc:Fallback>
            </mc:AlternateContent>
          </a:graphicData>
        </a:graphic>
      </p:graphicFrame>
      <p:sp>
        <p:nvSpPr>
          <p:cNvPr id="65547" name="Text Box 7"/>
          <p:cNvSpPr txBox="1">
            <a:spLocks noChangeArrowheads="1"/>
          </p:cNvSpPr>
          <p:nvPr/>
        </p:nvSpPr>
        <p:spPr bwMode="auto">
          <a:xfrm>
            <a:off x="684213" y="4076700"/>
            <a:ext cx="2317750" cy="519113"/>
          </a:xfrm>
          <a:prstGeom prst="rect">
            <a:avLst/>
          </a:prstGeom>
          <a:noFill/>
          <a:ln w="9525">
            <a:noFill/>
            <a:miter lim="800000"/>
          </a:ln>
        </p:spPr>
        <p:txBody>
          <a:bodyPr wrap="none">
            <a:spAutoFit/>
          </a:bodyPr>
          <a:lstStyle/>
          <a:p>
            <a:r>
              <a:rPr lang="zh-CN" altLang="en-US" sz="2800"/>
              <a:t>对于大注入：</a:t>
            </a:r>
            <a:endParaRPr lang="zh-CN" altLang="en-US" sz="2800"/>
          </a:p>
        </p:txBody>
      </p:sp>
      <p:sp>
        <p:nvSpPr>
          <p:cNvPr id="65548" name="Rectangle 9"/>
          <p:cNvSpPr>
            <a:spLocks noChangeArrowheads="1"/>
          </p:cNvSpPr>
          <p:nvPr/>
        </p:nvSpPr>
        <p:spPr bwMode="auto">
          <a:xfrm>
            <a:off x="0" y="3100388"/>
            <a:ext cx="9144000" cy="0"/>
          </a:xfrm>
          <a:prstGeom prst="rect">
            <a:avLst/>
          </a:prstGeom>
          <a:noFill/>
          <a:ln w="9525">
            <a:noFill/>
            <a:miter lim="800000"/>
          </a:ln>
        </p:spPr>
        <p:txBody>
          <a:bodyPr wrap="none" anchor="ctr">
            <a:spAutoFit/>
          </a:bodyPr>
          <a:lstStyle/>
          <a:p>
            <a:endParaRPr lang="zh-CN" altLang="en-US"/>
          </a:p>
        </p:txBody>
      </p:sp>
      <p:graphicFrame>
        <p:nvGraphicFramePr>
          <p:cNvPr id="65544" name="Object 8"/>
          <p:cNvGraphicFramePr>
            <a:graphicFrameLocks noChangeAspect="1"/>
          </p:cNvGraphicFramePr>
          <p:nvPr/>
        </p:nvGraphicFramePr>
        <p:xfrm>
          <a:off x="942975" y="4838700"/>
          <a:ext cx="2578100" cy="1682750"/>
        </p:xfrm>
        <a:graphic>
          <a:graphicData uri="http://schemas.openxmlformats.org/presentationml/2006/ole">
            <mc:AlternateContent xmlns:mc="http://schemas.openxmlformats.org/markup-compatibility/2006">
              <mc:Choice xmlns:v="urn:schemas-microsoft-com:vml" Requires="v">
                <p:oleObj spid="_x0000_s93270" name="公式" r:id="rId3" imgW="24993600" imgH="16459200" progId="Equation.3">
                  <p:embed/>
                </p:oleObj>
              </mc:Choice>
              <mc:Fallback>
                <p:oleObj name="公式" r:id="rId3" imgW="24993600" imgH="16459200" progId="Equation.3">
                  <p:embed/>
                  <p:pic>
                    <p:nvPicPr>
                      <p:cNvPr id="0" name="图片 93269"/>
                      <p:cNvPicPr>
                        <a:picLocks noChangeAspect="1" noChangeArrowheads="1"/>
                      </p:cNvPicPr>
                      <p:nvPr/>
                    </p:nvPicPr>
                    <p:blipFill>
                      <a:blip r:embed="rId4"/>
                      <a:srcRect/>
                      <a:stretch>
                        <a:fillRect/>
                      </a:stretch>
                    </p:blipFill>
                    <p:spPr bwMode="auto">
                      <a:xfrm>
                        <a:off x="942975" y="4838700"/>
                        <a:ext cx="2578100" cy="168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49" name="Text Box 10"/>
          <p:cNvSpPr txBox="1">
            <a:spLocks noChangeArrowheads="1"/>
          </p:cNvSpPr>
          <p:nvPr/>
        </p:nvSpPr>
        <p:spPr bwMode="auto">
          <a:xfrm>
            <a:off x="4643438" y="5229225"/>
            <a:ext cx="3744912" cy="946150"/>
          </a:xfrm>
          <a:prstGeom prst="rect">
            <a:avLst/>
          </a:prstGeom>
          <a:noFill/>
          <a:ln w="9525">
            <a:noFill/>
            <a:miter lim="800000"/>
          </a:ln>
        </p:spPr>
        <p:txBody>
          <a:bodyPr>
            <a:spAutoFit/>
          </a:bodyPr>
          <a:lstStyle/>
          <a:p>
            <a:r>
              <a:rPr lang="en-US" altLang="zh-CN" sz="2800" dirty="0" smtClean="0">
                <a:sym typeface="Symbol" panose="05050102010706020507"/>
              </a:rPr>
              <a:t></a:t>
            </a:r>
            <a:r>
              <a:rPr lang="zh-CN" altLang="en-US" sz="2800" dirty="0" smtClean="0"/>
              <a:t>不再</a:t>
            </a:r>
            <a:r>
              <a:rPr lang="zh-CN" altLang="en-US" sz="2800" dirty="0"/>
              <a:t>是常数，随非平衡载流子浓度改变</a:t>
            </a:r>
            <a:endParaRPr lang="zh-CN" altLang="en-US" sz="2800" dirty="0"/>
          </a:p>
        </p:txBody>
      </p:sp>
      <p:sp>
        <p:nvSpPr>
          <p:cNvPr id="10" name="Rectangle 13"/>
          <p:cNvSpPr>
            <a:spLocks noRot="1" noChangeArrowheads="1"/>
          </p:cNvSpPr>
          <p:nvPr/>
        </p:nvSpPr>
        <p:spPr bwMode="auto">
          <a:xfrm>
            <a:off x="0" y="0"/>
            <a:ext cx="4605340" cy="928670"/>
          </a:xfrm>
          <a:prstGeom prst="rect">
            <a:avLst/>
          </a:prstGeom>
          <a:noFill/>
          <a:ln w="9525">
            <a:noFill/>
            <a:miter lim="800000"/>
          </a:ln>
          <a:effectLst/>
        </p:spPr>
        <p:txBody>
          <a:bodyPr anchor="ctr"/>
          <a:lstStyle/>
          <a:p>
            <a:pPr algn="ctr">
              <a:defRPr/>
            </a:pPr>
            <a:r>
              <a:rPr lang="zh-CN" altLang="en-US" sz="4000" dirty="0" smtClean="0">
                <a:solidFill>
                  <a:srgbClr val="FF0000"/>
                </a:solidFill>
                <a:latin typeface="黑体" panose="02010609060101010101" pitchFamily="2" charset="-122"/>
                <a:ea typeface="黑体" panose="02010609060101010101" pitchFamily="2" charset="-122"/>
              </a:rPr>
              <a:t>带带直接复合理论</a:t>
            </a:r>
            <a:endParaRPr lang="zh-CN" altLang="en-US" sz="4000" b="1" dirty="0">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endParaRPr>
          </a:p>
        </p:txBody>
      </p:sp>
      <p:sp>
        <p:nvSpPr>
          <p:cNvPr id="11" name="灯片编号占位符 10"/>
          <p:cNvSpPr>
            <a:spLocks noGrp="1"/>
          </p:cNvSpPr>
          <p:nvPr>
            <p:ph type="sldNum" sz="quarter" idx="12"/>
          </p:nvPr>
        </p:nvSpPr>
        <p:spPr/>
        <p:txBody>
          <a:bodyPr/>
          <a:lstStyle/>
          <a:p>
            <a:pPr>
              <a:defRPr/>
            </a:pPr>
            <a:fld id="{BFF07F44-7927-4F06-8BFD-E6EEF3C37E8D}" type="slidenum">
              <a:rPr lang="zh-CN" altLang="en-US" smtClean="0"/>
            </a:fld>
            <a:endParaRPr lang="zh-CN" altLang="en-US"/>
          </a:p>
        </p:txBody>
      </p:sp>
      <p:graphicFrame>
        <p:nvGraphicFramePr>
          <p:cNvPr id="2" name="对象 1"/>
          <p:cNvGraphicFramePr>
            <a:graphicFrameLocks noChangeAspect="1"/>
          </p:cNvGraphicFramePr>
          <p:nvPr/>
        </p:nvGraphicFramePr>
        <p:xfrm>
          <a:off x="3500014" y="924390"/>
          <a:ext cx="2693504" cy="591257"/>
        </p:xfrm>
        <a:graphic>
          <a:graphicData uri="http://schemas.openxmlformats.org/presentationml/2006/ole">
            <mc:AlternateContent xmlns:mc="http://schemas.openxmlformats.org/markup-compatibility/2006">
              <mc:Choice xmlns:v="urn:schemas-microsoft-com:vml" Requires="v">
                <p:oleObj spid="_x0000_s93271" name="公式" r:id="rId5" imgW="24993600" imgH="5486400" progId="Equation.3">
                  <p:embed/>
                </p:oleObj>
              </mc:Choice>
              <mc:Fallback>
                <p:oleObj name="公式" r:id="rId5" imgW="24993600" imgH="5486400" progId="Equation.3">
                  <p:embed/>
                  <p:pic>
                    <p:nvPicPr>
                      <p:cNvPr id="0" name="图片 93270"/>
                      <p:cNvPicPr/>
                      <p:nvPr/>
                    </p:nvPicPr>
                    <p:blipFill>
                      <a:blip r:embed="rId6"/>
                      <a:stretch>
                        <a:fillRect/>
                      </a:stretch>
                    </p:blipFill>
                    <p:spPr>
                      <a:xfrm>
                        <a:off x="3500014" y="924390"/>
                        <a:ext cx="2693504" cy="59125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4"/>
          <p:cNvSpPr txBox="1">
            <a:spLocks noChangeArrowheads="1"/>
          </p:cNvSpPr>
          <p:nvPr/>
        </p:nvSpPr>
        <p:spPr bwMode="auto">
          <a:xfrm>
            <a:off x="107504" y="2719262"/>
            <a:ext cx="8424862" cy="1477328"/>
          </a:xfrm>
          <a:prstGeom prst="rect">
            <a:avLst/>
          </a:prstGeom>
          <a:noFill/>
          <a:ln w="9525">
            <a:noFill/>
            <a:miter lim="800000"/>
          </a:ln>
        </p:spPr>
        <p:txBody>
          <a:bodyPr>
            <a:spAutoFit/>
          </a:bodyPr>
          <a:lstStyle/>
          <a:p>
            <a:pPr algn="ctr">
              <a:lnSpc>
                <a:spcPct val="150000"/>
              </a:lnSpc>
            </a:pPr>
            <a:r>
              <a:rPr lang="zh-CN" altLang="en-US" sz="2800" dirty="0"/>
              <a:t>本征材料：</a:t>
            </a:r>
            <a:r>
              <a:rPr lang="en-US" altLang="zh-CN" sz="2800" dirty="0"/>
              <a:t>Ge</a:t>
            </a:r>
            <a:r>
              <a:rPr lang="zh-CN" altLang="en-US" sz="2800" dirty="0"/>
              <a:t>：  </a:t>
            </a:r>
            <a:r>
              <a:rPr lang="zh-CN" altLang="en-US" sz="2800" dirty="0">
                <a:sym typeface="Symbol" panose="05050102010706020507" pitchFamily="18" charset="2"/>
              </a:rPr>
              <a:t></a:t>
            </a:r>
            <a:r>
              <a:rPr lang="en-US" altLang="zh-CN" sz="2800" dirty="0"/>
              <a:t>=6.5×10</a:t>
            </a:r>
            <a:r>
              <a:rPr lang="en-US" altLang="zh-CN" sz="2800" baseline="30000" dirty="0"/>
              <a:t>-4</a:t>
            </a:r>
            <a:r>
              <a:rPr lang="en-US" altLang="zh-CN" sz="2800" dirty="0"/>
              <a:t> cm</a:t>
            </a:r>
            <a:r>
              <a:rPr lang="en-US" altLang="zh-CN" sz="2800" baseline="30000" dirty="0"/>
              <a:t>3</a:t>
            </a:r>
            <a:r>
              <a:rPr lang="en-US" altLang="zh-CN" sz="2800" dirty="0"/>
              <a:t>/s       </a:t>
            </a:r>
            <a:r>
              <a:rPr lang="en-US" altLang="zh-CN" sz="2800" dirty="0" smtClean="0">
                <a:sym typeface="Symbol" panose="05050102010706020507"/>
              </a:rPr>
              <a:t></a:t>
            </a:r>
            <a:r>
              <a:rPr lang="en-US" altLang="zh-CN" sz="2800" dirty="0" smtClean="0"/>
              <a:t>=</a:t>
            </a:r>
            <a:r>
              <a:rPr lang="en-US" altLang="zh-CN" sz="2800" dirty="0"/>
              <a:t>0.3s</a:t>
            </a:r>
            <a:endParaRPr lang="en-US" altLang="zh-CN" sz="2800" dirty="0"/>
          </a:p>
          <a:p>
            <a:pPr algn="ctr">
              <a:lnSpc>
                <a:spcPct val="150000"/>
              </a:lnSpc>
            </a:pPr>
            <a:r>
              <a:rPr lang="en-US" altLang="zh-CN" sz="2800" dirty="0"/>
              <a:t>                     </a:t>
            </a:r>
            <a:r>
              <a:rPr lang="en-US" altLang="zh-CN" sz="2800" dirty="0" smtClean="0"/>
              <a:t>     Si</a:t>
            </a:r>
            <a:r>
              <a:rPr lang="zh-CN" altLang="en-US" sz="2800" dirty="0" smtClean="0"/>
              <a:t>： </a:t>
            </a:r>
            <a:r>
              <a:rPr lang="zh-CN" altLang="en-US" sz="3200" dirty="0">
                <a:sym typeface="Symbol" panose="05050102010706020507" pitchFamily="18" charset="2"/>
              </a:rPr>
              <a:t></a:t>
            </a:r>
            <a:r>
              <a:rPr lang="zh-CN" altLang="en-US" sz="3200" dirty="0"/>
              <a:t> </a:t>
            </a:r>
            <a:r>
              <a:rPr lang="en-US" altLang="zh-CN" sz="2800" dirty="0"/>
              <a:t>=10</a:t>
            </a:r>
            <a:r>
              <a:rPr lang="en-US" altLang="zh-CN" sz="2800" baseline="30000" dirty="0"/>
              <a:t>-11</a:t>
            </a:r>
            <a:r>
              <a:rPr lang="en-US" altLang="zh-CN" sz="2800" dirty="0"/>
              <a:t>        cm</a:t>
            </a:r>
            <a:r>
              <a:rPr lang="en-US" altLang="zh-CN" sz="2800" baseline="30000" dirty="0"/>
              <a:t>3</a:t>
            </a:r>
            <a:r>
              <a:rPr lang="en-US" altLang="zh-CN" sz="2800" dirty="0"/>
              <a:t>/s        </a:t>
            </a:r>
            <a:r>
              <a:rPr lang="en-US" altLang="zh-CN" sz="2800" dirty="0" smtClean="0">
                <a:sym typeface="Symbol" panose="05050102010706020507"/>
              </a:rPr>
              <a:t></a:t>
            </a:r>
            <a:r>
              <a:rPr lang="en-US" altLang="zh-CN" sz="2800" dirty="0" smtClean="0"/>
              <a:t> =</a:t>
            </a:r>
            <a:r>
              <a:rPr lang="en-US" altLang="zh-CN" sz="2800" dirty="0"/>
              <a:t>3.5s</a:t>
            </a:r>
            <a:endParaRPr lang="en-US" altLang="zh-CN" sz="2800" dirty="0"/>
          </a:p>
        </p:txBody>
      </p:sp>
      <p:sp>
        <p:nvSpPr>
          <p:cNvPr id="227330" name="Text Box 5"/>
          <p:cNvSpPr txBox="1">
            <a:spLocks noChangeArrowheads="1"/>
          </p:cNvSpPr>
          <p:nvPr/>
        </p:nvSpPr>
        <p:spPr bwMode="auto">
          <a:xfrm>
            <a:off x="465140" y="4754931"/>
            <a:ext cx="8280400" cy="1311193"/>
          </a:xfrm>
          <a:prstGeom prst="rect">
            <a:avLst/>
          </a:prstGeom>
          <a:noFill/>
          <a:ln w="9525">
            <a:noFill/>
            <a:miter lim="800000"/>
          </a:ln>
        </p:spPr>
        <p:txBody>
          <a:bodyPr>
            <a:spAutoFit/>
          </a:bodyPr>
          <a:lstStyle/>
          <a:p>
            <a:pPr>
              <a:lnSpc>
                <a:spcPct val="150000"/>
              </a:lnSpc>
            </a:pPr>
            <a:r>
              <a:rPr lang="zh-CN" altLang="en-US" sz="2800" dirty="0"/>
              <a:t>实际上，在</a:t>
            </a:r>
            <a:r>
              <a:rPr lang="en-US" altLang="zh-CN" sz="2800" dirty="0"/>
              <a:t>Si</a:t>
            </a:r>
            <a:r>
              <a:rPr lang="zh-CN" altLang="en-US" sz="2800" dirty="0"/>
              <a:t>和</a:t>
            </a:r>
            <a:r>
              <a:rPr lang="en-US" altLang="zh-CN" sz="2800" dirty="0" err="1"/>
              <a:t>Ge</a:t>
            </a:r>
            <a:r>
              <a:rPr lang="zh-CN" altLang="en-US" sz="2800" dirty="0"/>
              <a:t>中</a:t>
            </a:r>
            <a:r>
              <a:rPr lang="zh-CN" altLang="en-US" sz="2800" dirty="0" smtClean="0"/>
              <a:t>，</a:t>
            </a:r>
            <a:r>
              <a:rPr lang="en-US" altLang="zh-CN" sz="2800" dirty="0" smtClean="0">
                <a:sym typeface="Symbol" panose="05050102010706020507"/>
              </a:rPr>
              <a:t></a:t>
            </a:r>
            <a:r>
              <a:rPr lang="en-US" altLang="zh-CN" sz="2800" dirty="0" smtClean="0"/>
              <a:t>&lt;10</a:t>
            </a:r>
            <a:r>
              <a:rPr lang="en-US" altLang="zh-CN" sz="2800" baseline="30000" dirty="0" smtClean="0"/>
              <a:t>-3</a:t>
            </a:r>
            <a:r>
              <a:rPr lang="en-US" altLang="zh-CN" sz="2800" dirty="0" smtClean="0"/>
              <a:t>s</a:t>
            </a:r>
            <a:r>
              <a:rPr lang="zh-CN" altLang="en-US" sz="2800" dirty="0"/>
              <a:t>时，寿命不是</a:t>
            </a:r>
            <a:r>
              <a:rPr lang="zh-CN" altLang="en-US" sz="2800" dirty="0" smtClean="0"/>
              <a:t>由带带复合决定的，而是带间能级辅助复合</a:t>
            </a:r>
            <a:r>
              <a:rPr lang="zh-CN" altLang="en-US" sz="2800" dirty="0"/>
              <a:t>起主要作用</a:t>
            </a:r>
            <a:r>
              <a:rPr lang="zh-CN" altLang="en-US" sz="2800" dirty="0" smtClean="0"/>
              <a:t>。</a:t>
            </a:r>
            <a:endParaRPr lang="zh-CN" altLang="en-US" sz="2800" dirty="0"/>
          </a:p>
        </p:txBody>
      </p:sp>
      <p:sp>
        <p:nvSpPr>
          <p:cNvPr id="227332" name="Text Box 7"/>
          <p:cNvSpPr txBox="1">
            <a:spLocks noChangeArrowheads="1"/>
          </p:cNvSpPr>
          <p:nvPr/>
        </p:nvSpPr>
        <p:spPr bwMode="auto">
          <a:xfrm>
            <a:off x="827088" y="981075"/>
            <a:ext cx="7488237" cy="1244600"/>
          </a:xfrm>
          <a:prstGeom prst="rect">
            <a:avLst/>
          </a:prstGeom>
          <a:noFill/>
          <a:ln w="9525">
            <a:noFill/>
            <a:miter lim="800000"/>
          </a:ln>
        </p:spPr>
        <p:txBody>
          <a:bodyPr>
            <a:spAutoFit/>
          </a:bodyPr>
          <a:lstStyle/>
          <a:p>
            <a:pPr>
              <a:lnSpc>
                <a:spcPct val="135000"/>
              </a:lnSpc>
              <a:spcBef>
                <a:spcPct val="50000"/>
              </a:spcBef>
            </a:pPr>
            <a:r>
              <a:rPr lang="zh-CN" altLang="en-US" sz="2800" dirty="0"/>
              <a:t>根据光吸收谱的实验数据，结合理论计算得到本征半导体的复合概率和寿命如下：</a:t>
            </a:r>
            <a:endParaRPr lang="zh-CN" altLang="en-US" sz="2800" dirty="0"/>
          </a:p>
        </p:txBody>
      </p:sp>
      <p:sp>
        <p:nvSpPr>
          <p:cNvPr id="6" name="Rectangle 13"/>
          <p:cNvSpPr>
            <a:spLocks noRot="1" noChangeArrowheads="1"/>
          </p:cNvSpPr>
          <p:nvPr/>
        </p:nvSpPr>
        <p:spPr bwMode="auto">
          <a:xfrm>
            <a:off x="0" y="0"/>
            <a:ext cx="4605340" cy="928670"/>
          </a:xfrm>
          <a:prstGeom prst="rect">
            <a:avLst/>
          </a:prstGeom>
          <a:noFill/>
          <a:ln w="9525">
            <a:noFill/>
            <a:miter lim="800000"/>
          </a:ln>
          <a:effectLst/>
        </p:spPr>
        <p:txBody>
          <a:bodyPr anchor="ctr"/>
          <a:lstStyle/>
          <a:p>
            <a:pPr algn="ctr">
              <a:defRPr/>
            </a:pPr>
            <a:r>
              <a:rPr lang="zh-CN" altLang="en-US" sz="4000" dirty="0" smtClean="0">
                <a:solidFill>
                  <a:srgbClr val="FF0000"/>
                </a:solidFill>
                <a:latin typeface="黑体" panose="02010609060101010101" pitchFamily="2" charset="-122"/>
                <a:ea typeface="黑体" panose="02010609060101010101" pitchFamily="2" charset="-122"/>
              </a:rPr>
              <a:t>带带直接复合理论</a:t>
            </a:r>
            <a:endParaRPr lang="zh-CN" altLang="en-US" sz="4000" b="1" dirty="0">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endParaRPr>
          </a:p>
        </p:txBody>
      </p:sp>
      <p:sp>
        <p:nvSpPr>
          <p:cNvPr id="7" name="灯片编号占位符 6"/>
          <p:cNvSpPr>
            <a:spLocks noGrp="1"/>
          </p:cNvSpPr>
          <p:nvPr>
            <p:ph type="sldNum" sz="quarter" idx="12"/>
          </p:nvPr>
        </p:nvSpPr>
        <p:spPr/>
        <p:txBody>
          <a:bodyPr/>
          <a:lstStyle/>
          <a:p>
            <a:pPr>
              <a:defRPr/>
            </a:pPr>
            <a:fld id="{BFF07F44-7927-4F06-8BFD-E6EEF3C37E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AutoShape 2" descr="http://img5.imgtn.bdimg.com/it/u=4250301784,1500828995&amp;fm=21&amp;gp=0.jpg"/>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latin typeface="Calibri" panose="020F0502020204030204" pitchFamily="34" charset="0"/>
            </a:endParaRPr>
          </a:p>
        </p:txBody>
      </p:sp>
      <p:sp>
        <p:nvSpPr>
          <p:cNvPr id="16394" name="TextBox 14"/>
          <p:cNvSpPr txBox="1">
            <a:spLocks noChangeArrowheads="1"/>
          </p:cNvSpPr>
          <p:nvPr/>
        </p:nvSpPr>
        <p:spPr bwMode="auto">
          <a:xfrm>
            <a:off x="107950" y="0"/>
            <a:ext cx="374650" cy="2676525"/>
          </a:xfrm>
          <a:prstGeom prst="rect">
            <a:avLst/>
          </a:prstGeom>
          <a:noFill/>
          <a:ln w="9525">
            <a:noFill/>
            <a:miter lim="800000"/>
          </a:ln>
        </p:spPr>
        <p:txBody>
          <a:bodyPr wrap="square">
            <a:spAutoFit/>
          </a:bodyPr>
          <a:lstStyle/>
          <a:p>
            <a:r>
              <a:rPr lang="en-US" altLang="zh-CN" sz="2800" b="1" dirty="0">
                <a:solidFill>
                  <a:srgbClr val="0000FF"/>
                </a:solidFill>
                <a:latin typeface="黑体" panose="02010609060101010101" pitchFamily="2" charset="-122"/>
                <a:ea typeface="黑体" panose="02010609060101010101" pitchFamily="2" charset="-122"/>
              </a:rPr>
              <a:t>MOSFET</a:t>
            </a:r>
            <a:endParaRPr lang="zh-CN" altLang="en-US" sz="2800" b="1" dirty="0">
              <a:solidFill>
                <a:srgbClr val="0000FF"/>
              </a:solidFill>
              <a:latin typeface="黑体" panose="02010609060101010101" pitchFamily="2" charset="-122"/>
              <a:ea typeface="黑体" panose="02010609060101010101" pitchFamily="2" charset="-122"/>
            </a:endParaRPr>
          </a:p>
        </p:txBody>
      </p:sp>
      <p:sp>
        <p:nvSpPr>
          <p:cNvPr id="16" name="灯片编号占位符 15"/>
          <p:cNvSpPr>
            <a:spLocks noGrp="1"/>
          </p:cNvSpPr>
          <p:nvPr>
            <p:ph type="sldNum" sz="quarter" idx="12"/>
          </p:nvPr>
        </p:nvSpPr>
        <p:spPr/>
        <p:txBody>
          <a:bodyPr/>
          <a:lstStyle/>
          <a:p>
            <a:pPr>
              <a:defRPr/>
            </a:pPr>
            <a:fld id="{01CBC984-D14F-4F83-ACFD-36387A0195F7}" type="slidenum">
              <a:rPr lang="zh-CN" altLang="en-US"/>
            </a:fld>
            <a:endParaRPr lang="zh-CN" altLang="en-US"/>
          </a:p>
        </p:txBody>
      </p:sp>
      <p:pic>
        <p:nvPicPr>
          <p:cNvPr id="116" name="图片 115"/>
          <p:cNvPicPr/>
          <p:nvPr/>
        </p:nvPicPr>
        <p:blipFill>
          <a:blip r:embed="rId1"/>
          <a:stretch>
            <a:fillRect/>
          </a:stretch>
        </p:blipFill>
        <p:spPr>
          <a:xfrm>
            <a:off x="36830" y="3522980"/>
            <a:ext cx="2590800" cy="3067050"/>
          </a:xfrm>
          <a:prstGeom prst="rect">
            <a:avLst/>
          </a:prstGeom>
          <a:noFill/>
          <a:ln w="9525">
            <a:noFill/>
          </a:ln>
        </p:spPr>
      </p:pic>
      <p:pic>
        <p:nvPicPr>
          <p:cNvPr id="117" name="图片 116"/>
          <p:cNvPicPr/>
          <p:nvPr/>
        </p:nvPicPr>
        <p:blipFill>
          <a:blip r:embed="rId2"/>
          <a:stretch>
            <a:fillRect/>
          </a:stretch>
        </p:blipFill>
        <p:spPr>
          <a:xfrm>
            <a:off x="4312920" y="116840"/>
            <a:ext cx="4732020" cy="3229610"/>
          </a:xfrm>
          <a:prstGeom prst="rect">
            <a:avLst/>
          </a:prstGeom>
          <a:noFill/>
          <a:ln w="9525">
            <a:noFill/>
          </a:ln>
        </p:spPr>
      </p:pic>
      <p:pic>
        <p:nvPicPr>
          <p:cNvPr id="118" name="图片 117"/>
          <p:cNvPicPr/>
          <p:nvPr/>
        </p:nvPicPr>
        <p:blipFill>
          <a:blip r:embed="rId3"/>
          <a:stretch>
            <a:fillRect/>
          </a:stretch>
        </p:blipFill>
        <p:spPr>
          <a:xfrm>
            <a:off x="2813685" y="3837940"/>
            <a:ext cx="3012440" cy="2436495"/>
          </a:xfrm>
          <a:prstGeom prst="rect">
            <a:avLst/>
          </a:prstGeom>
          <a:noFill/>
          <a:ln w="9525">
            <a:noFill/>
          </a:ln>
        </p:spPr>
      </p:pic>
      <p:pic>
        <p:nvPicPr>
          <p:cNvPr id="119" name="图片 118"/>
          <p:cNvPicPr/>
          <p:nvPr/>
        </p:nvPicPr>
        <p:blipFill>
          <a:blip r:embed="rId4"/>
          <a:stretch>
            <a:fillRect/>
          </a:stretch>
        </p:blipFill>
        <p:spPr>
          <a:xfrm>
            <a:off x="6012180" y="3714115"/>
            <a:ext cx="3041650" cy="2684145"/>
          </a:xfrm>
          <a:prstGeom prst="rect">
            <a:avLst/>
          </a:prstGeom>
          <a:noFill/>
          <a:ln w="9525">
            <a:noFill/>
          </a:ln>
        </p:spPr>
      </p:pic>
      <p:graphicFrame>
        <p:nvGraphicFramePr>
          <p:cNvPr id="2" name="对象 1"/>
          <p:cNvGraphicFramePr/>
          <p:nvPr/>
        </p:nvGraphicFramePr>
        <p:xfrm>
          <a:off x="539750" y="116840"/>
          <a:ext cx="3773805" cy="2672715"/>
        </p:xfrm>
        <a:graphic>
          <a:graphicData uri="http://schemas.openxmlformats.org/presentationml/2006/ole">
            <mc:AlternateContent xmlns:mc="http://schemas.openxmlformats.org/markup-compatibility/2006">
              <mc:Choice xmlns:v="urn:schemas-microsoft-com:vml" Requires="v">
                <p:oleObj spid="_x0000_s3" name="" r:id="rId5" imgW="2120900" imgH="1758950" progId="Paint.Picture">
                  <p:embed/>
                </p:oleObj>
              </mc:Choice>
              <mc:Fallback>
                <p:oleObj name="" r:id="rId5" imgW="2120900" imgH="1758950" progId="Paint.Picture">
                  <p:embed/>
                  <p:pic>
                    <p:nvPicPr>
                      <p:cNvPr id="0" name="图片 2"/>
                      <p:cNvPicPr/>
                      <p:nvPr/>
                    </p:nvPicPr>
                    <p:blipFill>
                      <a:blip r:embed="rId6"/>
                      <a:stretch>
                        <a:fillRect/>
                      </a:stretch>
                    </p:blipFill>
                    <p:spPr>
                      <a:xfrm>
                        <a:off x="539750" y="116840"/>
                        <a:ext cx="3773805" cy="2672715"/>
                      </a:xfrm>
                      <a:prstGeom prst="rect">
                        <a:avLst/>
                      </a:prstGeom>
                    </p:spPr>
                  </p:pic>
                </p:oleObj>
              </mc:Fallback>
            </mc:AlternateContent>
          </a:graphicData>
        </a:graphic>
      </p:graphicFrame>
      <p:graphicFrame>
        <p:nvGraphicFramePr>
          <p:cNvPr id="4" name="对象 3"/>
          <p:cNvGraphicFramePr/>
          <p:nvPr/>
        </p:nvGraphicFramePr>
        <p:xfrm>
          <a:off x="2771775" y="2526665"/>
          <a:ext cx="1242695" cy="996315"/>
        </p:xfrm>
        <a:graphic>
          <a:graphicData uri="http://schemas.openxmlformats.org/presentationml/2006/ole">
            <mc:AlternateContent xmlns:mc="http://schemas.openxmlformats.org/markup-compatibility/2006">
              <mc:Choice xmlns:v="urn:schemas-microsoft-com:vml" Requires="v">
                <p:oleObj spid="_x0000_s5" name="" r:id="rId7" imgW="939800" imgH="1212850" progId="Paint.Picture">
                  <p:embed/>
                </p:oleObj>
              </mc:Choice>
              <mc:Fallback>
                <p:oleObj name="" r:id="rId7" imgW="939800" imgH="1212850" progId="Paint.Picture">
                  <p:embed/>
                  <p:pic>
                    <p:nvPicPr>
                      <p:cNvPr id="0" name="图片 4"/>
                      <p:cNvPicPr/>
                      <p:nvPr/>
                    </p:nvPicPr>
                    <p:blipFill>
                      <a:blip r:embed="rId8"/>
                      <a:stretch>
                        <a:fillRect/>
                      </a:stretch>
                    </p:blipFill>
                    <p:spPr>
                      <a:xfrm>
                        <a:off x="2771775" y="2526665"/>
                        <a:ext cx="1242695" cy="99631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Text Box 5"/>
          <p:cNvSpPr txBox="1">
            <a:spLocks noChangeArrowheads="1"/>
          </p:cNvSpPr>
          <p:nvPr/>
        </p:nvSpPr>
        <p:spPr bwMode="auto">
          <a:xfrm>
            <a:off x="0" y="1071546"/>
            <a:ext cx="4493538" cy="1015663"/>
          </a:xfrm>
          <a:prstGeom prst="rect">
            <a:avLst/>
          </a:prstGeom>
          <a:noFill/>
          <a:ln w="9525">
            <a:noFill/>
            <a:miter lim="800000"/>
          </a:ln>
        </p:spPr>
        <p:txBody>
          <a:bodyPr wrap="square">
            <a:spAutoFit/>
          </a:bodyPr>
          <a:lstStyle/>
          <a:p>
            <a:pPr>
              <a:lnSpc>
                <a:spcPct val="150000"/>
              </a:lnSpc>
            </a:pPr>
            <a:r>
              <a:rPr lang="zh-CN" altLang="en-US" sz="2000" dirty="0"/>
              <a:t>复合</a:t>
            </a:r>
            <a:r>
              <a:rPr lang="zh-CN" altLang="en-US" sz="2000" dirty="0" smtClean="0"/>
              <a:t>产生由四</a:t>
            </a:r>
            <a:r>
              <a:rPr lang="zh-CN" altLang="en-US" sz="2000" dirty="0"/>
              <a:t>个基本</a:t>
            </a:r>
            <a:r>
              <a:rPr lang="zh-CN" altLang="en-US" sz="2000" dirty="0" smtClean="0"/>
              <a:t>过程组成：</a:t>
            </a:r>
            <a:endParaRPr lang="zh-CN" altLang="en-US" sz="2000" dirty="0"/>
          </a:p>
          <a:p>
            <a:pPr>
              <a:lnSpc>
                <a:spcPct val="150000"/>
              </a:lnSpc>
            </a:pPr>
            <a:r>
              <a:rPr lang="en-US" altLang="zh-CN" sz="2000" dirty="0" smtClean="0"/>
              <a:t>1</a:t>
            </a:r>
            <a:r>
              <a:rPr lang="zh-CN" altLang="en-US" sz="2000" dirty="0" smtClean="0"/>
              <a:t>、</a:t>
            </a:r>
            <a:r>
              <a:rPr lang="en-US" altLang="zh-CN" sz="2000" dirty="0" smtClean="0"/>
              <a:t>E</a:t>
            </a:r>
            <a:r>
              <a:rPr lang="en-US" altLang="zh-CN" sz="2000" baseline="-25000" dirty="0" smtClean="0"/>
              <a:t>T</a:t>
            </a:r>
            <a:r>
              <a:rPr lang="zh-CN" altLang="en-US" sz="2000" dirty="0"/>
              <a:t>从导带俘获</a:t>
            </a:r>
            <a:r>
              <a:rPr lang="zh-CN" altLang="en-US" sz="2000" dirty="0" smtClean="0"/>
              <a:t>电子。</a:t>
            </a:r>
            <a:endParaRPr lang="zh-CN" altLang="en-US" sz="2000" dirty="0"/>
          </a:p>
        </p:txBody>
      </p:sp>
      <p:sp>
        <p:nvSpPr>
          <p:cNvPr id="265218" name="Rectangle 7"/>
          <p:cNvSpPr>
            <a:spLocks noChangeArrowheads="1"/>
          </p:cNvSpPr>
          <p:nvPr/>
        </p:nvSpPr>
        <p:spPr bwMode="auto">
          <a:xfrm>
            <a:off x="0" y="3328988"/>
            <a:ext cx="9144000" cy="0"/>
          </a:xfrm>
          <a:prstGeom prst="rect">
            <a:avLst/>
          </a:prstGeom>
          <a:noFill/>
          <a:ln w="9525">
            <a:noFill/>
            <a:miter lim="800000"/>
          </a:ln>
        </p:spPr>
        <p:txBody>
          <a:bodyPr wrap="none" anchor="ctr">
            <a:spAutoFit/>
          </a:bodyPr>
          <a:lstStyle/>
          <a:p>
            <a:endParaRPr lang="zh-CN" altLang="en-US"/>
          </a:p>
        </p:txBody>
      </p:sp>
      <p:sp>
        <p:nvSpPr>
          <p:cNvPr id="265219" name="Text Box 8"/>
          <p:cNvSpPr txBox="1">
            <a:spLocks noChangeArrowheads="1"/>
          </p:cNvSpPr>
          <p:nvPr/>
        </p:nvSpPr>
        <p:spPr bwMode="auto">
          <a:xfrm>
            <a:off x="2786050" y="1600130"/>
            <a:ext cx="2654894" cy="400110"/>
          </a:xfrm>
          <a:prstGeom prst="rect">
            <a:avLst/>
          </a:prstGeom>
          <a:noFill/>
          <a:ln w="9525">
            <a:noFill/>
            <a:miter lim="800000"/>
          </a:ln>
        </p:spPr>
        <p:txBody>
          <a:bodyPr wrap="none">
            <a:spAutoFit/>
          </a:bodyPr>
          <a:lstStyle/>
          <a:p>
            <a:r>
              <a:rPr lang="en-US" altLang="zh-CN" sz="2000" dirty="0" smtClean="0"/>
              <a:t>2</a:t>
            </a:r>
            <a:r>
              <a:rPr lang="zh-CN" altLang="en-US" sz="2000" dirty="0"/>
              <a:t>、</a:t>
            </a:r>
            <a:r>
              <a:rPr lang="en-US" altLang="zh-CN" sz="2000" dirty="0"/>
              <a:t>E</a:t>
            </a:r>
            <a:r>
              <a:rPr lang="en-US" altLang="zh-CN" sz="2000" baseline="-25000" dirty="0"/>
              <a:t>T</a:t>
            </a:r>
            <a:r>
              <a:rPr lang="zh-CN" altLang="en-US" sz="2000" dirty="0"/>
              <a:t>激发电子到导带</a:t>
            </a:r>
            <a:endParaRPr lang="zh-CN" altLang="en-US" sz="2000" dirty="0"/>
          </a:p>
        </p:txBody>
      </p:sp>
      <p:sp>
        <p:nvSpPr>
          <p:cNvPr id="265220" name="Rectangle 10"/>
          <p:cNvSpPr>
            <a:spLocks noChangeArrowheads="1"/>
          </p:cNvSpPr>
          <p:nvPr/>
        </p:nvSpPr>
        <p:spPr bwMode="auto">
          <a:xfrm>
            <a:off x="0" y="3328988"/>
            <a:ext cx="9144000" cy="0"/>
          </a:xfrm>
          <a:prstGeom prst="rect">
            <a:avLst/>
          </a:prstGeom>
          <a:noFill/>
          <a:ln w="9525">
            <a:noFill/>
            <a:miter lim="800000"/>
          </a:ln>
        </p:spPr>
        <p:txBody>
          <a:bodyPr wrap="none" anchor="ctr">
            <a:spAutoFit/>
          </a:bodyPr>
          <a:lstStyle/>
          <a:p>
            <a:endParaRPr lang="zh-CN" altLang="en-US"/>
          </a:p>
        </p:txBody>
      </p:sp>
      <p:sp>
        <p:nvSpPr>
          <p:cNvPr id="265221" name="Text Box 11"/>
          <p:cNvSpPr txBox="1">
            <a:spLocks noChangeArrowheads="1"/>
          </p:cNvSpPr>
          <p:nvPr/>
        </p:nvSpPr>
        <p:spPr bwMode="auto">
          <a:xfrm>
            <a:off x="0" y="2071678"/>
            <a:ext cx="4945585" cy="400110"/>
          </a:xfrm>
          <a:prstGeom prst="rect">
            <a:avLst/>
          </a:prstGeom>
          <a:noFill/>
          <a:ln w="9525">
            <a:noFill/>
            <a:miter lim="800000"/>
          </a:ln>
        </p:spPr>
        <p:txBody>
          <a:bodyPr wrap="none">
            <a:spAutoFit/>
          </a:bodyPr>
          <a:lstStyle/>
          <a:p>
            <a:r>
              <a:rPr lang="en-US" altLang="zh-CN" sz="2000" dirty="0" smtClean="0"/>
              <a:t>3</a:t>
            </a:r>
            <a:r>
              <a:rPr lang="zh-CN" altLang="en-US" sz="2000" dirty="0"/>
              <a:t>、 </a:t>
            </a:r>
            <a:r>
              <a:rPr lang="en-US" altLang="zh-CN" sz="2000" dirty="0"/>
              <a:t>E</a:t>
            </a:r>
            <a:r>
              <a:rPr lang="en-US" altLang="zh-CN" sz="2000" baseline="-25000" dirty="0"/>
              <a:t>T</a:t>
            </a:r>
            <a:r>
              <a:rPr lang="zh-CN" altLang="en-US" sz="2000" dirty="0"/>
              <a:t>从价带俘获空穴</a:t>
            </a:r>
            <a:r>
              <a:rPr lang="en-US" altLang="zh-CN" sz="2000" dirty="0"/>
              <a:t>=E</a:t>
            </a:r>
            <a:r>
              <a:rPr lang="en-US" altLang="zh-CN" sz="2000" baseline="-25000" dirty="0"/>
              <a:t>T</a:t>
            </a:r>
            <a:r>
              <a:rPr lang="zh-CN" altLang="en-US" sz="2000" dirty="0"/>
              <a:t>释放电子到价带</a:t>
            </a:r>
            <a:endParaRPr lang="zh-CN" altLang="en-US" sz="2000" dirty="0"/>
          </a:p>
        </p:txBody>
      </p:sp>
      <p:sp>
        <p:nvSpPr>
          <p:cNvPr id="265222" name="Rectangle 13"/>
          <p:cNvSpPr>
            <a:spLocks noChangeArrowheads="1"/>
          </p:cNvSpPr>
          <p:nvPr/>
        </p:nvSpPr>
        <p:spPr bwMode="auto">
          <a:xfrm>
            <a:off x="0" y="3309938"/>
            <a:ext cx="9144000" cy="0"/>
          </a:xfrm>
          <a:prstGeom prst="rect">
            <a:avLst/>
          </a:prstGeom>
          <a:noFill/>
          <a:ln w="9525">
            <a:noFill/>
            <a:miter lim="800000"/>
          </a:ln>
        </p:spPr>
        <p:txBody>
          <a:bodyPr wrap="none" anchor="ctr">
            <a:spAutoFit/>
          </a:bodyPr>
          <a:lstStyle/>
          <a:p>
            <a:endParaRPr lang="zh-CN" altLang="en-US"/>
          </a:p>
        </p:txBody>
      </p:sp>
      <p:sp>
        <p:nvSpPr>
          <p:cNvPr id="265223" name="Text Box 14"/>
          <p:cNvSpPr txBox="1">
            <a:spLocks noChangeArrowheads="1"/>
          </p:cNvSpPr>
          <p:nvPr/>
        </p:nvSpPr>
        <p:spPr bwMode="auto">
          <a:xfrm>
            <a:off x="-32" y="2571744"/>
            <a:ext cx="5202065" cy="400110"/>
          </a:xfrm>
          <a:prstGeom prst="rect">
            <a:avLst/>
          </a:prstGeom>
          <a:noFill/>
          <a:ln w="9525">
            <a:noFill/>
            <a:miter lim="800000"/>
          </a:ln>
        </p:spPr>
        <p:txBody>
          <a:bodyPr wrap="none">
            <a:spAutoFit/>
          </a:bodyPr>
          <a:lstStyle/>
          <a:p>
            <a:r>
              <a:rPr lang="en-US" altLang="zh-CN" sz="2000" dirty="0" smtClean="0"/>
              <a:t>4</a:t>
            </a:r>
            <a:r>
              <a:rPr lang="zh-CN" altLang="en-US" sz="2000" dirty="0"/>
              <a:t>、 </a:t>
            </a:r>
            <a:r>
              <a:rPr lang="en-US" altLang="zh-CN" sz="2000" dirty="0"/>
              <a:t>E</a:t>
            </a:r>
            <a:r>
              <a:rPr lang="en-US" altLang="zh-CN" sz="2000" baseline="-25000" dirty="0"/>
              <a:t>T</a:t>
            </a:r>
            <a:r>
              <a:rPr lang="zh-CN" altLang="en-US" sz="2000" dirty="0"/>
              <a:t>释放空穴到价带</a:t>
            </a:r>
            <a:r>
              <a:rPr lang="en-US" altLang="zh-CN" sz="2000" dirty="0"/>
              <a:t>=</a:t>
            </a:r>
            <a:r>
              <a:rPr lang="zh-CN" altLang="en-US" sz="2000" dirty="0"/>
              <a:t>从价带激发电子到</a:t>
            </a:r>
            <a:r>
              <a:rPr lang="en-US" altLang="zh-CN" sz="2000" dirty="0"/>
              <a:t>E</a:t>
            </a:r>
            <a:r>
              <a:rPr lang="en-US" altLang="zh-CN" sz="2000" baseline="-25000" dirty="0"/>
              <a:t>T</a:t>
            </a:r>
            <a:endParaRPr lang="en-US" altLang="zh-CN" sz="2000" baseline="-25000" dirty="0"/>
          </a:p>
        </p:txBody>
      </p:sp>
      <p:sp>
        <p:nvSpPr>
          <p:cNvPr id="265224" name="Rectangle 16"/>
          <p:cNvSpPr>
            <a:spLocks noChangeArrowheads="1"/>
          </p:cNvSpPr>
          <p:nvPr/>
        </p:nvSpPr>
        <p:spPr bwMode="auto">
          <a:xfrm>
            <a:off x="0" y="3328988"/>
            <a:ext cx="9144000" cy="0"/>
          </a:xfrm>
          <a:prstGeom prst="rect">
            <a:avLst/>
          </a:prstGeom>
          <a:noFill/>
          <a:ln w="9525">
            <a:noFill/>
            <a:miter lim="800000"/>
          </a:ln>
        </p:spPr>
        <p:txBody>
          <a:bodyPr wrap="none" anchor="ctr">
            <a:spAutoFit/>
          </a:bodyPr>
          <a:lstStyle/>
          <a:p>
            <a:endParaRPr lang="zh-CN" altLang="en-US"/>
          </a:p>
        </p:txBody>
      </p:sp>
      <p:pic>
        <p:nvPicPr>
          <p:cNvPr id="11" name="Picture 2"/>
          <p:cNvPicPr>
            <a:picLocks noChangeAspect="1" noChangeArrowheads="1"/>
          </p:cNvPicPr>
          <p:nvPr/>
        </p:nvPicPr>
        <p:blipFill>
          <a:blip r:embed="rId1"/>
          <a:srcRect/>
          <a:stretch>
            <a:fillRect/>
          </a:stretch>
        </p:blipFill>
        <p:spPr bwMode="auto">
          <a:xfrm>
            <a:off x="142844" y="2928934"/>
            <a:ext cx="9001156" cy="2000264"/>
          </a:xfrm>
          <a:prstGeom prst="rect">
            <a:avLst/>
          </a:prstGeom>
          <a:noFill/>
          <a:ln w="9525">
            <a:noFill/>
            <a:miter lim="800000"/>
            <a:headEnd/>
            <a:tailEnd/>
          </a:ln>
          <a:effectLst/>
        </p:spPr>
      </p:pic>
      <p:graphicFrame>
        <p:nvGraphicFramePr>
          <p:cNvPr id="64514" name="Object 2"/>
          <p:cNvGraphicFramePr>
            <a:graphicFrameLocks noChangeAspect="1"/>
          </p:cNvGraphicFramePr>
          <p:nvPr/>
        </p:nvGraphicFramePr>
        <p:xfrm>
          <a:off x="385763" y="4970463"/>
          <a:ext cx="7835900" cy="1816100"/>
        </p:xfrm>
        <a:graphic>
          <a:graphicData uri="http://schemas.openxmlformats.org/presentationml/2006/ole">
            <mc:AlternateContent xmlns:mc="http://schemas.openxmlformats.org/markup-compatibility/2006">
              <mc:Choice xmlns:v="urn:schemas-microsoft-com:vml" Requires="v">
                <p:oleObj spid="_x0000_s94241" name="公式" r:id="rId2" imgW="102717600" imgH="23774400" progId="Equation.3">
                  <p:embed/>
                </p:oleObj>
              </mc:Choice>
              <mc:Fallback>
                <p:oleObj name="公式" r:id="rId2" imgW="102717600" imgH="23774400" progId="Equation.3">
                  <p:embed/>
                  <p:pic>
                    <p:nvPicPr>
                      <p:cNvPr id="0" name="图片 94240"/>
                      <p:cNvPicPr>
                        <a:picLocks noChangeAspect="1" noChangeArrowheads="1"/>
                      </p:cNvPicPr>
                      <p:nvPr/>
                    </p:nvPicPr>
                    <p:blipFill>
                      <a:blip r:embed="rId3"/>
                      <a:srcRect/>
                      <a:stretch>
                        <a:fillRect/>
                      </a:stretch>
                    </p:blipFill>
                    <p:spPr bwMode="auto">
                      <a:xfrm>
                        <a:off x="385763" y="4970463"/>
                        <a:ext cx="7835900" cy="181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p:cNvSpPr>
            <a:spLocks noRot="1" noChangeArrowheads="1"/>
          </p:cNvSpPr>
          <p:nvPr/>
        </p:nvSpPr>
        <p:spPr bwMode="auto">
          <a:xfrm>
            <a:off x="-214346" y="0"/>
            <a:ext cx="9144000" cy="928670"/>
          </a:xfrm>
          <a:prstGeom prst="rect">
            <a:avLst/>
          </a:prstGeom>
          <a:noFill/>
          <a:ln w="9525">
            <a:noFill/>
            <a:miter lim="800000"/>
          </a:ln>
          <a:effectLst/>
        </p:spPr>
        <p:txBody>
          <a:bodyPr anchor="ctr"/>
          <a:lstStyle/>
          <a:p>
            <a:pPr algn="ctr">
              <a:defRPr/>
            </a:pPr>
            <a:r>
              <a:rPr lang="zh-CN" altLang="en-US" sz="4000" dirty="0" smtClean="0">
                <a:solidFill>
                  <a:srgbClr val="FF0000"/>
                </a:solidFill>
                <a:latin typeface="黑体" panose="02010609060101010101" pitchFamily="2" charset="-122"/>
                <a:ea typeface="黑体" panose="02010609060101010101" pitchFamily="2" charset="-122"/>
              </a:rPr>
              <a:t>中间能级辅助的间接复合理论－</a:t>
            </a:r>
            <a:r>
              <a:rPr lang="en-US" altLang="zh-CN" sz="4000" dirty="0" smtClean="0">
                <a:solidFill>
                  <a:srgbClr val="FF0000"/>
                </a:solidFill>
                <a:latin typeface="黑体" panose="02010609060101010101" pitchFamily="2" charset="-122"/>
                <a:ea typeface="黑体" panose="02010609060101010101" pitchFamily="2" charset="-122"/>
              </a:rPr>
              <a:t>SRH</a:t>
            </a:r>
            <a:r>
              <a:rPr lang="zh-CN" altLang="en-US" sz="4000" dirty="0" smtClean="0">
                <a:solidFill>
                  <a:srgbClr val="FF0000"/>
                </a:solidFill>
                <a:latin typeface="黑体" panose="02010609060101010101" pitchFamily="2" charset="-122"/>
                <a:ea typeface="黑体" panose="02010609060101010101" pitchFamily="2" charset="-122"/>
              </a:rPr>
              <a:t>理论</a:t>
            </a:r>
            <a:endParaRPr lang="zh-CN" altLang="en-US" sz="4000" b="1" dirty="0">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endParaRPr>
          </a:p>
        </p:txBody>
      </p:sp>
      <p:sp>
        <p:nvSpPr>
          <p:cNvPr id="13" name="矩形 12"/>
          <p:cNvSpPr/>
          <p:nvPr/>
        </p:nvSpPr>
        <p:spPr>
          <a:xfrm>
            <a:off x="6143636" y="857232"/>
            <a:ext cx="3000364" cy="923330"/>
          </a:xfrm>
          <a:prstGeom prst="rect">
            <a:avLst/>
          </a:prstGeom>
        </p:spPr>
        <p:txBody>
          <a:bodyPr wrap="square">
            <a:spAutoFit/>
          </a:bodyPr>
          <a:lstStyle/>
          <a:p>
            <a:r>
              <a:rPr lang="en-US" b="1" dirty="0" smtClean="0"/>
              <a:t>Shockley</a:t>
            </a:r>
            <a:r>
              <a:rPr lang="en-US" dirty="0" smtClean="0"/>
              <a:t>-</a:t>
            </a:r>
            <a:r>
              <a:rPr lang="en-US" b="1" dirty="0" smtClean="0"/>
              <a:t>Read</a:t>
            </a:r>
            <a:r>
              <a:rPr lang="en-US" dirty="0" smtClean="0"/>
              <a:t>-</a:t>
            </a:r>
            <a:r>
              <a:rPr lang="en-US" b="1" dirty="0" smtClean="0"/>
              <a:t>Hall</a:t>
            </a:r>
            <a:r>
              <a:rPr lang="zh-CN" altLang="en-US" b="1" dirty="0" smtClean="0"/>
              <a:t>于</a:t>
            </a:r>
            <a:r>
              <a:rPr lang="en-US" altLang="zh-CN" b="1" dirty="0" smtClean="0"/>
              <a:t>1952</a:t>
            </a:r>
            <a:r>
              <a:rPr lang="zh-CN" altLang="en-US" b="1" dirty="0" smtClean="0"/>
              <a:t>年提出的理论，后来被广泛采用。</a:t>
            </a:r>
            <a:endParaRPr lang="zh-CN" altLang="en-US" dirty="0"/>
          </a:p>
        </p:txBody>
      </p:sp>
      <p:sp>
        <p:nvSpPr>
          <p:cNvPr id="15" name="灯片编号占位符 14"/>
          <p:cNvSpPr>
            <a:spLocks noGrp="1"/>
          </p:cNvSpPr>
          <p:nvPr>
            <p:ph type="sldNum" sz="quarter" idx="12"/>
          </p:nvPr>
        </p:nvSpPr>
        <p:spPr/>
        <p:txBody>
          <a:bodyPr/>
          <a:lstStyle/>
          <a:p>
            <a:pPr>
              <a:defRPr/>
            </a:pPr>
            <a:fld id="{BFF07F44-7927-4F06-8BFD-E6EEF3C37E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4F203FF-941D-4A5A-99B2-D6961B6629A3}" type="slidenum">
              <a:rPr lang="zh-CN" altLang="en-US" smtClean="0"/>
            </a:fld>
            <a:endParaRPr lang="zh-CN" altLang="en-US"/>
          </a:p>
        </p:txBody>
      </p:sp>
      <p:graphicFrame>
        <p:nvGraphicFramePr>
          <p:cNvPr id="5" name="对象 4"/>
          <p:cNvGraphicFramePr>
            <a:graphicFrameLocks noChangeAspect="1"/>
          </p:cNvGraphicFramePr>
          <p:nvPr/>
        </p:nvGraphicFramePr>
        <p:xfrm>
          <a:off x="1331640" y="316332"/>
          <a:ext cx="5221560" cy="788160"/>
        </p:xfrm>
        <a:graphic>
          <a:graphicData uri="http://schemas.openxmlformats.org/presentationml/2006/ole">
            <mc:AlternateContent xmlns:mc="http://schemas.openxmlformats.org/markup-compatibility/2006">
              <mc:Choice xmlns:v="urn:schemas-microsoft-com:vml" Requires="v">
                <p:oleObj spid="_x0000_s101553" name="公式" r:id="rId1" imgW="1511300" imgH="228600" progId="Equation.3">
                  <p:embed/>
                </p:oleObj>
              </mc:Choice>
              <mc:Fallback>
                <p:oleObj name="公式" r:id="rId1" imgW="1511300" imgH="2286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16332"/>
                        <a:ext cx="5221560" cy="788160"/>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2144864" y="2470357"/>
          <a:ext cx="4429472" cy="1468840"/>
        </p:xfrm>
        <a:graphic>
          <a:graphicData uri="http://schemas.openxmlformats.org/presentationml/2006/ole">
            <mc:AlternateContent xmlns:mc="http://schemas.openxmlformats.org/markup-compatibility/2006">
              <mc:Choice xmlns:v="urn:schemas-microsoft-com:vml" Requires="v">
                <p:oleObj spid="_x0000_s101554" name="公式" r:id="rId3" imgW="1841500" imgH="609600" progId="Equation.3">
                  <p:embed/>
                </p:oleObj>
              </mc:Choice>
              <mc:Fallback>
                <p:oleObj name="公式" r:id="rId3" imgW="1841500" imgH="609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4864" y="2470357"/>
                        <a:ext cx="4429472" cy="1468840"/>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2357063" y="1446344"/>
          <a:ext cx="3918481" cy="1046551"/>
        </p:xfrm>
        <a:graphic>
          <a:graphicData uri="http://schemas.openxmlformats.org/presentationml/2006/ole">
            <mc:AlternateContent xmlns:mc="http://schemas.openxmlformats.org/markup-compatibility/2006">
              <mc:Choice xmlns:v="urn:schemas-microsoft-com:vml" Requires="v">
                <p:oleObj spid="_x0000_s101555" name="公式" r:id="rId5" imgW="1536065" imgH="406400" progId="Equation.3">
                  <p:embed/>
                </p:oleObj>
              </mc:Choice>
              <mc:Fallback>
                <p:oleObj name="公式" r:id="rId5" imgW="1536065" imgH="40640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063" y="1446344"/>
                        <a:ext cx="3918481" cy="1046551"/>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2129712" y="3864403"/>
          <a:ext cx="5698464" cy="1098807"/>
        </p:xfrm>
        <a:graphic>
          <a:graphicData uri="http://schemas.openxmlformats.org/presentationml/2006/ole">
            <mc:AlternateContent xmlns:mc="http://schemas.openxmlformats.org/markup-compatibility/2006">
              <mc:Choice xmlns:v="urn:schemas-microsoft-com:vml" Requires="v">
                <p:oleObj spid="_x0000_s101556" name="公式" r:id="rId7" imgW="2120900" imgH="406400" progId="Equation.3">
                  <p:embed/>
                </p:oleObj>
              </mc:Choice>
              <mc:Fallback>
                <p:oleObj name="公式" r:id="rId7" imgW="2120900" imgH="406400" progId="Equation.3">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9712" y="3864403"/>
                        <a:ext cx="5698464" cy="1098807"/>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2357063" y="5096208"/>
          <a:ext cx="3137843" cy="848599"/>
        </p:xfrm>
        <a:graphic>
          <a:graphicData uri="http://schemas.openxmlformats.org/presentationml/2006/ole">
            <mc:AlternateContent xmlns:mc="http://schemas.openxmlformats.org/markup-compatibility/2006">
              <mc:Choice xmlns:v="urn:schemas-microsoft-com:vml" Requires="v">
                <p:oleObj spid="_x0000_s101557" name="公式" r:id="rId9" imgW="1511300" imgH="406400" progId="Equation.3">
                  <p:embed/>
                </p:oleObj>
              </mc:Choice>
              <mc:Fallback>
                <p:oleObj name="公式" r:id="rId9" imgW="1511300" imgH="4064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7063" y="5096208"/>
                        <a:ext cx="3137843" cy="848599"/>
                      </a:xfrm>
                      <a:prstGeom prst="rect">
                        <a:avLst/>
                      </a:prstGeom>
                      <a:noFill/>
                    </p:spPr>
                  </p:pic>
                </p:oleObj>
              </mc:Fallback>
            </mc:AlternateContent>
          </a:graphicData>
        </a:graphic>
      </p:graphicFrame>
      <p:graphicFrame>
        <p:nvGraphicFramePr>
          <p:cNvPr id="18" name="对象 17"/>
          <p:cNvGraphicFramePr>
            <a:graphicFrameLocks noChangeAspect="1"/>
          </p:cNvGraphicFramePr>
          <p:nvPr/>
        </p:nvGraphicFramePr>
        <p:xfrm>
          <a:off x="2129712" y="6077805"/>
          <a:ext cx="2386943" cy="643670"/>
        </p:xfrm>
        <a:graphic>
          <a:graphicData uri="http://schemas.openxmlformats.org/presentationml/2006/ole">
            <mc:AlternateContent xmlns:mc="http://schemas.openxmlformats.org/markup-compatibility/2006">
              <mc:Choice xmlns:v="urn:schemas-microsoft-com:vml" Requires="v">
                <p:oleObj spid="_x0000_s101558" name="公式" r:id="rId11" imgW="850900" imgH="228600" progId="Equation.3">
                  <p:embed/>
                </p:oleObj>
              </mc:Choice>
              <mc:Fallback>
                <p:oleObj name="公式" r:id="rId11" imgW="850900" imgH="22860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29712" y="6077805"/>
                        <a:ext cx="2386943" cy="643670"/>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4F203FF-941D-4A5A-99B2-D6961B6629A3}" type="slidenum">
              <a:rPr lang="zh-CN" altLang="en-US" smtClean="0"/>
            </a:fld>
            <a:endParaRPr lang="zh-CN" altLang="en-US"/>
          </a:p>
        </p:txBody>
      </p:sp>
      <p:graphicFrame>
        <p:nvGraphicFramePr>
          <p:cNvPr id="5" name="对象 4"/>
          <p:cNvGraphicFramePr>
            <a:graphicFrameLocks noChangeAspect="1"/>
          </p:cNvGraphicFramePr>
          <p:nvPr/>
        </p:nvGraphicFramePr>
        <p:xfrm>
          <a:off x="827584" y="808881"/>
          <a:ext cx="123825" cy="219075"/>
        </p:xfrm>
        <a:graphic>
          <a:graphicData uri="http://schemas.openxmlformats.org/presentationml/2006/ole">
            <mc:AlternateContent xmlns:mc="http://schemas.openxmlformats.org/markup-compatibility/2006">
              <mc:Choice xmlns:v="urn:schemas-microsoft-com:vml" Requires="v">
                <p:oleObj spid="_x0000_s102583" name="公式" r:id="rId1" imgW="127000" imgH="215265" progId="Equation.3">
                  <p:embed/>
                </p:oleObj>
              </mc:Choice>
              <mc:Fallback>
                <p:oleObj name="公式" r:id="rId1" imgW="127000" imgH="215265"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808881"/>
                        <a:ext cx="1238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nvGraphicFramePr>
        <p:xfrm>
          <a:off x="1702406" y="548680"/>
          <a:ext cx="4004346" cy="625679"/>
        </p:xfrm>
        <a:graphic>
          <a:graphicData uri="http://schemas.openxmlformats.org/presentationml/2006/ole">
            <mc:AlternateContent xmlns:mc="http://schemas.openxmlformats.org/markup-compatibility/2006">
              <mc:Choice xmlns:v="urn:schemas-microsoft-com:vml" Requires="v">
                <p:oleObj spid="_x0000_s102584" name="公式" r:id="rId3" imgW="1524000" imgH="241300" progId="Equation.3">
                  <p:embed/>
                </p:oleObj>
              </mc:Choice>
              <mc:Fallback>
                <p:oleObj name="公式" r:id="rId3" imgW="1524000" imgH="2413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2406" y="548680"/>
                        <a:ext cx="4004346" cy="625679"/>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1702406" y="1429064"/>
          <a:ext cx="3680355" cy="964971"/>
        </p:xfrm>
        <a:graphic>
          <a:graphicData uri="http://schemas.openxmlformats.org/presentationml/2006/ole">
            <mc:AlternateContent xmlns:mc="http://schemas.openxmlformats.org/markup-compatibility/2006">
              <mc:Choice xmlns:v="urn:schemas-microsoft-com:vml" Requires="v">
                <p:oleObj spid="_x0000_s102585" name="公式" r:id="rId5" imgW="1562100" imgH="406400" progId="Equation.3">
                  <p:embed/>
                </p:oleObj>
              </mc:Choice>
              <mc:Fallback>
                <p:oleObj name="公式" r:id="rId5" imgW="1562100" imgH="40640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2406" y="1429064"/>
                        <a:ext cx="3680355" cy="964971"/>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1472991" y="2521388"/>
          <a:ext cx="5984395" cy="1133608"/>
        </p:xfrm>
        <a:graphic>
          <a:graphicData uri="http://schemas.openxmlformats.org/presentationml/2006/ole">
            <mc:AlternateContent xmlns:mc="http://schemas.openxmlformats.org/markup-compatibility/2006">
              <mc:Choice xmlns:v="urn:schemas-microsoft-com:vml" Requires="v">
                <p:oleObj spid="_x0000_s102586" name="公式" r:id="rId7" imgW="2159000" imgH="406400" progId="Equation.3">
                  <p:embed/>
                </p:oleObj>
              </mc:Choice>
              <mc:Fallback>
                <p:oleObj name="公式" r:id="rId7" imgW="2159000" imgH="406400" progId="Equation.3">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2991" y="2521388"/>
                        <a:ext cx="5984395" cy="1133608"/>
                      </a:xfrm>
                      <a:prstGeom prst="rect">
                        <a:avLst/>
                      </a:prstGeom>
                      <a:noFill/>
                    </p:spPr>
                  </p:pic>
                </p:oleObj>
              </mc:Fallback>
            </mc:AlternateContent>
          </a:graphicData>
        </a:graphic>
      </p:graphicFrame>
      <p:sp>
        <p:nvSpPr>
          <p:cNvPr id="9" name="Rectangle 5"/>
          <p:cNvSpPr>
            <a:spLocks noChangeArrowheads="1"/>
          </p:cNvSpPr>
          <p:nvPr/>
        </p:nvSpPr>
        <p:spPr bwMode="auto">
          <a:xfrm>
            <a:off x="827584" y="35168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827584" y="102795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4" name="对象 13"/>
          <p:cNvGraphicFramePr>
            <a:graphicFrameLocks noChangeAspect="1"/>
          </p:cNvGraphicFramePr>
          <p:nvPr/>
        </p:nvGraphicFramePr>
        <p:xfrm>
          <a:off x="1595793" y="3741064"/>
          <a:ext cx="3869228" cy="1039855"/>
        </p:xfrm>
        <a:graphic>
          <a:graphicData uri="http://schemas.openxmlformats.org/presentationml/2006/ole">
            <mc:AlternateContent xmlns:mc="http://schemas.openxmlformats.org/markup-compatibility/2006">
              <mc:Choice xmlns:v="urn:schemas-microsoft-com:vml" Requires="v">
                <p:oleObj spid="_x0000_s102587" name="公式" r:id="rId9" imgW="1523365" imgH="406400" progId="Equation.3">
                  <p:embed/>
                </p:oleObj>
              </mc:Choice>
              <mc:Fallback>
                <p:oleObj name="公式" r:id="rId9" imgW="1523365" imgH="4064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5793" y="3741064"/>
                        <a:ext cx="3869228" cy="1039855"/>
                      </a:xfrm>
                      <a:prstGeom prst="rect">
                        <a:avLst/>
                      </a:prstGeom>
                      <a:noFill/>
                    </p:spPr>
                  </p:pic>
                </p:oleObj>
              </mc:Fallback>
            </mc:AlternateContent>
          </a:graphicData>
        </a:graphic>
      </p:graphicFrame>
      <p:graphicFrame>
        <p:nvGraphicFramePr>
          <p:cNvPr id="18" name="对象 17"/>
          <p:cNvGraphicFramePr>
            <a:graphicFrameLocks noChangeAspect="1"/>
          </p:cNvGraphicFramePr>
          <p:nvPr/>
        </p:nvGraphicFramePr>
        <p:xfrm>
          <a:off x="1618634" y="5088031"/>
          <a:ext cx="4348506" cy="754949"/>
        </p:xfrm>
        <a:graphic>
          <a:graphicData uri="http://schemas.openxmlformats.org/presentationml/2006/ole">
            <mc:AlternateContent xmlns:mc="http://schemas.openxmlformats.org/markup-compatibility/2006">
              <mc:Choice xmlns:v="urn:schemas-microsoft-com:vml" Requires="v">
                <p:oleObj spid="_x0000_s102588" name="公式" r:id="rId11" imgW="1371600" imgH="241300" progId="Equation.3">
                  <p:embed/>
                </p:oleObj>
              </mc:Choice>
              <mc:Fallback>
                <p:oleObj name="公式" r:id="rId11" imgW="1371600" imgH="24130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8634" y="5088031"/>
                        <a:ext cx="4348506" cy="754949"/>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4F203FF-941D-4A5A-99B2-D6961B6629A3}" type="slidenum">
              <a:rPr lang="zh-CN" altLang="en-US" smtClean="0"/>
            </a:fld>
            <a:endParaRPr lang="zh-CN" altLang="en-US"/>
          </a:p>
        </p:txBody>
      </p:sp>
      <p:graphicFrame>
        <p:nvGraphicFramePr>
          <p:cNvPr id="5" name="对象 4"/>
          <p:cNvGraphicFramePr>
            <a:graphicFrameLocks noChangeAspect="1"/>
          </p:cNvGraphicFramePr>
          <p:nvPr/>
        </p:nvGraphicFramePr>
        <p:xfrm>
          <a:off x="1584347" y="400367"/>
          <a:ext cx="4735246" cy="669578"/>
        </p:xfrm>
        <a:graphic>
          <a:graphicData uri="http://schemas.openxmlformats.org/presentationml/2006/ole">
            <mc:AlternateContent xmlns:mc="http://schemas.openxmlformats.org/markup-compatibility/2006">
              <mc:Choice xmlns:v="urn:schemas-microsoft-com:vml" Requires="v">
                <p:oleObj spid="_x0000_s103574" name="公式" r:id="rId1" imgW="1308100" imgH="241300" progId="Equation.3">
                  <p:embed/>
                </p:oleObj>
              </mc:Choice>
              <mc:Fallback>
                <p:oleObj name="公式" r:id="rId1" imgW="1308100" imgH="2413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347" y="400367"/>
                        <a:ext cx="4735246" cy="669578"/>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0" y="1488146"/>
          <a:ext cx="9086706" cy="674088"/>
        </p:xfrm>
        <a:graphic>
          <a:graphicData uri="http://schemas.openxmlformats.org/presentationml/2006/ole">
            <mc:AlternateContent xmlns:mc="http://schemas.openxmlformats.org/markup-compatibility/2006">
              <mc:Choice xmlns:v="urn:schemas-microsoft-com:vml" Requires="v">
                <p:oleObj spid="_x0000_s103575" name="公式" r:id="rId3" imgW="3213100" imgH="241300" progId="Equation.3">
                  <p:embed/>
                </p:oleObj>
              </mc:Choice>
              <mc:Fallback>
                <p:oleObj name="公式" r:id="rId3" imgW="3213100" imgH="2413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88146"/>
                        <a:ext cx="9086706" cy="674088"/>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1331640" y="2580435"/>
          <a:ext cx="5478236" cy="1162050"/>
        </p:xfrm>
        <a:graphic>
          <a:graphicData uri="http://schemas.openxmlformats.org/presentationml/2006/ole">
            <mc:AlternateContent xmlns:mc="http://schemas.openxmlformats.org/markup-compatibility/2006">
              <mc:Choice xmlns:v="urn:schemas-microsoft-com:vml" Requires="v">
                <p:oleObj spid="_x0000_s103576" name="公式" r:id="rId5" imgW="2197100" imgH="469900" progId="Equation.3">
                  <p:embed/>
                </p:oleObj>
              </mc:Choice>
              <mc:Fallback>
                <p:oleObj name="公式" r:id="rId5" imgW="2197100" imgH="46990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2580435"/>
                        <a:ext cx="5478236" cy="1162050"/>
                      </a:xfrm>
                      <a:prstGeom prst="rect">
                        <a:avLst/>
                      </a:prstGeom>
                      <a:noFill/>
                    </p:spPr>
                  </p:pic>
                </p:oleObj>
              </mc:Fallback>
            </mc:AlternateContent>
          </a:graphicData>
        </a:graphic>
      </p:graphicFrame>
      <p:sp>
        <p:nvSpPr>
          <p:cNvPr id="8" name="Rectangle 4"/>
          <p:cNvSpPr>
            <a:spLocks noChangeArrowheads="1"/>
          </p:cNvSpPr>
          <p:nvPr/>
        </p:nvSpPr>
        <p:spPr bwMode="auto">
          <a:xfrm>
            <a:off x="899592" y="268642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6"/>
          <p:cNvSpPr>
            <a:spLocks noChangeArrowheads="1"/>
          </p:cNvSpPr>
          <p:nvPr/>
        </p:nvSpPr>
        <p:spPr bwMode="auto">
          <a:xfrm>
            <a:off x="899592" y="40770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2" name="对象 11"/>
          <p:cNvGraphicFramePr>
            <a:graphicFrameLocks noChangeAspect="1"/>
          </p:cNvGraphicFramePr>
          <p:nvPr/>
        </p:nvGraphicFramePr>
        <p:xfrm>
          <a:off x="-1" y="3966168"/>
          <a:ext cx="8880001" cy="614959"/>
        </p:xfrm>
        <a:graphic>
          <a:graphicData uri="http://schemas.openxmlformats.org/presentationml/2006/ole">
            <mc:AlternateContent xmlns:mc="http://schemas.openxmlformats.org/markup-compatibility/2006">
              <mc:Choice xmlns:v="urn:schemas-microsoft-com:vml" Requires="v">
                <p:oleObj spid="_x0000_s103577" name="公式" r:id="rId7" imgW="3441700" imgH="241300" progId="Equation.3">
                  <p:embed/>
                </p:oleObj>
              </mc:Choice>
              <mc:Fallback>
                <p:oleObj name="公式" r:id="rId7" imgW="3441700" imgH="2413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3966168"/>
                        <a:ext cx="8880001" cy="614959"/>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577398" y="5317841"/>
          <a:ext cx="8184370" cy="1399958"/>
        </p:xfrm>
        <a:graphic>
          <a:graphicData uri="http://schemas.openxmlformats.org/presentationml/2006/ole">
            <mc:AlternateContent xmlns:mc="http://schemas.openxmlformats.org/markup-compatibility/2006">
              <mc:Choice xmlns:v="urn:schemas-microsoft-com:vml" Requires="v">
                <p:oleObj spid="_x0000_s103578" name="公式" r:id="rId9" imgW="2895600" imgH="495300" progId="Equation.3">
                  <p:embed/>
                </p:oleObj>
              </mc:Choice>
              <mc:Fallback>
                <p:oleObj name="公式" r:id="rId9" imgW="2895600" imgH="4953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398" y="5317841"/>
                        <a:ext cx="8184370" cy="1399958"/>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4F203FF-941D-4A5A-99B2-D6961B6629A3}" type="slidenum">
              <a:rPr lang="zh-CN" altLang="en-US" smtClean="0"/>
            </a:fld>
            <a:endParaRPr lang="zh-CN" altLang="en-US"/>
          </a:p>
        </p:txBody>
      </p:sp>
      <p:graphicFrame>
        <p:nvGraphicFramePr>
          <p:cNvPr id="5" name="对象 4"/>
          <p:cNvGraphicFramePr>
            <a:graphicFrameLocks noChangeAspect="1"/>
          </p:cNvGraphicFramePr>
          <p:nvPr/>
        </p:nvGraphicFramePr>
        <p:xfrm>
          <a:off x="477703" y="371711"/>
          <a:ext cx="8666297" cy="753591"/>
        </p:xfrm>
        <a:graphic>
          <a:graphicData uri="http://schemas.openxmlformats.org/presentationml/2006/ole">
            <mc:AlternateContent xmlns:mc="http://schemas.openxmlformats.org/markup-compatibility/2006">
              <mc:Choice xmlns:v="urn:schemas-microsoft-com:vml" Requires="v">
                <p:oleObj spid="_x0000_s104561" name="公式" r:id="rId1" imgW="2628900" imgH="228600" progId="Equation.3">
                  <p:embed/>
                </p:oleObj>
              </mc:Choice>
              <mc:Fallback>
                <p:oleObj name="公式" r:id="rId1" imgW="2628900" imgH="2286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703" y="371711"/>
                        <a:ext cx="8666297" cy="753591"/>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539551" y="1579091"/>
          <a:ext cx="2458047" cy="841797"/>
        </p:xfrm>
        <a:graphic>
          <a:graphicData uri="http://schemas.openxmlformats.org/presentationml/2006/ole">
            <mc:AlternateContent xmlns:mc="http://schemas.openxmlformats.org/markup-compatibility/2006">
              <mc:Choice xmlns:v="urn:schemas-microsoft-com:vml" Requires="v">
                <p:oleObj spid="_x0000_s104562" name="公式" r:id="rId3" imgW="698500" imgH="241300" progId="Equation.3">
                  <p:embed/>
                </p:oleObj>
              </mc:Choice>
              <mc:Fallback>
                <p:oleObj name="公式" r:id="rId3" imgW="698500" imgH="2413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1" y="1579091"/>
                        <a:ext cx="2458047" cy="841797"/>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545385" y="2708920"/>
          <a:ext cx="6396685" cy="1105075"/>
        </p:xfrm>
        <a:graphic>
          <a:graphicData uri="http://schemas.openxmlformats.org/presentationml/2006/ole">
            <mc:AlternateContent xmlns:mc="http://schemas.openxmlformats.org/markup-compatibility/2006">
              <mc:Choice xmlns:v="urn:schemas-microsoft-com:vml" Requires="v">
                <p:oleObj spid="_x0000_s104563" name="公式" r:id="rId5" imgW="2870200" imgH="495300" progId="Equation.3">
                  <p:embed/>
                </p:oleObj>
              </mc:Choice>
              <mc:Fallback>
                <p:oleObj name="公式" r:id="rId5" imgW="2870200" imgH="49530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385" y="2708920"/>
                        <a:ext cx="6396685" cy="1105075"/>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537696" y="4131584"/>
          <a:ext cx="7582883" cy="1080120"/>
        </p:xfrm>
        <a:graphic>
          <a:graphicData uri="http://schemas.openxmlformats.org/presentationml/2006/ole">
            <mc:AlternateContent xmlns:mc="http://schemas.openxmlformats.org/markup-compatibility/2006">
              <mc:Choice xmlns:v="urn:schemas-microsoft-com:vml" Requires="v">
                <p:oleObj spid="_x0000_s104564" name="公式" r:id="rId7" imgW="3276600" imgH="469900" progId="Equation.3">
                  <p:embed/>
                </p:oleObj>
              </mc:Choice>
              <mc:Fallback>
                <p:oleObj name="公式" r:id="rId7" imgW="3276600" imgH="469900" progId="Equation.3">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696" y="4131584"/>
                        <a:ext cx="7582883" cy="1080120"/>
                      </a:xfrm>
                      <a:prstGeom prst="rect">
                        <a:avLst/>
                      </a:prstGeom>
                      <a:noFill/>
                    </p:spPr>
                  </p:pic>
                </p:oleObj>
              </mc:Fallback>
            </mc:AlternateContent>
          </a:graphicData>
        </a:graphic>
      </p:graphicFrame>
      <p:sp>
        <p:nvSpPr>
          <p:cNvPr id="10" name="Rectangle 6"/>
          <p:cNvSpPr>
            <a:spLocks noChangeArrowheads="1"/>
          </p:cNvSpPr>
          <p:nvPr/>
        </p:nvSpPr>
        <p:spPr bwMode="auto">
          <a:xfrm>
            <a:off x="1115616" y="18783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sz="1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t>
            </a:r>
            <a:endParaRPr kumimoji="0" lang="zh-CN"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4F203FF-941D-4A5A-99B2-D6961B6629A3}" type="slidenum">
              <a:rPr lang="zh-CN" altLang="en-US" smtClean="0"/>
            </a:fld>
            <a:endParaRPr lang="zh-CN" altLang="en-US"/>
          </a:p>
        </p:txBody>
      </p:sp>
      <p:graphicFrame>
        <p:nvGraphicFramePr>
          <p:cNvPr id="5" name="对象 4"/>
          <p:cNvGraphicFramePr>
            <a:graphicFrameLocks noChangeAspect="1"/>
          </p:cNvGraphicFramePr>
          <p:nvPr/>
        </p:nvGraphicFramePr>
        <p:xfrm>
          <a:off x="3307111" y="332658"/>
          <a:ext cx="1584177" cy="633671"/>
        </p:xfrm>
        <a:graphic>
          <a:graphicData uri="http://schemas.openxmlformats.org/presentationml/2006/ole">
            <mc:AlternateContent xmlns:mc="http://schemas.openxmlformats.org/markup-compatibility/2006">
              <mc:Choice xmlns:v="urn:schemas-microsoft-com:vml" Requires="v">
                <p:oleObj spid="_x0000_s105613" name="公式" r:id="rId1" imgW="571500" imgH="228600" progId="Equation.3">
                  <p:embed/>
                </p:oleObj>
              </mc:Choice>
              <mc:Fallback>
                <p:oleObj name="公式" r:id="rId1" imgW="571500" imgH="2286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7111" y="332658"/>
                        <a:ext cx="1584177" cy="633671"/>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3223334" y="1174853"/>
          <a:ext cx="1780714" cy="678367"/>
        </p:xfrm>
        <a:graphic>
          <a:graphicData uri="http://schemas.openxmlformats.org/presentationml/2006/ole">
            <mc:AlternateContent xmlns:mc="http://schemas.openxmlformats.org/markup-compatibility/2006">
              <mc:Choice xmlns:v="urn:schemas-microsoft-com:vml" Requires="v">
                <p:oleObj spid="_x0000_s105614" name="公式" r:id="rId3" imgW="596900" imgH="228600" progId="Equation.3">
                  <p:embed/>
                </p:oleObj>
              </mc:Choice>
              <mc:Fallback>
                <p:oleObj name="公式" r:id="rId3" imgW="59690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3334" y="1174853"/>
                        <a:ext cx="1780714" cy="678367"/>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3233453" y="2678046"/>
          <a:ext cx="2427748" cy="606937"/>
        </p:xfrm>
        <a:graphic>
          <a:graphicData uri="http://schemas.openxmlformats.org/presentationml/2006/ole">
            <mc:AlternateContent xmlns:mc="http://schemas.openxmlformats.org/markup-compatibility/2006">
              <mc:Choice xmlns:v="urn:schemas-microsoft-com:vml" Requires="v">
                <p:oleObj spid="_x0000_s105615" name="公式" r:id="rId5" imgW="914400" imgH="228600" progId="Equation.3">
                  <p:embed/>
                </p:oleObj>
              </mc:Choice>
              <mc:Fallback>
                <p:oleObj name="公式" r:id="rId5" imgW="914400" imgH="2286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3453" y="2678046"/>
                        <a:ext cx="2427748" cy="606937"/>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2339752" y="3524645"/>
          <a:ext cx="4580066" cy="1121649"/>
        </p:xfrm>
        <a:graphic>
          <a:graphicData uri="http://schemas.openxmlformats.org/presentationml/2006/ole">
            <mc:AlternateContent xmlns:mc="http://schemas.openxmlformats.org/markup-compatibility/2006">
              <mc:Choice xmlns:v="urn:schemas-microsoft-com:vml" Requires="v">
                <p:oleObj spid="_x0000_s105616" name="公式" r:id="rId7" imgW="1866900" imgH="457200" progId="Equation.3">
                  <p:embed/>
                </p:oleObj>
              </mc:Choice>
              <mc:Fallback>
                <p:oleObj name="公式" r:id="rId7" imgW="1866900" imgH="45720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752" y="3524645"/>
                        <a:ext cx="4580066" cy="1121649"/>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2693710" y="5291784"/>
          <a:ext cx="2160240" cy="1318588"/>
        </p:xfrm>
        <a:graphic>
          <a:graphicData uri="http://schemas.openxmlformats.org/presentationml/2006/ole">
            <mc:AlternateContent xmlns:mc="http://schemas.openxmlformats.org/markup-compatibility/2006">
              <mc:Choice xmlns:v="urn:schemas-microsoft-com:vml" Requires="v">
                <p:oleObj spid="_x0000_s105617" name="公式" r:id="rId9" imgW="735965" imgH="444500" progId="Equation.3">
                  <p:embed/>
                </p:oleObj>
              </mc:Choice>
              <mc:Fallback>
                <p:oleObj name="公式" r:id="rId9" imgW="735965" imgH="444500" progId="Equation.3">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3710" y="5291784"/>
                        <a:ext cx="2160240" cy="1318588"/>
                      </a:xfrm>
                      <a:prstGeom prst="rect">
                        <a:avLst/>
                      </a:prstGeom>
                      <a:noFill/>
                    </p:spPr>
                  </p:pic>
                </p:oleObj>
              </mc:Fallback>
            </mc:AlternateContent>
          </a:graphicData>
        </a:graphic>
      </p:graphicFrame>
      <p:sp>
        <p:nvSpPr>
          <p:cNvPr id="10" name="Rectangle 6"/>
          <p:cNvSpPr>
            <a:spLocks noChangeArrowheads="1"/>
          </p:cNvSpPr>
          <p:nvPr/>
        </p:nvSpPr>
        <p:spPr bwMode="auto">
          <a:xfrm>
            <a:off x="245661" y="443109"/>
            <a:ext cx="25715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N</a:t>
            </a:r>
            <a:r>
              <a:rPr kumimoji="0" lang="zh-CN" altLang="en-US" sz="28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型半导体中，</a:t>
            </a:r>
            <a:endParaRPr kumimoji="0" lang="zh-CN" altLang="en-US" sz="2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7"/>
          <p:cNvSpPr>
            <a:spLocks noChangeArrowheads="1"/>
          </p:cNvSpPr>
          <p:nvPr/>
        </p:nvSpPr>
        <p:spPr bwMode="auto">
          <a:xfrm>
            <a:off x="354608" y="1279162"/>
            <a:ext cx="23391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sz="28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小注入条件，</a:t>
            </a:r>
            <a:endParaRPr kumimoji="0" lang="zh-CN" sz="2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8"/>
          <p:cNvSpPr>
            <a:spLocks noChangeArrowheads="1"/>
          </p:cNvSpPr>
          <p:nvPr/>
        </p:nvSpPr>
        <p:spPr bwMode="auto">
          <a:xfrm>
            <a:off x="267405" y="2028109"/>
            <a:ext cx="485261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sz="28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如果中间能级禁带中心处，有</a:t>
            </a:r>
            <a:endParaRPr kumimoji="0" lang="zh-CN" sz="2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310611" y="4819391"/>
            <a:ext cx="3775393"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sz="28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相似条件下，可以得到</a:t>
            </a:r>
            <a:endParaRPr kumimoji="0" lang="zh-CN" sz="2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4F203FF-941D-4A5A-99B2-D6961B6629A3}" type="slidenum">
              <a:rPr lang="zh-CN" altLang="en-US" smtClean="0"/>
            </a:fld>
            <a:endParaRPr lang="zh-CN" altLang="en-US"/>
          </a:p>
        </p:txBody>
      </p:sp>
      <p:graphicFrame>
        <p:nvGraphicFramePr>
          <p:cNvPr id="6" name="对象 5"/>
          <p:cNvGraphicFramePr>
            <a:graphicFrameLocks noChangeAspect="1"/>
          </p:cNvGraphicFramePr>
          <p:nvPr/>
        </p:nvGraphicFramePr>
        <p:xfrm>
          <a:off x="1259632" y="188640"/>
          <a:ext cx="6768752" cy="4032448"/>
        </p:xfrm>
        <a:graphic>
          <a:graphicData uri="http://schemas.openxmlformats.org/presentationml/2006/ole">
            <mc:AlternateContent xmlns:mc="http://schemas.openxmlformats.org/markup-compatibility/2006">
              <mc:Choice xmlns:v="urn:schemas-microsoft-com:vml" Requires="v">
                <p:oleObj spid="_x0000_s106524" name="公式" r:id="rId1" imgW="57302400" imgH="28041600" progId="Equation.3">
                  <p:embed/>
                </p:oleObj>
              </mc:Choice>
              <mc:Fallback>
                <p:oleObj name="公式" r:id="rId1" imgW="57302400" imgH="28041600" progId="Equation.3">
                  <p:embed/>
                  <p:pic>
                    <p:nvPicPr>
                      <p:cNvPr id="0" name="Object 1"/>
                      <p:cNvPicPr>
                        <a:picLocks noChangeAspect="1" noChangeArrowheads="1"/>
                      </p:cNvPicPr>
                      <p:nvPr/>
                    </p:nvPicPr>
                    <p:blipFill>
                      <a:blip r:embed="rId2"/>
                      <a:srcRect/>
                      <a:stretch>
                        <a:fillRect/>
                      </a:stretch>
                    </p:blipFill>
                    <p:spPr bwMode="auto">
                      <a:xfrm>
                        <a:off x="1259632" y="188640"/>
                        <a:ext cx="6768752" cy="4032448"/>
                      </a:xfrm>
                      <a:prstGeom prst="rect">
                        <a:avLst/>
                      </a:prstGeom>
                      <a:noFill/>
                    </p:spPr>
                  </p:pic>
                </p:oleObj>
              </mc:Fallback>
            </mc:AlternateContent>
          </a:graphicData>
        </a:graphic>
      </p:graphicFrame>
      <p:sp>
        <p:nvSpPr>
          <p:cNvPr id="7" name="矩形 6"/>
          <p:cNvSpPr/>
          <p:nvPr/>
        </p:nvSpPr>
        <p:spPr>
          <a:xfrm>
            <a:off x="467544" y="4725144"/>
            <a:ext cx="8075240" cy="1477328"/>
          </a:xfrm>
          <a:prstGeom prst="rect">
            <a:avLst/>
          </a:prstGeom>
        </p:spPr>
        <p:txBody>
          <a:bodyPr wrap="square">
            <a:spAutoFit/>
          </a:bodyPr>
          <a:lstStyle/>
          <a:p>
            <a:pPr indent="266700" algn="just">
              <a:spcAft>
                <a:spcPts val="0"/>
              </a:spcAft>
            </a:pPr>
            <a:r>
              <a:rPr lang="zh-CN" altLang="zh-CN" kern="100" dirty="0">
                <a:latin typeface="Calibri" panose="020F0502020204030204" pitchFamily="34" charset="0"/>
                <a:cs typeface="Times New Roman" panose="02020603050405020304" pitchFamily="18" charset="0"/>
              </a:rPr>
              <a:t>有效复合中心，是指通过有效复合中心所在的能级，载流子的复合率高，少子寿命低，可以提高器件的开关速率。从上式中可以看出来，当复合中心能级位于本征能级处时，</a:t>
            </a:r>
            <a:r>
              <a:rPr lang="en-US" altLang="zh-CN" kern="100" dirty="0">
                <a:latin typeface="Calibri" panose="020F0502020204030204" pitchFamily="34" charset="0"/>
                <a:cs typeface="Times New Roman" panose="02020603050405020304" pitchFamily="18" charset="0"/>
              </a:rPr>
              <a:t>n</a:t>
            </a:r>
            <a:r>
              <a:rPr lang="en-US" altLang="zh-CN" kern="100" baseline="-25000" dirty="0">
                <a:latin typeface="Calibri" panose="020F0502020204030204" pitchFamily="34" charset="0"/>
                <a:cs typeface="Times New Roman" panose="02020603050405020304" pitchFamily="18" charset="0"/>
              </a:rPr>
              <a:t>1</a:t>
            </a:r>
            <a:r>
              <a:rPr lang="zh-CN" altLang="zh-CN" kern="100" dirty="0">
                <a:latin typeface="Calibri" panose="020F0502020204030204" pitchFamily="34" charset="0"/>
                <a:cs typeface="Times New Roman" panose="02020603050405020304" pitchFamily="18" charset="0"/>
              </a:rPr>
              <a:t>＝</a:t>
            </a:r>
            <a:r>
              <a:rPr lang="en-US" altLang="zh-CN" kern="100" dirty="0">
                <a:latin typeface="Calibri" panose="020F0502020204030204" pitchFamily="34" charset="0"/>
                <a:cs typeface="Times New Roman" panose="02020603050405020304" pitchFamily="18" charset="0"/>
              </a:rPr>
              <a:t>p</a:t>
            </a:r>
            <a:r>
              <a:rPr lang="en-US" altLang="zh-CN" kern="100" baseline="-25000" dirty="0">
                <a:latin typeface="Calibri" panose="020F0502020204030204" pitchFamily="34" charset="0"/>
                <a:cs typeface="Times New Roman" panose="02020603050405020304" pitchFamily="18" charset="0"/>
              </a:rPr>
              <a:t>1</a:t>
            </a:r>
            <a:r>
              <a:rPr lang="zh-CN" altLang="zh-CN" kern="100" dirty="0">
                <a:latin typeface="Calibri" panose="020F0502020204030204" pitchFamily="34" charset="0"/>
                <a:cs typeface="Times New Roman" panose="02020603050405020304" pitchFamily="18" charset="0"/>
              </a:rPr>
              <a:t>＝</a:t>
            </a:r>
            <a:r>
              <a:rPr lang="en-US" altLang="zh-CN" kern="100" dirty="0" err="1">
                <a:latin typeface="Calibri" panose="020F0502020204030204" pitchFamily="34" charset="0"/>
                <a:cs typeface="Times New Roman" panose="02020603050405020304" pitchFamily="18" charset="0"/>
              </a:rPr>
              <a:t>n</a:t>
            </a:r>
            <a:r>
              <a:rPr lang="en-US" altLang="zh-CN" kern="100" baseline="-25000" dirty="0" err="1">
                <a:latin typeface="Calibri" panose="020F0502020204030204" pitchFamily="34" charset="0"/>
                <a:cs typeface="Times New Roman" panose="02020603050405020304" pitchFamily="18" charset="0"/>
              </a:rPr>
              <a:t>i</a:t>
            </a:r>
            <a:r>
              <a:rPr lang="zh-CN" altLang="zh-CN" kern="100" dirty="0">
                <a:latin typeface="Calibri" panose="020F0502020204030204" pitchFamily="34" charset="0"/>
                <a:cs typeface="Times New Roman" panose="02020603050405020304" pitchFamily="18" charset="0"/>
              </a:rPr>
              <a:t>时，可以得到最高的复合率。因此可以说禁带中央处的本征能级是最有效的复合中心。通常的掺杂杂质所提供的施主能级和受主能级靠近导带或价带，远离本征能级，因此基本上不起复合中心的作用。</a:t>
            </a:r>
            <a:endParaRPr lang="zh-CN" altLang="zh-CN" kern="100" dirty="0">
              <a:latin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Text Box 4"/>
          <p:cNvSpPr txBox="1">
            <a:spLocks noChangeArrowheads="1"/>
          </p:cNvSpPr>
          <p:nvPr/>
        </p:nvSpPr>
        <p:spPr bwMode="auto">
          <a:xfrm>
            <a:off x="971550" y="908050"/>
            <a:ext cx="3028950" cy="519113"/>
          </a:xfrm>
          <a:prstGeom prst="rect">
            <a:avLst/>
          </a:prstGeom>
          <a:noFill/>
          <a:ln w="9525">
            <a:noFill/>
            <a:miter lim="800000"/>
          </a:ln>
        </p:spPr>
        <p:txBody>
          <a:bodyPr wrap="none">
            <a:spAutoFit/>
          </a:bodyPr>
          <a:lstStyle/>
          <a:p>
            <a:r>
              <a:rPr lang="zh-CN" altLang="en-US" sz="2800"/>
              <a:t>归纳上述分析有：</a:t>
            </a:r>
            <a:endParaRPr lang="zh-CN" altLang="en-US" sz="2800"/>
          </a:p>
        </p:txBody>
      </p:sp>
      <p:sp>
        <p:nvSpPr>
          <p:cNvPr id="242690" name="Text Box 5"/>
          <p:cNvSpPr txBox="1">
            <a:spLocks noChangeArrowheads="1"/>
          </p:cNvSpPr>
          <p:nvPr/>
        </p:nvSpPr>
        <p:spPr bwMode="auto">
          <a:xfrm>
            <a:off x="827088" y="1773238"/>
            <a:ext cx="7473950" cy="519112"/>
          </a:xfrm>
          <a:prstGeom prst="rect">
            <a:avLst/>
          </a:prstGeom>
          <a:noFill/>
          <a:ln w="9525">
            <a:noFill/>
            <a:miter lim="800000"/>
          </a:ln>
        </p:spPr>
        <p:txBody>
          <a:bodyPr wrap="none">
            <a:spAutoFit/>
          </a:bodyPr>
          <a:lstStyle/>
          <a:p>
            <a:r>
              <a:rPr lang="en-US" altLang="zh-CN" sz="2800" dirty="0"/>
              <a:t>1</a:t>
            </a:r>
            <a:r>
              <a:rPr lang="zh-CN" altLang="en-US" sz="2800" dirty="0"/>
              <a:t>）载流子寿命与</a:t>
            </a:r>
            <a:r>
              <a:rPr lang="en-US" altLang="zh-CN" sz="2800" dirty="0" err="1"/>
              <a:t>N</a:t>
            </a:r>
            <a:r>
              <a:rPr lang="en-US" altLang="zh-CN" sz="2800" baseline="-25000" dirty="0" err="1"/>
              <a:t>t</a:t>
            </a:r>
            <a:r>
              <a:rPr lang="zh-CN" altLang="en-US" sz="2800" dirty="0"/>
              <a:t>成反比，可用</a:t>
            </a:r>
            <a:r>
              <a:rPr lang="en-US" altLang="zh-CN" sz="2800" dirty="0" err="1"/>
              <a:t>N</a:t>
            </a:r>
            <a:r>
              <a:rPr lang="en-US" altLang="zh-CN" sz="2800" baseline="-25000" dirty="0" err="1"/>
              <a:t>t</a:t>
            </a:r>
            <a:r>
              <a:rPr lang="zh-CN" altLang="en-US" sz="2800" dirty="0"/>
              <a:t>来</a:t>
            </a:r>
            <a:r>
              <a:rPr lang="zh-CN" altLang="en-US" sz="2800" dirty="0" smtClean="0"/>
              <a:t>控制</a:t>
            </a:r>
            <a:r>
              <a:rPr lang="en-US" altLang="zh-CN" sz="2800" dirty="0" smtClean="0">
                <a:sym typeface="Symbol" panose="05050102010706020507"/>
              </a:rPr>
              <a:t></a:t>
            </a:r>
            <a:r>
              <a:rPr lang="zh-CN" altLang="en-US" sz="2800" dirty="0" smtClean="0"/>
              <a:t>；</a:t>
            </a:r>
            <a:endParaRPr lang="zh-CN" altLang="en-US" sz="2800" dirty="0"/>
          </a:p>
        </p:txBody>
      </p:sp>
      <p:sp>
        <p:nvSpPr>
          <p:cNvPr id="242691" name="Text Box 6"/>
          <p:cNvSpPr txBox="1">
            <a:spLocks noChangeArrowheads="1"/>
          </p:cNvSpPr>
          <p:nvPr/>
        </p:nvSpPr>
        <p:spPr bwMode="auto">
          <a:xfrm>
            <a:off x="900113" y="2708275"/>
            <a:ext cx="8243887" cy="1373188"/>
          </a:xfrm>
          <a:prstGeom prst="rect">
            <a:avLst/>
          </a:prstGeom>
          <a:noFill/>
          <a:ln w="9525">
            <a:noFill/>
            <a:miter lim="800000"/>
          </a:ln>
        </p:spPr>
        <p:txBody>
          <a:bodyPr>
            <a:spAutoFit/>
          </a:bodyPr>
          <a:lstStyle/>
          <a:p>
            <a:pPr>
              <a:lnSpc>
                <a:spcPct val="140000"/>
              </a:lnSpc>
            </a:pPr>
            <a:r>
              <a:rPr lang="en-US" altLang="zh-CN" sz="2800"/>
              <a:t>2</a:t>
            </a:r>
            <a:r>
              <a:rPr lang="zh-CN" altLang="en-US" sz="2800"/>
              <a:t>）只有靠近禁带中央</a:t>
            </a:r>
            <a:r>
              <a:rPr lang="en-US" altLang="zh-CN" sz="2800"/>
              <a:t>E</a:t>
            </a:r>
            <a:r>
              <a:rPr lang="en-US" altLang="zh-CN" sz="2800" baseline="-25000"/>
              <a:t>i</a:t>
            </a:r>
            <a:r>
              <a:rPr lang="zh-CN" altLang="en-US" sz="2800"/>
              <a:t>附近的能级（深能级</a:t>
            </a:r>
            <a:r>
              <a:rPr lang="en-US" altLang="zh-CN" sz="2800"/>
              <a:t>E</a:t>
            </a:r>
            <a:r>
              <a:rPr lang="en-US" altLang="zh-CN" sz="2000"/>
              <a:t>T</a:t>
            </a:r>
            <a:r>
              <a:rPr lang="zh-CN" altLang="en-US" sz="2800"/>
              <a:t>）</a:t>
            </a:r>
            <a:endParaRPr lang="zh-CN" altLang="en-US" sz="2800"/>
          </a:p>
          <a:p>
            <a:pPr>
              <a:lnSpc>
                <a:spcPct val="140000"/>
              </a:lnSpc>
            </a:pPr>
            <a:r>
              <a:rPr lang="zh-CN" altLang="en-US" sz="2800"/>
              <a:t>     才是有效的复合中心，</a:t>
            </a:r>
            <a:r>
              <a:rPr lang="en-US" altLang="zh-CN" sz="3200"/>
              <a:t>n</a:t>
            </a:r>
            <a:r>
              <a:rPr lang="en-US" altLang="zh-CN" sz="2800" baseline="-25000"/>
              <a:t>1</a:t>
            </a:r>
            <a:r>
              <a:rPr lang="zh-CN" altLang="en-US" sz="2800"/>
              <a:t>，</a:t>
            </a:r>
            <a:r>
              <a:rPr lang="en-US" altLang="zh-CN" sz="3200"/>
              <a:t>p</a:t>
            </a:r>
            <a:r>
              <a:rPr lang="en-US" altLang="zh-CN" sz="2800" baseline="-25000"/>
              <a:t>1</a:t>
            </a:r>
            <a:r>
              <a:rPr lang="zh-CN" altLang="en-US" sz="2800"/>
              <a:t>都小时，</a:t>
            </a:r>
            <a:r>
              <a:rPr lang="en-US" altLang="zh-CN" sz="2800"/>
              <a:t>U</a:t>
            </a:r>
            <a:r>
              <a:rPr lang="zh-CN" altLang="en-US" sz="2800"/>
              <a:t>才大；</a:t>
            </a:r>
            <a:endParaRPr lang="zh-CN" altLang="en-US" sz="2800"/>
          </a:p>
        </p:txBody>
      </p:sp>
      <p:sp>
        <p:nvSpPr>
          <p:cNvPr id="242692" name="Text Box 7"/>
          <p:cNvSpPr txBox="1">
            <a:spLocks noChangeArrowheads="1"/>
          </p:cNvSpPr>
          <p:nvPr/>
        </p:nvSpPr>
        <p:spPr bwMode="auto">
          <a:xfrm>
            <a:off x="857224" y="4429132"/>
            <a:ext cx="7704137" cy="1244600"/>
          </a:xfrm>
          <a:prstGeom prst="rect">
            <a:avLst/>
          </a:prstGeom>
          <a:noFill/>
          <a:ln w="9525">
            <a:noFill/>
            <a:miter lim="800000"/>
          </a:ln>
        </p:spPr>
        <p:txBody>
          <a:bodyPr>
            <a:spAutoFit/>
          </a:bodyPr>
          <a:lstStyle/>
          <a:p>
            <a:pPr>
              <a:lnSpc>
                <a:spcPct val="135000"/>
              </a:lnSpc>
            </a:pPr>
            <a:r>
              <a:rPr lang="en-US" altLang="zh-CN" sz="2800" dirty="0"/>
              <a:t>3</a:t>
            </a:r>
            <a:r>
              <a:rPr lang="zh-CN" altLang="en-US" sz="2800" dirty="0"/>
              <a:t>）通常提供载流子的施主或受主能级都靠近</a:t>
            </a:r>
            <a:r>
              <a:rPr lang="en-US" altLang="zh-CN" sz="2800" dirty="0" err="1"/>
              <a:t>E</a:t>
            </a:r>
            <a:r>
              <a:rPr lang="en-US" altLang="zh-CN" sz="2800" baseline="-25000" dirty="0" err="1"/>
              <a:t>c</a:t>
            </a:r>
            <a:r>
              <a:rPr lang="en-US" altLang="zh-CN" sz="2800" dirty="0"/>
              <a:t>  </a:t>
            </a:r>
            <a:endParaRPr lang="en-US" altLang="zh-CN" sz="2800" dirty="0"/>
          </a:p>
          <a:p>
            <a:pPr>
              <a:lnSpc>
                <a:spcPct val="135000"/>
              </a:lnSpc>
            </a:pPr>
            <a:r>
              <a:rPr lang="en-US" altLang="zh-CN" sz="2800" dirty="0"/>
              <a:t>     </a:t>
            </a:r>
            <a:r>
              <a:rPr lang="zh-CN" altLang="en-US" sz="2800" dirty="0"/>
              <a:t>或</a:t>
            </a:r>
            <a:r>
              <a:rPr lang="en-US" altLang="zh-CN" sz="2800" dirty="0" err="1"/>
              <a:t>E</a:t>
            </a:r>
            <a:r>
              <a:rPr lang="en-US" altLang="zh-CN" sz="2800" baseline="-25000" dirty="0" err="1"/>
              <a:t>v</a:t>
            </a:r>
            <a:r>
              <a:rPr lang="zh-CN" altLang="en-US" sz="2800" dirty="0"/>
              <a:t>，所以基本上不起复合中心的作用；</a:t>
            </a:r>
            <a:endParaRPr lang="zh-CN" altLang="en-US" sz="2800" dirty="0"/>
          </a:p>
        </p:txBody>
      </p:sp>
      <p:sp>
        <p:nvSpPr>
          <p:cNvPr id="7" name="Rectangle 13"/>
          <p:cNvSpPr>
            <a:spLocks noRot="1" noChangeArrowheads="1"/>
          </p:cNvSpPr>
          <p:nvPr/>
        </p:nvSpPr>
        <p:spPr bwMode="auto">
          <a:xfrm>
            <a:off x="0" y="0"/>
            <a:ext cx="9144000" cy="928670"/>
          </a:xfrm>
          <a:prstGeom prst="rect">
            <a:avLst/>
          </a:prstGeom>
          <a:noFill/>
          <a:ln w="9525">
            <a:noFill/>
            <a:miter lim="800000"/>
          </a:ln>
          <a:effectLst/>
        </p:spPr>
        <p:txBody>
          <a:bodyPr anchor="ctr"/>
          <a:lstStyle/>
          <a:p>
            <a:pPr algn="ctr">
              <a:defRPr/>
            </a:pPr>
            <a:r>
              <a:rPr lang="zh-CN" altLang="en-US" sz="4000" dirty="0" smtClean="0">
                <a:solidFill>
                  <a:srgbClr val="FF0000"/>
                </a:solidFill>
                <a:latin typeface="黑体" panose="02010609060101010101" pitchFamily="2" charset="-122"/>
                <a:ea typeface="黑体" panose="02010609060101010101" pitchFamily="2" charset="-122"/>
              </a:rPr>
              <a:t>中间能级辅助的间接复合理论－</a:t>
            </a:r>
            <a:r>
              <a:rPr lang="en-US" altLang="zh-CN" sz="4000" dirty="0" smtClean="0">
                <a:solidFill>
                  <a:srgbClr val="FF0000"/>
                </a:solidFill>
                <a:latin typeface="黑体" panose="02010609060101010101" pitchFamily="2" charset="-122"/>
                <a:ea typeface="黑体" panose="02010609060101010101" pitchFamily="2" charset="-122"/>
              </a:rPr>
              <a:t>SRH</a:t>
            </a:r>
            <a:r>
              <a:rPr lang="zh-CN" altLang="en-US" sz="4000" dirty="0" smtClean="0">
                <a:solidFill>
                  <a:srgbClr val="FF0000"/>
                </a:solidFill>
                <a:latin typeface="黑体" panose="02010609060101010101" pitchFamily="2" charset="-122"/>
                <a:ea typeface="黑体" panose="02010609060101010101" pitchFamily="2" charset="-122"/>
              </a:rPr>
              <a:t>理论</a:t>
            </a:r>
            <a:endParaRPr lang="zh-CN" altLang="en-US" sz="4000" b="1" dirty="0">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endParaRPr>
          </a:p>
        </p:txBody>
      </p:sp>
      <p:sp>
        <p:nvSpPr>
          <p:cNvPr id="8" name="灯片编号占位符 7"/>
          <p:cNvSpPr>
            <a:spLocks noGrp="1"/>
          </p:cNvSpPr>
          <p:nvPr>
            <p:ph type="sldNum" sz="quarter" idx="12"/>
          </p:nvPr>
        </p:nvSpPr>
        <p:spPr/>
        <p:txBody>
          <a:bodyPr/>
          <a:lstStyle/>
          <a:p>
            <a:pPr>
              <a:defRPr/>
            </a:pPr>
            <a:fld id="{BFF07F44-7927-4F06-8BFD-E6EEF3C37E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5" name="Rectangle 5"/>
          <p:cNvSpPr>
            <a:spLocks noRot="1" noChangeArrowheads="1"/>
          </p:cNvSpPr>
          <p:nvPr/>
        </p:nvSpPr>
        <p:spPr bwMode="auto">
          <a:xfrm>
            <a:off x="1071538" y="5143512"/>
            <a:ext cx="6748480" cy="1143000"/>
          </a:xfrm>
          <a:prstGeom prst="rect">
            <a:avLst/>
          </a:prstGeom>
          <a:noFill/>
          <a:ln w="9525">
            <a:noFill/>
            <a:miter lim="800000"/>
          </a:ln>
          <a:effectLst/>
        </p:spPr>
        <p:txBody>
          <a:bodyPr anchor="ctr"/>
          <a:lstStyle/>
          <a:p>
            <a:pPr algn="ctr">
              <a:defRPr/>
            </a:pPr>
            <a:r>
              <a:rPr lang="en-US" altLang="zh-CN" sz="2800" b="1" dirty="0">
                <a:ea typeface="宋体" panose="02010600030101010101" pitchFamily="2" charset="-122"/>
              </a:rPr>
              <a:t>Si</a:t>
            </a:r>
            <a:r>
              <a:rPr lang="zh-CN" altLang="en-US" sz="2800" b="1" dirty="0">
                <a:ea typeface="宋体" panose="02010600030101010101" pitchFamily="2" charset="-122"/>
              </a:rPr>
              <a:t>中一些常用杂质在带隙中心附近的能级</a:t>
            </a:r>
            <a:endParaRPr lang="zh-CN" altLang="en-US" sz="2800" b="1" dirty="0">
              <a:ea typeface="宋体" panose="02010600030101010101" pitchFamily="2" charset="-122"/>
            </a:endParaRPr>
          </a:p>
        </p:txBody>
      </p:sp>
      <p:pic>
        <p:nvPicPr>
          <p:cNvPr id="263171" name="Picture 6" descr="3-16"/>
          <p:cNvPicPr>
            <a:picLocks noChangeAspect="1" noChangeArrowheads="1"/>
          </p:cNvPicPr>
          <p:nvPr/>
        </p:nvPicPr>
        <p:blipFill>
          <a:blip r:embed="rId1"/>
          <a:srcRect/>
          <a:stretch>
            <a:fillRect/>
          </a:stretch>
        </p:blipFill>
        <p:spPr bwMode="auto">
          <a:xfrm>
            <a:off x="1643042" y="1428736"/>
            <a:ext cx="6145839" cy="3429024"/>
          </a:xfrm>
          <a:prstGeom prst="rect">
            <a:avLst/>
          </a:prstGeom>
          <a:noFill/>
          <a:ln w="9525">
            <a:noFill/>
            <a:miter lim="800000"/>
            <a:headEnd/>
            <a:tailEnd/>
          </a:ln>
        </p:spPr>
      </p:pic>
      <p:sp>
        <p:nvSpPr>
          <p:cNvPr id="6" name="Rectangle 13"/>
          <p:cNvSpPr>
            <a:spLocks noRot="1" noChangeArrowheads="1"/>
          </p:cNvSpPr>
          <p:nvPr/>
        </p:nvSpPr>
        <p:spPr bwMode="auto">
          <a:xfrm>
            <a:off x="0" y="0"/>
            <a:ext cx="9144000" cy="928670"/>
          </a:xfrm>
          <a:prstGeom prst="rect">
            <a:avLst/>
          </a:prstGeom>
          <a:noFill/>
          <a:ln w="9525">
            <a:noFill/>
            <a:miter lim="800000"/>
          </a:ln>
          <a:effectLst/>
        </p:spPr>
        <p:txBody>
          <a:bodyPr anchor="ctr"/>
          <a:lstStyle/>
          <a:p>
            <a:pPr algn="ctr">
              <a:defRPr/>
            </a:pPr>
            <a:r>
              <a:rPr lang="en-US" altLang="zh-CN" sz="4000" dirty="0" smtClean="0">
                <a:solidFill>
                  <a:srgbClr val="FF0000"/>
                </a:solidFill>
                <a:latin typeface="黑体" panose="02010609060101010101" pitchFamily="2" charset="-122"/>
                <a:ea typeface="黑体" panose="02010609060101010101" pitchFamily="2" charset="-122"/>
              </a:rPr>
              <a:t>SRH</a:t>
            </a:r>
            <a:r>
              <a:rPr lang="zh-CN" altLang="en-US" sz="4000" dirty="0" smtClean="0">
                <a:solidFill>
                  <a:srgbClr val="FF0000"/>
                </a:solidFill>
                <a:latin typeface="黑体" panose="02010609060101010101" pitchFamily="2" charset="-122"/>
                <a:ea typeface="黑体" panose="02010609060101010101" pitchFamily="2" charset="-122"/>
              </a:rPr>
              <a:t>理论</a:t>
            </a:r>
            <a:endParaRPr lang="zh-CN" altLang="en-US" sz="4000" b="1" dirty="0">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endParaRPr>
          </a:p>
        </p:txBody>
      </p:sp>
      <p:sp>
        <p:nvSpPr>
          <p:cNvPr id="5" name="灯片编号占位符 4"/>
          <p:cNvSpPr>
            <a:spLocks noGrp="1"/>
          </p:cNvSpPr>
          <p:nvPr>
            <p:ph type="sldNum" sz="quarter" idx="12"/>
          </p:nvPr>
        </p:nvSpPr>
        <p:spPr/>
        <p:txBody>
          <a:bodyPr/>
          <a:lstStyle/>
          <a:p>
            <a:pPr>
              <a:defRPr/>
            </a:pPr>
            <a:fld id="{7583C3CD-29F3-4CF8-B8FC-A341EAB6BFFA}"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Text Box 5"/>
          <p:cNvSpPr txBox="1">
            <a:spLocks noChangeArrowheads="1"/>
          </p:cNvSpPr>
          <p:nvPr/>
        </p:nvSpPr>
        <p:spPr bwMode="auto">
          <a:xfrm>
            <a:off x="214282" y="1000108"/>
            <a:ext cx="4786346" cy="1938992"/>
          </a:xfrm>
          <a:prstGeom prst="rect">
            <a:avLst/>
          </a:prstGeom>
          <a:noFill/>
          <a:ln w="9525">
            <a:noFill/>
            <a:miter lim="800000"/>
          </a:ln>
        </p:spPr>
        <p:txBody>
          <a:bodyPr wrap="square">
            <a:spAutoFit/>
          </a:bodyPr>
          <a:lstStyle/>
          <a:p>
            <a:pPr>
              <a:lnSpc>
                <a:spcPct val="150000"/>
              </a:lnSpc>
            </a:pPr>
            <a:r>
              <a:rPr lang="en-US" altLang="zh-CN" sz="2000" dirty="0" smtClean="0">
                <a:latin typeface="+mn-ea"/>
                <a:ea typeface="+mn-ea"/>
              </a:rPr>
              <a:t>Au</a:t>
            </a:r>
            <a:r>
              <a:rPr lang="zh-CN" altLang="en-US" sz="2000" dirty="0" smtClean="0">
                <a:latin typeface="+mn-ea"/>
                <a:ea typeface="+mn-ea"/>
              </a:rPr>
              <a:t>在</a:t>
            </a:r>
            <a:r>
              <a:rPr lang="en-US" altLang="zh-CN" sz="2000" dirty="0" smtClean="0">
                <a:latin typeface="+mn-ea"/>
                <a:ea typeface="+mn-ea"/>
              </a:rPr>
              <a:t>Si</a:t>
            </a:r>
            <a:r>
              <a:rPr lang="zh-CN" altLang="en-US" sz="2000" dirty="0" smtClean="0">
                <a:latin typeface="+mn-ea"/>
                <a:ea typeface="+mn-ea"/>
              </a:rPr>
              <a:t>中有两个能级，不论是</a:t>
            </a:r>
            <a:r>
              <a:rPr lang="en-US" altLang="zh-CN" sz="2000" dirty="0" smtClean="0">
                <a:latin typeface="+mn-ea"/>
                <a:ea typeface="+mn-ea"/>
              </a:rPr>
              <a:t>n</a:t>
            </a:r>
            <a:r>
              <a:rPr lang="zh-CN" altLang="en-US" sz="2000" dirty="0" smtClean="0">
                <a:latin typeface="+mn-ea"/>
                <a:ea typeface="+mn-ea"/>
              </a:rPr>
              <a:t>型或</a:t>
            </a:r>
            <a:r>
              <a:rPr lang="en-US" altLang="zh-CN" sz="2000" dirty="0" smtClean="0">
                <a:latin typeface="+mn-ea"/>
                <a:ea typeface="+mn-ea"/>
              </a:rPr>
              <a:t>p</a:t>
            </a:r>
            <a:r>
              <a:rPr lang="zh-CN" altLang="en-US" sz="2000" dirty="0" smtClean="0">
                <a:latin typeface="+mn-ea"/>
                <a:ea typeface="+mn-ea"/>
              </a:rPr>
              <a:t>型，</a:t>
            </a:r>
            <a:r>
              <a:rPr lang="en-US" altLang="zh-CN" sz="2000" dirty="0" smtClean="0">
                <a:latin typeface="+mn-ea"/>
                <a:ea typeface="+mn-ea"/>
              </a:rPr>
              <a:t>Au</a:t>
            </a:r>
            <a:r>
              <a:rPr lang="zh-CN" altLang="en-US" sz="2000" dirty="0" smtClean="0">
                <a:latin typeface="+mn-ea"/>
                <a:ea typeface="+mn-ea"/>
              </a:rPr>
              <a:t>在其中都是</a:t>
            </a:r>
            <a:r>
              <a:rPr lang="zh-CN" altLang="en-US" sz="2000" dirty="0">
                <a:latin typeface="+mn-ea"/>
                <a:ea typeface="+mn-ea"/>
              </a:rPr>
              <a:t>有效的复合</a:t>
            </a:r>
            <a:r>
              <a:rPr lang="zh-CN" altLang="en-US" sz="2000" dirty="0" smtClean="0">
                <a:latin typeface="+mn-ea"/>
                <a:ea typeface="+mn-ea"/>
              </a:rPr>
              <a:t>中心，</a:t>
            </a:r>
            <a:r>
              <a:rPr lang="zh-CN" altLang="en-US" sz="2000" dirty="0" smtClean="0"/>
              <a:t>但并非两个能级同时起作用。</a:t>
            </a:r>
            <a:endParaRPr lang="zh-CN" altLang="en-US" sz="2000" dirty="0" smtClean="0"/>
          </a:p>
          <a:p>
            <a:pPr>
              <a:lnSpc>
                <a:spcPct val="150000"/>
              </a:lnSpc>
            </a:pPr>
            <a:r>
              <a:rPr lang="zh-CN" altLang="en-US" sz="2000" dirty="0" smtClean="0">
                <a:latin typeface="+mn-ea"/>
                <a:ea typeface="+mn-ea"/>
              </a:rPr>
              <a:t>。</a:t>
            </a:r>
            <a:endParaRPr lang="zh-CN" altLang="en-US" sz="2000" dirty="0">
              <a:latin typeface="+mn-ea"/>
              <a:ea typeface="+mn-ea"/>
            </a:endParaRPr>
          </a:p>
        </p:txBody>
      </p:sp>
      <p:sp>
        <p:nvSpPr>
          <p:cNvPr id="243714" name="Text Box 6"/>
          <p:cNvSpPr txBox="1">
            <a:spLocks noChangeArrowheads="1"/>
          </p:cNvSpPr>
          <p:nvPr/>
        </p:nvSpPr>
        <p:spPr bwMode="auto">
          <a:xfrm>
            <a:off x="500034" y="2500306"/>
            <a:ext cx="4389440" cy="1200329"/>
          </a:xfrm>
          <a:prstGeom prst="rect">
            <a:avLst/>
          </a:prstGeom>
          <a:noFill/>
          <a:ln w="9525">
            <a:noFill/>
            <a:miter lim="800000"/>
          </a:ln>
        </p:spPr>
        <p:txBody>
          <a:bodyPr wrap="square">
            <a:spAutoFit/>
          </a:bodyPr>
          <a:lstStyle/>
          <a:p>
            <a:pPr>
              <a:lnSpc>
                <a:spcPct val="150000"/>
              </a:lnSpc>
            </a:pPr>
            <a:r>
              <a:rPr lang="en-US" altLang="zh-CN" sz="2400" dirty="0"/>
              <a:t>E</a:t>
            </a:r>
            <a:r>
              <a:rPr lang="en-US" altLang="zh-CN" sz="2400" baseline="-25000" dirty="0"/>
              <a:t>TA</a:t>
            </a:r>
            <a:r>
              <a:rPr lang="en-US" altLang="zh-CN" sz="2400" dirty="0"/>
              <a:t>=Ec-0.54ev    </a:t>
            </a:r>
            <a:r>
              <a:rPr lang="zh-CN" altLang="en-US" sz="2400" dirty="0"/>
              <a:t>受主能级</a:t>
            </a:r>
            <a:endParaRPr lang="zh-CN" altLang="en-US" sz="2400" dirty="0"/>
          </a:p>
          <a:p>
            <a:pPr>
              <a:lnSpc>
                <a:spcPct val="150000"/>
              </a:lnSpc>
            </a:pPr>
            <a:r>
              <a:rPr lang="en-US" altLang="zh-CN" sz="2400" dirty="0"/>
              <a:t>E</a:t>
            </a:r>
            <a:r>
              <a:rPr lang="en-US" altLang="zh-CN" sz="2400" baseline="-25000" dirty="0"/>
              <a:t>TD</a:t>
            </a:r>
            <a:r>
              <a:rPr lang="en-US" altLang="zh-CN" sz="2400" dirty="0"/>
              <a:t>=Ev+0.35ev  </a:t>
            </a:r>
            <a:r>
              <a:rPr lang="zh-CN" altLang="en-US" sz="2400" dirty="0" smtClean="0"/>
              <a:t>施主能级</a:t>
            </a:r>
            <a:endParaRPr lang="zh-CN" altLang="en-US" sz="2400" dirty="0"/>
          </a:p>
        </p:txBody>
      </p:sp>
      <p:sp>
        <p:nvSpPr>
          <p:cNvPr id="243715" name="Text Box 7"/>
          <p:cNvSpPr txBox="1">
            <a:spLocks noChangeArrowheads="1"/>
          </p:cNvSpPr>
          <p:nvPr/>
        </p:nvSpPr>
        <p:spPr bwMode="auto">
          <a:xfrm>
            <a:off x="500034" y="4071942"/>
            <a:ext cx="8358246" cy="1477328"/>
          </a:xfrm>
          <a:prstGeom prst="rect">
            <a:avLst/>
          </a:prstGeom>
          <a:noFill/>
          <a:ln w="9525">
            <a:noFill/>
            <a:miter lim="800000"/>
          </a:ln>
        </p:spPr>
        <p:txBody>
          <a:bodyPr wrap="square">
            <a:spAutoFit/>
          </a:bodyPr>
          <a:lstStyle/>
          <a:p>
            <a:pPr>
              <a:lnSpc>
                <a:spcPct val="150000"/>
              </a:lnSpc>
            </a:pPr>
            <a:r>
              <a:rPr lang="en-US" altLang="zh-CN" sz="2000" dirty="0">
                <a:solidFill>
                  <a:srgbClr val="FF0000"/>
                </a:solidFill>
                <a:effectLst>
                  <a:outerShdw blurRad="38100" dist="38100" dir="2700000" algn="tl">
                    <a:srgbClr val="000000">
                      <a:alpha val="43137"/>
                    </a:srgbClr>
                  </a:outerShdw>
                </a:effectLst>
                <a:latin typeface="+mn-ea"/>
                <a:ea typeface="+mn-ea"/>
              </a:rPr>
              <a:t>N</a:t>
            </a:r>
            <a:r>
              <a:rPr lang="zh-CN" altLang="en-US" sz="2000" dirty="0">
                <a:solidFill>
                  <a:srgbClr val="FF0000"/>
                </a:solidFill>
                <a:effectLst>
                  <a:outerShdw blurRad="38100" dist="38100" dir="2700000" algn="tl">
                    <a:srgbClr val="000000">
                      <a:alpha val="43137"/>
                    </a:srgbClr>
                  </a:outerShdw>
                </a:effectLst>
                <a:latin typeface="+mn-ea"/>
                <a:ea typeface="+mn-ea"/>
              </a:rPr>
              <a:t>型</a:t>
            </a:r>
            <a:r>
              <a:rPr lang="en-US" altLang="zh-CN" sz="2000" dirty="0">
                <a:solidFill>
                  <a:srgbClr val="FF0000"/>
                </a:solidFill>
                <a:effectLst>
                  <a:outerShdw blurRad="38100" dist="38100" dir="2700000" algn="tl">
                    <a:srgbClr val="000000">
                      <a:alpha val="43137"/>
                    </a:srgbClr>
                  </a:outerShdw>
                </a:effectLst>
                <a:latin typeface="+mn-ea"/>
                <a:ea typeface="+mn-ea"/>
              </a:rPr>
              <a:t>Si</a:t>
            </a:r>
            <a:r>
              <a:rPr lang="zh-CN" altLang="en-US" sz="2000" dirty="0">
                <a:solidFill>
                  <a:srgbClr val="FF0000"/>
                </a:solidFill>
                <a:effectLst>
                  <a:outerShdw blurRad="38100" dist="38100" dir="2700000" algn="tl">
                    <a:srgbClr val="000000">
                      <a:alpha val="43137"/>
                    </a:srgbClr>
                  </a:outerShdw>
                </a:effectLst>
                <a:latin typeface="+mn-ea"/>
                <a:ea typeface="+mn-ea"/>
              </a:rPr>
              <a:t>中</a:t>
            </a:r>
            <a:r>
              <a:rPr lang="zh-CN" altLang="en-US" sz="2000" dirty="0">
                <a:latin typeface="+mn-ea"/>
                <a:ea typeface="+mn-ea"/>
              </a:rPr>
              <a:t>：</a:t>
            </a:r>
            <a:r>
              <a:rPr lang="en-US" altLang="zh-CN" sz="2000" dirty="0">
                <a:latin typeface="+mn-ea"/>
                <a:ea typeface="+mn-ea"/>
              </a:rPr>
              <a:t>E</a:t>
            </a:r>
            <a:r>
              <a:rPr lang="en-US" altLang="zh-CN" sz="2000" baseline="-25000" dirty="0">
                <a:latin typeface="+mn-ea"/>
                <a:ea typeface="+mn-ea"/>
              </a:rPr>
              <a:t>F</a:t>
            </a:r>
            <a:r>
              <a:rPr lang="zh-CN" altLang="en-US" sz="2000" dirty="0">
                <a:latin typeface="+mn-ea"/>
                <a:ea typeface="+mn-ea"/>
              </a:rPr>
              <a:t>靠近</a:t>
            </a:r>
            <a:r>
              <a:rPr lang="en-US" altLang="zh-CN" sz="2000" dirty="0" err="1">
                <a:latin typeface="+mn-ea"/>
                <a:ea typeface="+mn-ea"/>
              </a:rPr>
              <a:t>Ec</a:t>
            </a:r>
            <a:r>
              <a:rPr lang="zh-CN" altLang="en-US" sz="2000" dirty="0">
                <a:latin typeface="+mn-ea"/>
                <a:ea typeface="+mn-ea"/>
              </a:rPr>
              <a:t>，电子基本上填满了金的能级，即金接收电子成为</a:t>
            </a:r>
            <a:r>
              <a:rPr lang="en-US" altLang="zh-CN" sz="2000" dirty="0">
                <a:latin typeface="+mn-ea"/>
                <a:ea typeface="+mn-ea"/>
              </a:rPr>
              <a:t>Au-</a:t>
            </a:r>
            <a:r>
              <a:rPr lang="zh-CN" altLang="en-US" sz="2000" dirty="0">
                <a:latin typeface="+mn-ea"/>
                <a:ea typeface="+mn-ea"/>
              </a:rPr>
              <a:t>，在</a:t>
            </a:r>
            <a:r>
              <a:rPr lang="en-US" altLang="zh-CN" sz="2000" dirty="0">
                <a:latin typeface="+mn-ea"/>
                <a:ea typeface="+mn-ea"/>
              </a:rPr>
              <a:t>n</a:t>
            </a:r>
            <a:r>
              <a:rPr lang="zh-CN" altLang="en-US" sz="2000" dirty="0">
                <a:latin typeface="+mn-ea"/>
                <a:ea typeface="+mn-ea"/>
              </a:rPr>
              <a:t>型</a:t>
            </a:r>
            <a:r>
              <a:rPr lang="en-US" altLang="zh-CN" sz="2000" dirty="0">
                <a:latin typeface="+mn-ea"/>
                <a:ea typeface="+mn-ea"/>
              </a:rPr>
              <a:t>Si</a:t>
            </a:r>
            <a:r>
              <a:rPr lang="zh-CN" altLang="en-US" sz="2000" dirty="0">
                <a:latin typeface="+mn-ea"/>
                <a:ea typeface="+mn-ea"/>
              </a:rPr>
              <a:t>中，只有受主能级</a:t>
            </a:r>
            <a:r>
              <a:rPr lang="en-US" altLang="zh-CN" sz="2000" dirty="0">
                <a:latin typeface="+mn-ea"/>
                <a:ea typeface="+mn-ea"/>
              </a:rPr>
              <a:t>E</a:t>
            </a:r>
            <a:r>
              <a:rPr lang="en-US" altLang="zh-CN" sz="2000" baseline="-25000" dirty="0">
                <a:latin typeface="+mn-ea"/>
                <a:ea typeface="+mn-ea"/>
              </a:rPr>
              <a:t>TA</a:t>
            </a:r>
            <a:r>
              <a:rPr lang="zh-CN" altLang="en-US" sz="2000" dirty="0">
                <a:latin typeface="+mn-ea"/>
                <a:ea typeface="+mn-ea"/>
              </a:rPr>
              <a:t>起复合作用，对空穴的俘获系数</a:t>
            </a:r>
            <a:r>
              <a:rPr lang="en-US" altLang="zh-CN" sz="2000" dirty="0" err="1">
                <a:latin typeface="+mn-ea"/>
                <a:ea typeface="+mn-ea"/>
              </a:rPr>
              <a:t>r</a:t>
            </a:r>
            <a:r>
              <a:rPr lang="en-US" altLang="zh-CN" sz="2000" baseline="-25000" dirty="0" err="1">
                <a:latin typeface="+mn-ea"/>
                <a:ea typeface="+mn-ea"/>
              </a:rPr>
              <a:t>p</a:t>
            </a:r>
            <a:r>
              <a:rPr lang="zh-CN" altLang="en-US" sz="2000" dirty="0">
                <a:latin typeface="+mn-ea"/>
                <a:ea typeface="+mn-ea"/>
              </a:rPr>
              <a:t>决定了少子的寿命。</a:t>
            </a:r>
            <a:endParaRPr lang="zh-CN" altLang="en-US" sz="2000" dirty="0">
              <a:latin typeface="+mn-ea"/>
              <a:ea typeface="+mn-ea"/>
            </a:endParaRPr>
          </a:p>
        </p:txBody>
      </p:sp>
      <p:sp>
        <p:nvSpPr>
          <p:cNvPr id="80904" name="Rectangle 8"/>
          <p:cNvSpPr>
            <a:spLocks noRot="1" noChangeArrowheads="1"/>
          </p:cNvSpPr>
          <p:nvPr/>
        </p:nvSpPr>
        <p:spPr bwMode="auto">
          <a:xfrm>
            <a:off x="428596" y="0"/>
            <a:ext cx="8229600" cy="1000108"/>
          </a:xfrm>
          <a:prstGeom prst="rect">
            <a:avLst/>
          </a:prstGeom>
          <a:noFill/>
          <a:ln w="9525">
            <a:noFill/>
            <a:miter lim="800000"/>
          </a:ln>
          <a:effectLst/>
        </p:spPr>
        <p:txBody>
          <a:bodyPr anchor="ctr"/>
          <a:lstStyle/>
          <a:p>
            <a:pPr algn="ctr">
              <a:defRPr/>
            </a:pPr>
            <a:r>
              <a:rPr lang="en-US" altLang="zh-CN" sz="4000" dirty="0" smtClean="0">
                <a:solidFill>
                  <a:srgbClr val="FF0000"/>
                </a:solidFill>
                <a:latin typeface="黑体" panose="02010609060101010101" pitchFamily="2" charset="-122"/>
                <a:ea typeface="黑体" panose="02010609060101010101" pitchFamily="2" charset="-122"/>
              </a:rPr>
              <a:t>Au</a:t>
            </a:r>
            <a:r>
              <a:rPr lang="zh-CN" altLang="en-US" sz="4000" dirty="0" smtClean="0">
                <a:solidFill>
                  <a:srgbClr val="FF0000"/>
                </a:solidFill>
                <a:latin typeface="黑体" panose="02010609060101010101" pitchFamily="2" charset="-122"/>
                <a:ea typeface="黑体" panose="02010609060101010101" pitchFamily="2" charset="-122"/>
              </a:rPr>
              <a:t>在</a:t>
            </a:r>
            <a:r>
              <a:rPr lang="en-US" altLang="zh-CN" sz="4000" dirty="0" smtClean="0">
                <a:solidFill>
                  <a:srgbClr val="FF0000"/>
                </a:solidFill>
                <a:latin typeface="黑体" panose="02010609060101010101" pitchFamily="2" charset="-122"/>
                <a:ea typeface="黑体" panose="02010609060101010101" pitchFamily="2" charset="-122"/>
              </a:rPr>
              <a:t>Si</a:t>
            </a:r>
            <a:r>
              <a:rPr lang="zh-CN" altLang="en-US" sz="4000" dirty="0" smtClean="0">
                <a:solidFill>
                  <a:srgbClr val="FF0000"/>
                </a:solidFill>
                <a:latin typeface="黑体" panose="02010609060101010101" pitchFamily="2" charset="-122"/>
                <a:ea typeface="黑体" panose="02010609060101010101" pitchFamily="2" charset="-122"/>
              </a:rPr>
              <a:t>中是有效的复合中心</a:t>
            </a:r>
            <a:endParaRPr lang="en-US" altLang="zh-CN" sz="4000" dirty="0" smtClean="0">
              <a:solidFill>
                <a:srgbClr val="FF0000"/>
              </a:solidFill>
              <a:latin typeface="黑体" panose="02010609060101010101" pitchFamily="2" charset="-122"/>
              <a:ea typeface="黑体" panose="02010609060101010101" pitchFamily="2" charset="-122"/>
            </a:endParaRPr>
          </a:p>
        </p:txBody>
      </p:sp>
      <p:grpSp>
        <p:nvGrpSpPr>
          <p:cNvPr id="25" name="组合 24"/>
          <p:cNvGrpSpPr/>
          <p:nvPr/>
        </p:nvGrpSpPr>
        <p:grpSpPr>
          <a:xfrm>
            <a:off x="5286380" y="857232"/>
            <a:ext cx="1857388" cy="3000396"/>
            <a:chOff x="6476581" y="1643050"/>
            <a:chExt cx="1981634" cy="3495675"/>
          </a:xfrm>
        </p:grpSpPr>
        <p:pic>
          <p:nvPicPr>
            <p:cNvPr id="74754" name="Picture 2"/>
            <p:cNvPicPr>
              <a:picLocks noChangeAspect="1" noChangeArrowheads="1"/>
            </p:cNvPicPr>
            <p:nvPr/>
          </p:nvPicPr>
          <p:blipFill>
            <a:blip r:embed="rId1"/>
            <a:srcRect/>
            <a:stretch>
              <a:fillRect/>
            </a:stretch>
          </p:blipFill>
          <p:spPr bwMode="auto">
            <a:xfrm>
              <a:off x="6715140" y="1643050"/>
              <a:ext cx="1743075" cy="3495675"/>
            </a:xfrm>
            <a:prstGeom prst="rect">
              <a:avLst/>
            </a:prstGeom>
            <a:noFill/>
            <a:ln w="9525">
              <a:noFill/>
              <a:miter lim="800000"/>
              <a:headEnd/>
              <a:tailEnd/>
            </a:ln>
            <a:effectLst/>
          </p:spPr>
        </p:pic>
        <p:grpSp>
          <p:nvGrpSpPr>
            <p:cNvPr id="24" name="组合 23"/>
            <p:cNvGrpSpPr/>
            <p:nvPr/>
          </p:nvGrpSpPr>
          <p:grpSpPr>
            <a:xfrm>
              <a:off x="6476581" y="2500306"/>
              <a:ext cx="1782430" cy="1940968"/>
              <a:chOff x="6476581" y="2500306"/>
              <a:chExt cx="1782430" cy="1940968"/>
            </a:xfrm>
          </p:grpSpPr>
          <p:sp>
            <p:nvSpPr>
              <p:cNvPr id="20" name="TextBox 19"/>
              <p:cNvSpPr txBox="1"/>
              <p:nvPr/>
            </p:nvSpPr>
            <p:spPr>
              <a:xfrm>
                <a:off x="7143768" y="2500306"/>
                <a:ext cx="915635" cy="369332"/>
              </a:xfrm>
              <a:prstGeom prst="rect">
                <a:avLst/>
              </a:prstGeom>
              <a:noFill/>
            </p:spPr>
            <p:txBody>
              <a:bodyPr wrap="none" rtlCol="0">
                <a:spAutoFit/>
              </a:bodyPr>
              <a:lstStyle/>
              <a:p>
                <a:r>
                  <a:rPr lang="en-US" altLang="zh-CN" dirty="0" smtClean="0"/>
                  <a:t>0.54eV</a:t>
                </a:r>
                <a:endParaRPr lang="zh-CN" altLang="en-US" dirty="0"/>
              </a:p>
            </p:txBody>
          </p:sp>
          <p:sp>
            <p:nvSpPr>
              <p:cNvPr id="21" name="TextBox 20"/>
              <p:cNvSpPr txBox="1"/>
              <p:nvPr/>
            </p:nvSpPr>
            <p:spPr>
              <a:xfrm>
                <a:off x="6643702" y="4071942"/>
                <a:ext cx="915635" cy="369332"/>
              </a:xfrm>
              <a:prstGeom prst="rect">
                <a:avLst/>
              </a:prstGeom>
              <a:noFill/>
            </p:spPr>
            <p:txBody>
              <a:bodyPr wrap="none" rtlCol="0">
                <a:spAutoFit/>
              </a:bodyPr>
              <a:lstStyle/>
              <a:p>
                <a:r>
                  <a:rPr lang="en-US" altLang="zh-CN" dirty="0" smtClean="0"/>
                  <a:t>0.35eV</a:t>
                </a:r>
                <a:endParaRPr lang="zh-CN" altLang="en-US" dirty="0"/>
              </a:p>
            </p:txBody>
          </p:sp>
          <p:sp>
            <p:nvSpPr>
              <p:cNvPr id="22" name="TextBox 21"/>
              <p:cNvSpPr txBox="1"/>
              <p:nvPr/>
            </p:nvSpPr>
            <p:spPr>
              <a:xfrm>
                <a:off x="6476581" y="2928934"/>
                <a:ext cx="524311" cy="369332"/>
              </a:xfrm>
              <a:prstGeom prst="rect">
                <a:avLst/>
              </a:prstGeom>
              <a:noFill/>
            </p:spPr>
            <p:txBody>
              <a:bodyPr wrap="none" rtlCol="0">
                <a:spAutoFit/>
              </a:bodyPr>
              <a:lstStyle/>
              <a:p>
                <a:r>
                  <a:rPr lang="en-US" altLang="zh-CN" dirty="0" smtClean="0"/>
                  <a:t>E</a:t>
                </a:r>
                <a:r>
                  <a:rPr lang="en-US" altLang="zh-CN" baseline="-25000" dirty="0" smtClean="0"/>
                  <a:t>TA</a:t>
                </a:r>
                <a:endParaRPr lang="zh-CN" altLang="en-US" dirty="0"/>
              </a:p>
            </p:txBody>
          </p:sp>
          <p:sp>
            <p:nvSpPr>
              <p:cNvPr id="23" name="TextBox 22"/>
              <p:cNvSpPr txBox="1"/>
              <p:nvPr/>
            </p:nvSpPr>
            <p:spPr>
              <a:xfrm>
                <a:off x="7715272" y="3643314"/>
                <a:ext cx="543739" cy="369332"/>
              </a:xfrm>
              <a:prstGeom prst="rect">
                <a:avLst/>
              </a:prstGeom>
              <a:noFill/>
            </p:spPr>
            <p:txBody>
              <a:bodyPr wrap="none" rtlCol="0">
                <a:spAutoFit/>
              </a:bodyPr>
              <a:lstStyle/>
              <a:p>
                <a:r>
                  <a:rPr lang="en-US" altLang="zh-CN" dirty="0" smtClean="0"/>
                  <a:t>E</a:t>
                </a:r>
                <a:r>
                  <a:rPr lang="en-US" altLang="zh-CN" baseline="-25000" dirty="0" smtClean="0"/>
                  <a:t>TD</a:t>
                </a:r>
                <a:endParaRPr lang="zh-CN" altLang="en-US" dirty="0"/>
              </a:p>
            </p:txBody>
          </p:sp>
        </p:grpSp>
      </p:grpSp>
      <p:sp>
        <p:nvSpPr>
          <p:cNvPr id="26" name="TextBox 25"/>
          <p:cNvSpPr txBox="1"/>
          <p:nvPr/>
        </p:nvSpPr>
        <p:spPr>
          <a:xfrm>
            <a:off x="7215206" y="1643050"/>
            <a:ext cx="1751009" cy="1323439"/>
          </a:xfrm>
          <a:prstGeom prst="rect">
            <a:avLst/>
          </a:prstGeom>
          <a:solidFill>
            <a:srgbClr val="FFC000">
              <a:alpha val="15000"/>
            </a:srgbClr>
          </a:solidFill>
        </p:spPr>
        <p:txBody>
          <a:bodyPr wrap="square" rtlCol="0">
            <a:spAutoFit/>
          </a:bodyPr>
          <a:lstStyle/>
          <a:p>
            <a:r>
              <a:rPr lang="zh-CN" altLang="en-US" sz="2000" dirty="0" smtClean="0"/>
              <a:t>施主：空  </a:t>
            </a:r>
            <a:r>
              <a:rPr lang="en-US" altLang="zh-CN" sz="2000" dirty="0" smtClean="0"/>
              <a:t>  </a:t>
            </a:r>
            <a:r>
              <a:rPr lang="zh-CN" altLang="en-US" sz="2000" dirty="0" smtClean="0"/>
              <a:t>正</a:t>
            </a:r>
            <a:endParaRPr lang="en-US" altLang="zh-CN" sz="2000" dirty="0" smtClean="0"/>
          </a:p>
          <a:p>
            <a:r>
              <a:rPr lang="en-US" altLang="zh-CN" sz="2000" dirty="0" smtClean="0"/>
              <a:t>           </a:t>
            </a:r>
            <a:r>
              <a:rPr lang="zh-CN" altLang="en-US" sz="2000" dirty="0" smtClean="0"/>
              <a:t>占    中</a:t>
            </a:r>
            <a:endParaRPr lang="en-US" altLang="zh-CN" sz="2000" dirty="0" smtClean="0"/>
          </a:p>
          <a:p>
            <a:r>
              <a:rPr lang="zh-CN" altLang="en-US" sz="2000" dirty="0" smtClean="0"/>
              <a:t>受主：空    中</a:t>
            </a:r>
            <a:endParaRPr lang="en-US" altLang="zh-CN" sz="2000" dirty="0" smtClean="0"/>
          </a:p>
          <a:p>
            <a:r>
              <a:rPr lang="en-US" altLang="zh-CN" sz="2000" dirty="0" smtClean="0"/>
              <a:t>           </a:t>
            </a:r>
            <a:r>
              <a:rPr lang="zh-CN" altLang="en-US" sz="2000" dirty="0" smtClean="0"/>
              <a:t>占    负</a:t>
            </a:r>
            <a:endParaRPr lang="zh-CN" altLang="en-US" sz="2000" dirty="0"/>
          </a:p>
        </p:txBody>
      </p:sp>
      <p:sp>
        <p:nvSpPr>
          <p:cNvPr id="14" name="灯片编号占位符 13"/>
          <p:cNvSpPr>
            <a:spLocks noGrp="1"/>
          </p:cNvSpPr>
          <p:nvPr>
            <p:ph type="sldNum" sz="quarter" idx="12"/>
          </p:nvPr>
        </p:nvSpPr>
        <p:spPr/>
        <p:txBody>
          <a:bodyPr/>
          <a:lstStyle/>
          <a:p>
            <a:pPr>
              <a:defRPr/>
            </a:pPr>
            <a:fld id="{BFF07F44-7927-4F06-8BFD-E6EEF3C37E8D}" type="slidenum">
              <a:rPr lang="zh-CN" altLang="en-US" smtClean="0"/>
            </a:fld>
            <a:endParaRPr lang="zh-CN" altLang="en-US" dirty="0"/>
          </a:p>
        </p:txBody>
      </p:sp>
      <p:sp>
        <p:nvSpPr>
          <p:cNvPr id="15" name="矩形 14"/>
          <p:cNvSpPr/>
          <p:nvPr/>
        </p:nvSpPr>
        <p:spPr>
          <a:xfrm>
            <a:off x="500034" y="5643578"/>
            <a:ext cx="7929618" cy="1015663"/>
          </a:xfrm>
          <a:prstGeom prst="rect">
            <a:avLst/>
          </a:prstGeom>
        </p:spPr>
        <p:txBody>
          <a:bodyPr wrap="square">
            <a:spAutoFit/>
          </a:bodyPr>
          <a:lstStyle/>
          <a:p>
            <a:pPr>
              <a:lnSpc>
                <a:spcPct val="150000"/>
              </a:lnSpc>
            </a:pPr>
            <a:r>
              <a:rPr lang="en-US" altLang="zh-CN" sz="2000" dirty="0" smtClean="0">
                <a:solidFill>
                  <a:srgbClr val="FF0000"/>
                </a:solidFill>
                <a:effectLst>
                  <a:outerShdw blurRad="38100" dist="38100" dir="2700000" algn="tl">
                    <a:srgbClr val="000000">
                      <a:alpha val="43137"/>
                    </a:srgbClr>
                  </a:outerShdw>
                </a:effectLst>
                <a:latin typeface="+mn-ea"/>
                <a:ea typeface="+mn-ea"/>
              </a:rPr>
              <a:t>P</a:t>
            </a:r>
            <a:r>
              <a:rPr lang="zh-CN" altLang="en-US" sz="2000" dirty="0" smtClean="0">
                <a:solidFill>
                  <a:srgbClr val="FF0000"/>
                </a:solidFill>
                <a:effectLst>
                  <a:outerShdw blurRad="38100" dist="38100" dir="2700000" algn="tl">
                    <a:srgbClr val="000000">
                      <a:alpha val="43137"/>
                    </a:srgbClr>
                  </a:outerShdw>
                </a:effectLst>
                <a:latin typeface="+mn-ea"/>
                <a:ea typeface="+mn-ea"/>
              </a:rPr>
              <a:t>型</a:t>
            </a:r>
            <a:r>
              <a:rPr lang="en-US" altLang="zh-CN" sz="2000" dirty="0" smtClean="0">
                <a:solidFill>
                  <a:srgbClr val="FF0000"/>
                </a:solidFill>
                <a:effectLst>
                  <a:outerShdw blurRad="38100" dist="38100" dir="2700000" algn="tl">
                    <a:srgbClr val="000000">
                      <a:alpha val="43137"/>
                    </a:srgbClr>
                  </a:outerShdw>
                </a:effectLst>
                <a:latin typeface="+mn-ea"/>
                <a:ea typeface="+mn-ea"/>
              </a:rPr>
              <a:t>Si</a:t>
            </a:r>
            <a:r>
              <a:rPr lang="zh-CN" altLang="en-US" sz="2000" dirty="0" smtClean="0">
                <a:solidFill>
                  <a:srgbClr val="FF0000"/>
                </a:solidFill>
                <a:effectLst>
                  <a:outerShdw blurRad="38100" dist="38100" dir="2700000" algn="tl">
                    <a:srgbClr val="000000">
                      <a:alpha val="43137"/>
                    </a:srgbClr>
                  </a:outerShdw>
                </a:effectLst>
                <a:latin typeface="+mn-ea"/>
                <a:ea typeface="+mn-ea"/>
              </a:rPr>
              <a:t>中</a:t>
            </a:r>
            <a:r>
              <a:rPr lang="zh-CN" altLang="en-US" sz="2000" dirty="0" smtClean="0">
                <a:latin typeface="+mn-ea"/>
                <a:ea typeface="+mn-ea"/>
              </a:rPr>
              <a:t>：</a:t>
            </a:r>
            <a:r>
              <a:rPr lang="en-US" altLang="zh-CN" sz="2000" dirty="0" smtClean="0">
                <a:latin typeface="+mn-ea"/>
                <a:ea typeface="+mn-ea"/>
              </a:rPr>
              <a:t>E</a:t>
            </a:r>
            <a:r>
              <a:rPr lang="en-US" altLang="zh-CN" sz="2000" baseline="-25000" dirty="0" smtClean="0">
                <a:latin typeface="+mn-ea"/>
                <a:ea typeface="+mn-ea"/>
              </a:rPr>
              <a:t>F</a:t>
            </a:r>
            <a:r>
              <a:rPr lang="zh-CN" altLang="en-US" sz="2000" dirty="0" smtClean="0">
                <a:latin typeface="+mn-ea"/>
                <a:ea typeface="+mn-ea"/>
              </a:rPr>
              <a:t>靠近</a:t>
            </a:r>
            <a:r>
              <a:rPr lang="en-US" altLang="zh-CN" sz="2000" dirty="0" err="1" smtClean="0">
                <a:latin typeface="+mn-ea"/>
                <a:ea typeface="+mn-ea"/>
              </a:rPr>
              <a:t>Ev</a:t>
            </a:r>
            <a:r>
              <a:rPr lang="zh-CN" altLang="en-US" sz="2000" dirty="0" smtClean="0">
                <a:latin typeface="+mn-ea"/>
                <a:ea typeface="+mn-ea"/>
              </a:rPr>
              <a:t>，</a:t>
            </a:r>
            <a:r>
              <a:rPr lang="en-US" altLang="zh-CN" sz="2000" dirty="0" smtClean="0">
                <a:latin typeface="+mn-ea"/>
                <a:ea typeface="+mn-ea"/>
              </a:rPr>
              <a:t>Au</a:t>
            </a:r>
            <a:r>
              <a:rPr lang="zh-CN" altLang="en-US" sz="2000" dirty="0" smtClean="0">
                <a:latin typeface="+mn-ea"/>
                <a:ea typeface="+mn-ea"/>
              </a:rPr>
              <a:t>能级基本上是空的，</a:t>
            </a:r>
            <a:r>
              <a:rPr lang="en-US" altLang="zh-CN" sz="2000" dirty="0" smtClean="0">
                <a:latin typeface="+mn-ea"/>
                <a:ea typeface="+mn-ea"/>
              </a:rPr>
              <a:t>Au</a:t>
            </a:r>
            <a:r>
              <a:rPr lang="en-US" altLang="zh-CN" sz="2000" baseline="30000" dirty="0" smtClean="0">
                <a:latin typeface="+mn-ea"/>
                <a:ea typeface="+mn-ea"/>
              </a:rPr>
              <a:t>+</a:t>
            </a:r>
            <a:r>
              <a:rPr lang="zh-CN" altLang="en-US" sz="2000" dirty="0" smtClean="0">
                <a:latin typeface="+mn-ea"/>
                <a:ea typeface="+mn-ea"/>
              </a:rPr>
              <a:t>起施主作用，</a:t>
            </a:r>
            <a:r>
              <a:rPr lang="en-US" altLang="zh-CN" sz="2000" dirty="0" smtClean="0">
                <a:latin typeface="+mn-ea"/>
                <a:ea typeface="+mn-ea"/>
              </a:rPr>
              <a:t>Au</a:t>
            </a:r>
            <a:r>
              <a:rPr lang="en-US" altLang="zh-CN" sz="2000" baseline="30000" dirty="0" smtClean="0">
                <a:latin typeface="+mn-ea"/>
                <a:ea typeface="+mn-ea"/>
              </a:rPr>
              <a:t>+</a:t>
            </a:r>
            <a:r>
              <a:rPr lang="zh-CN" altLang="en-US" sz="2000" dirty="0" smtClean="0">
                <a:latin typeface="+mn-ea"/>
                <a:ea typeface="+mn-ea"/>
              </a:rPr>
              <a:t>对电子的俘获系数</a:t>
            </a:r>
            <a:r>
              <a:rPr lang="en-US" altLang="zh-CN" sz="2000" dirty="0" err="1" smtClean="0">
                <a:latin typeface="+mn-ea"/>
                <a:ea typeface="+mn-ea"/>
              </a:rPr>
              <a:t>r</a:t>
            </a:r>
            <a:r>
              <a:rPr lang="en-US" altLang="zh-CN" sz="2000" baseline="-25000" dirty="0" err="1" smtClean="0">
                <a:latin typeface="+mn-ea"/>
                <a:ea typeface="+mn-ea"/>
              </a:rPr>
              <a:t>n</a:t>
            </a:r>
            <a:r>
              <a:rPr lang="zh-CN" altLang="en-US" sz="2000" dirty="0" smtClean="0">
                <a:latin typeface="+mn-ea"/>
                <a:ea typeface="+mn-ea"/>
              </a:rPr>
              <a:t>决定少子的寿命。</a:t>
            </a:r>
            <a:endParaRPr lang="zh-CN" altLang="en-US" sz="2000" dirty="0">
              <a:latin typeface="+mn-ea"/>
              <a:ea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0C913308-F349-4B6D-A68A-DD1791B4A57B}" type="slidenum">
              <a:rPr lang="zh-CN" altLang="en-US" smtClean="0"/>
            </a:fld>
            <a:endParaRPr lang="zh-CN" altLang="en-US"/>
          </a:p>
        </p:txBody>
      </p:sp>
      <p:pic>
        <p:nvPicPr>
          <p:cNvPr id="120" name="图片 119"/>
          <p:cNvPicPr/>
          <p:nvPr>
            <p:custDataLst>
              <p:tags r:id="rId1"/>
            </p:custDataLst>
          </p:nvPr>
        </p:nvPicPr>
        <p:blipFill>
          <a:blip r:embed="rId2"/>
          <a:stretch>
            <a:fillRect/>
          </a:stretch>
        </p:blipFill>
        <p:spPr>
          <a:xfrm>
            <a:off x="404495" y="44450"/>
            <a:ext cx="8088630" cy="3456305"/>
          </a:xfrm>
          <a:prstGeom prst="rect">
            <a:avLst/>
          </a:prstGeom>
          <a:noFill/>
          <a:ln w="9525">
            <a:noFill/>
          </a:ln>
        </p:spPr>
      </p:pic>
      <p:graphicFrame>
        <p:nvGraphicFramePr>
          <p:cNvPr id="3" name="对象 2"/>
          <p:cNvGraphicFramePr/>
          <p:nvPr/>
        </p:nvGraphicFramePr>
        <p:xfrm>
          <a:off x="4860290" y="3789045"/>
          <a:ext cx="3716020" cy="3004820"/>
        </p:xfrm>
        <a:graphic>
          <a:graphicData uri="http://schemas.openxmlformats.org/presentationml/2006/ole">
            <mc:AlternateContent xmlns:mc="http://schemas.openxmlformats.org/markup-compatibility/2006">
              <mc:Choice xmlns:v="urn:schemas-microsoft-com:vml" Requires="v">
                <p:oleObj spid="_x0000_s4" name="" r:id="rId3" imgW="2678430" imgH="1969770" progId="Paint.Picture">
                  <p:embed/>
                </p:oleObj>
              </mc:Choice>
              <mc:Fallback>
                <p:oleObj name="" r:id="rId3" imgW="2678430" imgH="1969770" progId="Paint.Picture">
                  <p:embed/>
                  <p:pic>
                    <p:nvPicPr>
                      <p:cNvPr id="0" name="图片 3"/>
                      <p:cNvPicPr/>
                      <p:nvPr/>
                    </p:nvPicPr>
                    <p:blipFill>
                      <a:blip r:embed="rId4"/>
                      <a:stretch>
                        <a:fillRect/>
                      </a:stretch>
                    </p:blipFill>
                    <p:spPr>
                      <a:xfrm>
                        <a:off x="4860290" y="3789045"/>
                        <a:ext cx="3716020" cy="3004820"/>
                      </a:xfrm>
                      <a:prstGeom prst="rect">
                        <a:avLst/>
                      </a:prstGeom>
                    </p:spPr>
                  </p:pic>
                </p:oleObj>
              </mc:Fallback>
            </mc:AlternateContent>
          </a:graphicData>
        </a:graphic>
      </p:graphicFrame>
      <p:graphicFrame>
        <p:nvGraphicFramePr>
          <p:cNvPr id="5" name="对象 4"/>
          <p:cNvGraphicFramePr/>
          <p:nvPr/>
        </p:nvGraphicFramePr>
        <p:xfrm>
          <a:off x="519430" y="3750945"/>
          <a:ext cx="3881755" cy="2837815"/>
        </p:xfrm>
        <a:graphic>
          <a:graphicData uri="http://schemas.openxmlformats.org/presentationml/2006/ole">
            <mc:AlternateContent xmlns:mc="http://schemas.openxmlformats.org/markup-compatibility/2006">
              <mc:Choice xmlns:v="urn:schemas-microsoft-com:vml" Requires="v">
                <p:oleObj spid="_x0000_s6" name="" r:id="rId5" imgW="3749040" imgH="4236720" progId="Paint.Picture">
                  <p:embed/>
                </p:oleObj>
              </mc:Choice>
              <mc:Fallback>
                <p:oleObj name="" r:id="rId5" imgW="3749040" imgH="4236720" progId="Paint.Picture">
                  <p:embed/>
                  <p:pic>
                    <p:nvPicPr>
                      <p:cNvPr id="0" name="图片 5"/>
                      <p:cNvPicPr/>
                      <p:nvPr/>
                    </p:nvPicPr>
                    <p:blipFill>
                      <a:blip r:embed="rId6"/>
                      <a:stretch>
                        <a:fillRect/>
                      </a:stretch>
                    </p:blipFill>
                    <p:spPr>
                      <a:xfrm>
                        <a:off x="519430" y="3750945"/>
                        <a:ext cx="3881755" cy="2837815"/>
                      </a:xfrm>
                      <a:prstGeom prst="rect">
                        <a:avLst/>
                      </a:prstGeom>
                    </p:spPr>
                  </p:pic>
                </p:oleObj>
              </mc:Fallback>
            </mc:AlternateContent>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9" name="Rectangle 6"/>
          <p:cNvSpPr>
            <a:spLocks noChangeArrowheads="1"/>
          </p:cNvSpPr>
          <p:nvPr/>
        </p:nvSpPr>
        <p:spPr bwMode="auto">
          <a:xfrm>
            <a:off x="0" y="3176588"/>
            <a:ext cx="9144000" cy="0"/>
          </a:xfrm>
          <a:prstGeom prst="rect">
            <a:avLst/>
          </a:prstGeom>
          <a:noFill/>
          <a:ln w="9525">
            <a:noFill/>
            <a:miter lim="800000"/>
          </a:ln>
        </p:spPr>
        <p:txBody>
          <a:bodyPr wrap="none" anchor="ctr">
            <a:spAutoFit/>
          </a:bodyPr>
          <a:lstStyle/>
          <a:p>
            <a:endParaRPr lang="zh-CN" altLang="en-US"/>
          </a:p>
        </p:txBody>
      </p:sp>
      <p:graphicFrame>
        <p:nvGraphicFramePr>
          <p:cNvPr id="81925" name="Object 5"/>
          <p:cNvGraphicFramePr>
            <a:graphicFrameLocks noChangeAspect="1"/>
          </p:cNvGraphicFramePr>
          <p:nvPr/>
        </p:nvGraphicFramePr>
        <p:xfrm>
          <a:off x="223837" y="1768475"/>
          <a:ext cx="8920163" cy="592137"/>
        </p:xfrm>
        <a:graphic>
          <a:graphicData uri="http://schemas.openxmlformats.org/presentationml/2006/ole">
            <mc:AlternateContent xmlns:mc="http://schemas.openxmlformats.org/markup-compatibility/2006">
              <mc:Choice xmlns:v="urn:schemas-microsoft-com:vml" Requires="v">
                <p:oleObj spid="_x0000_s98364" name="公式" r:id="rId1" imgW="91135200" imgH="6096000" progId="Equation.3">
                  <p:embed/>
                </p:oleObj>
              </mc:Choice>
              <mc:Fallback>
                <p:oleObj name="公式" r:id="rId1" imgW="91135200" imgH="6096000" progId="Equation.3">
                  <p:embed/>
                  <p:pic>
                    <p:nvPicPr>
                      <p:cNvPr id="0" name="图片 98363"/>
                      <p:cNvPicPr>
                        <a:picLocks noChangeAspect="1" noChangeArrowheads="1"/>
                      </p:cNvPicPr>
                      <p:nvPr/>
                    </p:nvPicPr>
                    <p:blipFill>
                      <a:blip r:embed="rId2"/>
                      <a:srcRect/>
                      <a:stretch>
                        <a:fillRect/>
                      </a:stretch>
                    </p:blipFill>
                    <p:spPr bwMode="auto">
                      <a:xfrm>
                        <a:off x="223837" y="1768475"/>
                        <a:ext cx="8920163" cy="592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30" name="Rectangle 8"/>
          <p:cNvSpPr>
            <a:spLocks noChangeArrowheads="1"/>
          </p:cNvSpPr>
          <p:nvPr/>
        </p:nvSpPr>
        <p:spPr bwMode="auto">
          <a:xfrm>
            <a:off x="0" y="2986088"/>
            <a:ext cx="9144000" cy="0"/>
          </a:xfrm>
          <a:prstGeom prst="rect">
            <a:avLst/>
          </a:prstGeom>
          <a:noFill/>
          <a:ln w="9525">
            <a:noFill/>
            <a:miter lim="800000"/>
          </a:ln>
        </p:spPr>
        <p:txBody>
          <a:bodyPr wrap="none" anchor="ctr">
            <a:spAutoFit/>
          </a:bodyPr>
          <a:lstStyle/>
          <a:p>
            <a:endParaRPr lang="zh-CN" altLang="en-US"/>
          </a:p>
        </p:txBody>
      </p:sp>
      <p:graphicFrame>
        <p:nvGraphicFramePr>
          <p:cNvPr id="81927" name="Object 7"/>
          <p:cNvGraphicFramePr>
            <a:graphicFrameLocks noChangeAspect="1"/>
          </p:cNvGraphicFramePr>
          <p:nvPr/>
        </p:nvGraphicFramePr>
        <p:xfrm>
          <a:off x="223837" y="2986087"/>
          <a:ext cx="7815262" cy="2303462"/>
        </p:xfrm>
        <a:graphic>
          <a:graphicData uri="http://schemas.openxmlformats.org/presentationml/2006/ole">
            <mc:AlternateContent xmlns:mc="http://schemas.openxmlformats.org/markup-compatibility/2006">
              <mc:Choice xmlns:v="urn:schemas-microsoft-com:vml" Requires="v">
                <p:oleObj spid="_x0000_s98365" name="公式" r:id="rId3" imgW="95707200" imgH="28346400" progId="Equation.3">
                  <p:embed/>
                </p:oleObj>
              </mc:Choice>
              <mc:Fallback>
                <p:oleObj name="公式" r:id="rId3" imgW="95707200" imgH="28346400" progId="Equation.3">
                  <p:embed/>
                  <p:pic>
                    <p:nvPicPr>
                      <p:cNvPr id="0" name="图片 98364"/>
                      <p:cNvPicPr>
                        <a:picLocks noChangeAspect="1" noChangeArrowheads="1"/>
                      </p:cNvPicPr>
                      <p:nvPr/>
                    </p:nvPicPr>
                    <p:blipFill>
                      <a:blip r:embed="rId4"/>
                      <a:srcRect/>
                      <a:stretch>
                        <a:fillRect/>
                      </a:stretch>
                    </p:blipFill>
                    <p:spPr bwMode="auto">
                      <a:xfrm>
                        <a:off x="223837" y="2986087"/>
                        <a:ext cx="7815262" cy="2303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31" name="Text Box 9"/>
          <p:cNvSpPr txBox="1">
            <a:spLocks noChangeArrowheads="1"/>
          </p:cNvSpPr>
          <p:nvPr/>
        </p:nvSpPr>
        <p:spPr bwMode="auto">
          <a:xfrm>
            <a:off x="684213" y="5876925"/>
            <a:ext cx="7921625" cy="519113"/>
          </a:xfrm>
          <a:prstGeom prst="rect">
            <a:avLst/>
          </a:prstGeom>
          <a:noFill/>
          <a:ln w="9525">
            <a:noFill/>
            <a:miter lim="800000"/>
          </a:ln>
        </p:spPr>
        <p:txBody>
          <a:bodyPr>
            <a:spAutoFit/>
          </a:bodyPr>
          <a:lstStyle/>
          <a:p>
            <a:r>
              <a:rPr lang="zh-CN" altLang="en-US" sz="2800" b="1" dirty="0"/>
              <a:t>其它元素</a:t>
            </a:r>
            <a:r>
              <a:rPr lang="en-US" altLang="zh-CN" sz="2800" b="1" dirty="0"/>
              <a:t>Cu</a:t>
            </a:r>
            <a:r>
              <a:rPr lang="zh-CN" altLang="en-US" sz="2800" b="1" dirty="0"/>
              <a:t>，</a:t>
            </a:r>
            <a:r>
              <a:rPr lang="en-US" altLang="zh-CN" sz="2800" b="1" dirty="0"/>
              <a:t>Fe</a:t>
            </a:r>
            <a:r>
              <a:rPr lang="zh-CN" altLang="en-US" sz="2800" b="1" dirty="0"/>
              <a:t>，</a:t>
            </a:r>
            <a:r>
              <a:rPr lang="en-US" altLang="zh-CN" sz="2800" b="1" dirty="0" err="1"/>
              <a:t>Mn</a:t>
            </a:r>
            <a:r>
              <a:rPr lang="zh-CN" altLang="en-US" sz="2800" b="1" dirty="0"/>
              <a:t>等也起复合中心作用。</a:t>
            </a:r>
            <a:endParaRPr lang="zh-CN" altLang="en-US" sz="2800" b="1" dirty="0"/>
          </a:p>
        </p:txBody>
      </p:sp>
      <p:sp>
        <p:nvSpPr>
          <p:cNvPr id="9" name="Rectangle 8"/>
          <p:cNvSpPr>
            <a:spLocks noRot="1" noChangeArrowheads="1"/>
          </p:cNvSpPr>
          <p:nvPr/>
        </p:nvSpPr>
        <p:spPr bwMode="auto">
          <a:xfrm>
            <a:off x="395288" y="0"/>
            <a:ext cx="8229600" cy="1143000"/>
          </a:xfrm>
          <a:prstGeom prst="rect">
            <a:avLst/>
          </a:prstGeom>
          <a:noFill/>
          <a:ln w="9525">
            <a:noFill/>
            <a:miter lim="800000"/>
          </a:ln>
          <a:effectLst/>
        </p:spPr>
        <p:txBody>
          <a:bodyPr anchor="ctr"/>
          <a:lstStyle/>
          <a:p>
            <a:pPr algn="ctr">
              <a:defRPr/>
            </a:pPr>
            <a:r>
              <a:rPr lang="en-US" altLang="zh-CN" sz="4000" dirty="0" smtClean="0">
                <a:solidFill>
                  <a:srgbClr val="FF0000"/>
                </a:solidFill>
                <a:latin typeface="黑体" panose="02010609060101010101" pitchFamily="2" charset="-122"/>
                <a:ea typeface="黑体" panose="02010609060101010101" pitchFamily="2" charset="-122"/>
              </a:rPr>
              <a:t>Au</a:t>
            </a:r>
            <a:r>
              <a:rPr lang="zh-CN" altLang="en-US" sz="4000" dirty="0" smtClean="0">
                <a:solidFill>
                  <a:srgbClr val="FF0000"/>
                </a:solidFill>
                <a:latin typeface="黑体" panose="02010609060101010101" pitchFamily="2" charset="-122"/>
                <a:ea typeface="黑体" panose="02010609060101010101" pitchFamily="2" charset="-122"/>
              </a:rPr>
              <a:t>在</a:t>
            </a:r>
            <a:r>
              <a:rPr lang="en-US" altLang="zh-CN" sz="4000" dirty="0" smtClean="0">
                <a:solidFill>
                  <a:srgbClr val="FF0000"/>
                </a:solidFill>
                <a:latin typeface="黑体" panose="02010609060101010101" pitchFamily="2" charset="-122"/>
                <a:ea typeface="黑体" panose="02010609060101010101" pitchFamily="2" charset="-122"/>
              </a:rPr>
              <a:t>Si</a:t>
            </a:r>
            <a:r>
              <a:rPr lang="zh-CN" altLang="en-US" sz="4000" dirty="0" smtClean="0">
                <a:solidFill>
                  <a:srgbClr val="FF0000"/>
                </a:solidFill>
                <a:latin typeface="黑体" panose="02010609060101010101" pitchFamily="2" charset="-122"/>
                <a:ea typeface="黑体" panose="02010609060101010101" pitchFamily="2" charset="-122"/>
              </a:rPr>
              <a:t>中是有效的复合中心</a:t>
            </a:r>
            <a:endParaRPr lang="en-US" altLang="zh-CN" sz="4000" dirty="0" smtClean="0">
              <a:solidFill>
                <a:srgbClr val="FF0000"/>
              </a:solidFill>
              <a:latin typeface="黑体" panose="02010609060101010101" pitchFamily="2" charset="-122"/>
              <a:ea typeface="黑体" panose="02010609060101010101" pitchFamily="2" charset="-122"/>
            </a:endParaRPr>
          </a:p>
        </p:txBody>
      </p:sp>
      <p:sp>
        <p:nvSpPr>
          <p:cNvPr id="10" name="灯片编号占位符 9"/>
          <p:cNvSpPr>
            <a:spLocks noGrp="1"/>
          </p:cNvSpPr>
          <p:nvPr>
            <p:ph type="sldNum" sz="quarter" idx="12"/>
          </p:nvPr>
        </p:nvSpPr>
        <p:spPr/>
        <p:txBody>
          <a:bodyPr/>
          <a:lstStyle/>
          <a:p>
            <a:pPr>
              <a:defRPr/>
            </a:pPr>
            <a:fld id="{BFF07F44-7927-4F06-8BFD-E6EEF3C37E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1" name="Text Box 4"/>
          <p:cNvSpPr txBox="1">
            <a:spLocks noChangeArrowheads="1"/>
          </p:cNvSpPr>
          <p:nvPr/>
        </p:nvSpPr>
        <p:spPr bwMode="auto">
          <a:xfrm>
            <a:off x="0" y="0"/>
            <a:ext cx="2441694" cy="769441"/>
          </a:xfrm>
          <a:prstGeom prst="rect">
            <a:avLst/>
          </a:prstGeom>
          <a:noFill/>
          <a:ln w="9525">
            <a:noFill/>
            <a:miter lim="800000"/>
          </a:ln>
        </p:spPr>
        <p:txBody>
          <a:bodyPr wrap="none">
            <a:spAutoFit/>
          </a:bodyPr>
          <a:lstStyle/>
          <a:p>
            <a:r>
              <a:rPr lang="zh-CN" altLang="en-US" sz="4400" dirty="0" smtClean="0">
                <a:solidFill>
                  <a:srgbClr val="FF0000"/>
                </a:solidFill>
                <a:latin typeface="黑体" panose="02010609060101010101" pitchFamily="2" charset="-122"/>
                <a:ea typeface="黑体" panose="02010609060101010101" pitchFamily="2" charset="-122"/>
              </a:rPr>
              <a:t>表面复合</a:t>
            </a:r>
            <a:endParaRPr lang="zh-CN" altLang="en-US" sz="4400" dirty="0">
              <a:solidFill>
                <a:srgbClr val="FF0000"/>
              </a:solidFill>
              <a:latin typeface="黑体" panose="02010609060101010101" pitchFamily="2" charset="-122"/>
              <a:ea typeface="黑体" panose="02010609060101010101" pitchFamily="2" charset="-122"/>
            </a:endParaRPr>
          </a:p>
        </p:txBody>
      </p:sp>
      <p:sp>
        <p:nvSpPr>
          <p:cNvPr id="82952" name="Text Box 5"/>
          <p:cNvSpPr txBox="1">
            <a:spLocks noChangeArrowheads="1"/>
          </p:cNvSpPr>
          <p:nvPr/>
        </p:nvSpPr>
        <p:spPr bwMode="auto">
          <a:xfrm>
            <a:off x="214282" y="1000108"/>
            <a:ext cx="8280400" cy="2862322"/>
          </a:xfrm>
          <a:prstGeom prst="rect">
            <a:avLst/>
          </a:prstGeom>
          <a:noFill/>
          <a:ln w="9525">
            <a:noFill/>
            <a:miter lim="800000"/>
          </a:ln>
        </p:spPr>
        <p:txBody>
          <a:bodyPr>
            <a:spAutoFit/>
          </a:bodyPr>
          <a:lstStyle/>
          <a:p>
            <a:pPr>
              <a:lnSpc>
                <a:spcPct val="150000"/>
              </a:lnSpc>
            </a:pPr>
            <a:r>
              <a:rPr lang="zh-CN" altLang="en-US" sz="2400" dirty="0">
                <a:latin typeface="+mn-ea"/>
                <a:ea typeface="+mn-ea"/>
              </a:rPr>
              <a:t>表面由于缺陷或表面吸附，存在着表面能级</a:t>
            </a:r>
            <a:r>
              <a:rPr lang="en-US" altLang="zh-CN" sz="2400" dirty="0">
                <a:latin typeface="+mn-ea"/>
                <a:ea typeface="+mn-ea"/>
              </a:rPr>
              <a:t>E</a:t>
            </a:r>
            <a:r>
              <a:rPr lang="en-US" altLang="zh-CN" sz="2400" baseline="-25000" dirty="0">
                <a:latin typeface="+mn-ea"/>
                <a:ea typeface="+mn-ea"/>
              </a:rPr>
              <a:t>ST</a:t>
            </a:r>
            <a:r>
              <a:rPr lang="zh-CN" altLang="en-US" sz="2400" dirty="0">
                <a:latin typeface="+mn-ea"/>
                <a:ea typeface="+mn-ea"/>
              </a:rPr>
              <a:t>，可在表面起复合中心的作用。</a:t>
            </a:r>
            <a:endParaRPr lang="zh-CN" altLang="en-US" sz="2400" dirty="0">
              <a:latin typeface="+mn-ea"/>
              <a:ea typeface="+mn-ea"/>
            </a:endParaRPr>
          </a:p>
          <a:p>
            <a:pPr>
              <a:lnSpc>
                <a:spcPct val="150000"/>
              </a:lnSpc>
            </a:pPr>
            <a:r>
              <a:rPr lang="en-US" altLang="zh-CN" sz="2400" dirty="0" smtClean="0">
                <a:latin typeface="+mn-ea"/>
                <a:ea typeface="+mn-ea"/>
              </a:rPr>
              <a:t>E</a:t>
            </a:r>
            <a:r>
              <a:rPr lang="en-US" altLang="zh-CN" sz="2400" baseline="-25000" dirty="0" smtClean="0">
                <a:latin typeface="+mn-ea"/>
                <a:ea typeface="+mn-ea"/>
              </a:rPr>
              <a:t>ST</a:t>
            </a:r>
            <a:r>
              <a:rPr lang="zh-CN" altLang="en-US" sz="2400" dirty="0">
                <a:latin typeface="+mn-ea"/>
                <a:ea typeface="+mn-ea"/>
              </a:rPr>
              <a:t>的密度为</a:t>
            </a:r>
            <a:r>
              <a:rPr lang="en-US" altLang="zh-CN" sz="2400" dirty="0">
                <a:latin typeface="+mn-ea"/>
                <a:ea typeface="+mn-ea"/>
              </a:rPr>
              <a:t>N</a:t>
            </a:r>
            <a:r>
              <a:rPr lang="en-US" altLang="zh-CN" sz="2400" baseline="-25000" dirty="0">
                <a:latin typeface="+mn-ea"/>
                <a:ea typeface="+mn-ea"/>
              </a:rPr>
              <a:t>ST</a:t>
            </a:r>
            <a:r>
              <a:rPr lang="zh-CN" altLang="en-US" sz="2400" dirty="0">
                <a:latin typeface="+mn-ea"/>
                <a:ea typeface="+mn-ea"/>
              </a:rPr>
              <a:t>，表示单位</a:t>
            </a:r>
            <a:r>
              <a:rPr lang="zh-CN" altLang="en-US" sz="2400" dirty="0" smtClean="0">
                <a:latin typeface="+mn-ea"/>
                <a:ea typeface="+mn-ea"/>
              </a:rPr>
              <a:t>面积复合中心的数量。</a:t>
            </a:r>
            <a:endParaRPr lang="zh-CN" altLang="en-US" sz="2400" dirty="0">
              <a:latin typeface="+mn-ea"/>
              <a:ea typeface="+mn-ea"/>
            </a:endParaRPr>
          </a:p>
          <a:p>
            <a:pPr>
              <a:lnSpc>
                <a:spcPct val="150000"/>
              </a:lnSpc>
            </a:pPr>
            <a:r>
              <a:rPr lang="zh-CN" altLang="en-US" sz="2400" dirty="0" smtClean="0">
                <a:latin typeface="+mn-ea"/>
                <a:ea typeface="+mn-ea"/>
              </a:rPr>
              <a:t>则</a:t>
            </a:r>
            <a:r>
              <a:rPr lang="zh-CN" altLang="en-US" sz="2400" dirty="0">
                <a:latin typeface="+mn-ea"/>
                <a:ea typeface="+mn-ea"/>
              </a:rPr>
              <a:t>表面复合率</a:t>
            </a:r>
            <a:r>
              <a:rPr lang="en-US" altLang="zh-CN" sz="2400" dirty="0" smtClean="0">
                <a:solidFill>
                  <a:srgbClr val="FF0000"/>
                </a:solidFill>
                <a:latin typeface="Times New Roman" panose="02020603050405020304" pitchFamily="18" charset="0"/>
                <a:ea typeface="+mn-ea"/>
                <a:cs typeface="Times New Roman" panose="02020603050405020304" pitchFamily="18" charset="0"/>
              </a:rPr>
              <a:t>U</a:t>
            </a:r>
            <a:r>
              <a:rPr lang="en-US" altLang="zh-CN" sz="2400" baseline="-25000" dirty="0" smtClean="0">
                <a:solidFill>
                  <a:srgbClr val="FF0000"/>
                </a:solidFill>
                <a:latin typeface="Times New Roman" panose="02020603050405020304" pitchFamily="18" charset="0"/>
                <a:ea typeface="+mn-ea"/>
                <a:cs typeface="Times New Roman" panose="02020603050405020304" pitchFamily="18" charset="0"/>
              </a:rPr>
              <a:t>s</a:t>
            </a:r>
            <a:r>
              <a:rPr lang="en-US" altLang="zh-CN" sz="2400" dirty="0" smtClean="0">
                <a:solidFill>
                  <a:srgbClr val="FF0000"/>
                </a:solidFill>
                <a:latin typeface="Times New Roman" panose="02020603050405020304" pitchFamily="18" charset="0"/>
                <a:ea typeface="+mn-ea"/>
                <a:cs typeface="Times New Roman" panose="02020603050405020304" pitchFamily="18" charset="0"/>
              </a:rPr>
              <a:t>=S△p</a:t>
            </a:r>
            <a:r>
              <a:rPr lang="en-US" altLang="zh-CN" sz="2400" baseline="-25000" dirty="0" smtClean="0">
                <a:solidFill>
                  <a:srgbClr val="FF0000"/>
                </a:solidFill>
                <a:latin typeface="Times New Roman" panose="02020603050405020304" pitchFamily="18" charset="0"/>
                <a:ea typeface="+mn-ea"/>
                <a:cs typeface="Times New Roman" panose="02020603050405020304" pitchFamily="18" charset="0"/>
              </a:rPr>
              <a:t>s</a:t>
            </a:r>
            <a:endParaRPr lang="en-US" altLang="zh-CN" sz="2400" dirty="0" smtClean="0">
              <a:solidFill>
                <a:srgbClr val="FF0000"/>
              </a:solidFill>
              <a:latin typeface="Times New Roman" panose="02020603050405020304" pitchFamily="18" charset="0"/>
              <a:ea typeface="+mn-ea"/>
              <a:cs typeface="Times New Roman" panose="02020603050405020304" pitchFamily="18" charset="0"/>
            </a:endParaRPr>
          </a:p>
          <a:p>
            <a:pPr>
              <a:lnSpc>
                <a:spcPct val="150000"/>
              </a:lnSpc>
            </a:pPr>
            <a:r>
              <a:rPr lang="en-US" altLang="zh-CN" sz="2400" dirty="0" smtClean="0">
                <a:latin typeface="+mn-ea"/>
                <a:ea typeface="+mn-ea"/>
              </a:rPr>
              <a:t>    </a:t>
            </a:r>
            <a:r>
              <a:rPr lang="en-US" altLang="zh-CN" sz="2400" i="1" dirty="0" smtClean="0">
                <a:solidFill>
                  <a:srgbClr val="FF0000"/>
                </a:solidFill>
                <a:latin typeface="+mn-ea"/>
                <a:ea typeface="+mn-ea"/>
              </a:rPr>
              <a:t>S</a:t>
            </a:r>
            <a:r>
              <a:rPr lang="zh-CN" altLang="en-US" sz="2400" dirty="0" smtClean="0">
                <a:latin typeface="+mn-ea"/>
                <a:ea typeface="+mn-ea"/>
              </a:rPr>
              <a:t>表示</a:t>
            </a:r>
            <a:r>
              <a:rPr lang="zh-CN" altLang="en-US" sz="2400" dirty="0">
                <a:latin typeface="+mn-ea"/>
                <a:ea typeface="+mn-ea"/>
              </a:rPr>
              <a:t>表面复合速度，具有速度量纲</a:t>
            </a:r>
            <a:r>
              <a:rPr lang="zh-CN" altLang="en-US" sz="2400" dirty="0" smtClean="0">
                <a:latin typeface="+mn-ea"/>
                <a:ea typeface="+mn-ea"/>
              </a:rPr>
              <a:t>。</a:t>
            </a:r>
            <a:endParaRPr lang="zh-CN" altLang="en-US" sz="2400" dirty="0">
              <a:latin typeface="+mn-ea"/>
              <a:ea typeface="+mn-ea"/>
            </a:endParaRPr>
          </a:p>
        </p:txBody>
      </p:sp>
      <p:sp>
        <p:nvSpPr>
          <p:cNvPr id="82953" name="Rectangle 7"/>
          <p:cNvSpPr>
            <a:spLocks noChangeArrowheads="1"/>
          </p:cNvSpPr>
          <p:nvPr/>
        </p:nvSpPr>
        <p:spPr bwMode="auto">
          <a:xfrm>
            <a:off x="0" y="3181350"/>
            <a:ext cx="9144000" cy="0"/>
          </a:xfrm>
          <a:prstGeom prst="rect">
            <a:avLst/>
          </a:prstGeom>
          <a:noFill/>
          <a:ln w="9525">
            <a:noFill/>
            <a:miter lim="800000"/>
          </a:ln>
        </p:spPr>
        <p:txBody>
          <a:bodyPr wrap="none" anchor="ctr">
            <a:spAutoFit/>
          </a:bodyPr>
          <a:lstStyle/>
          <a:p>
            <a:endParaRPr lang="zh-CN" altLang="en-US"/>
          </a:p>
        </p:txBody>
      </p:sp>
      <p:graphicFrame>
        <p:nvGraphicFramePr>
          <p:cNvPr id="82950" name="Object 6"/>
          <p:cNvGraphicFramePr>
            <a:graphicFrameLocks noChangeAspect="1"/>
          </p:cNvGraphicFramePr>
          <p:nvPr/>
        </p:nvGraphicFramePr>
        <p:xfrm>
          <a:off x="1500166" y="4214818"/>
          <a:ext cx="5329238" cy="1200150"/>
        </p:xfrm>
        <a:graphic>
          <a:graphicData uri="http://schemas.openxmlformats.org/presentationml/2006/ole">
            <mc:AlternateContent xmlns:mc="http://schemas.openxmlformats.org/markup-compatibility/2006">
              <mc:Choice xmlns:v="urn:schemas-microsoft-com:vml" Requires="v">
                <p:oleObj spid="_x0000_s99359" name="公式" r:id="rId1" imgW="70307200" imgH="15849600" progId="Equation.3">
                  <p:embed/>
                </p:oleObj>
              </mc:Choice>
              <mc:Fallback>
                <p:oleObj name="公式" r:id="rId1" imgW="70307200" imgH="15849600" progId="Equation.3">
                  <p:embed/>
                  <p:pic>
                    <p:nvPicPr>
                      <p:cNvPr id="0" name="图片 993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66" y="4214818"/>
                        <a:ext cx="5329238" cy="1200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灯片编号占位符 5"/>
          <p:cNvSpPr>
            <a:spLocks noGrp="1"/>
          </p:cNvSpPr>
          <p:nvPr>
            <p:ph type="sldNum" sz="quarter" idx="12"/>
          </p:nvPr>
        </p:nvSpPr>
        <p:spPr/>
        <p:txBody>
          <a:bodyPr/>
          <a:lstStyle/>
          <a:p>
            <a:pPr>
              <a:defRPr/>
            </a:pPr>
            <a:fld id="{BFF07F44-7927-4F06-8BFD-E6EEF3C37E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757346" cy="1143000"/>
          </a:xfrm>
        </p:spPr>
        <p:txBody>
          <a:bodyPr/>
          <a:lstStyle/>
          <a:p>
            <a:r>
              <a:rPr lang="zh-CN" altLang="en-US" dirty="0" smtClean="0">
                <a:solidFill>
                  <a:srgbClr val="FF0000"/>
                </a:solidFill>
                <a:latin typeface="黑体" panose="02010609060101010101" pitchFamily="2" charset="-122"/>
                <a:ea typeface="黑体" panose="02010609060101010101" pitchFamily="2" charset="-122"/>
              </a:rPr>
              <a:t>小结</a:t>
            </a:r>
            <a:endParaRPr lang="zh-CN" altLang="en-US" dirty="0">
              <a:solidFill>
                <a:srgbClr val="FF0000"/>
              </a:solidFill>
              <a:latin typeface="黑体" panose="02010609060101010101" pitchFamily="2" charset="-122"/>
              <a:ea typeface="黑体" panose="02010609060101010101" pitchFamily="2" charset="-122"/>
            </a:endParaRPr>
          </a:p>
        </p:txBody>
      </p:sp>
      <p:sp>
        <p:nvSpPr>
          <p:cNvPr id="3" name="内容占位符 2"/>
          <p:cNvSpPr>
            <a:spLocks noGrp="1"/>
          </p:cNvSpPr>
          <p:nvPr>
            <p:ph idx="1"/>
          </p:nvPr>
        </p:nvSpPr>
        <p:spPr/>
        <p:txBody>
          <a:bodyPr/>
          <a:lstStyle/>
          <a:p>
            <a:r>
              <a:rPr lang="en-US" altLang="zh-CN" dirty="0" smtClean="0"/>
              <a:t>K</a:t>
            </a:r>
            <a:r>
              <a:rPr lang="zh-CN" altLang="en-US" dirty="0" smtClean="0"/>
              <a:t>空间态密度及其推导</a:t>
            </a:r>
            <a:endParaRPr lang="en-US" altLang="zh-CN" dirty="0" smtClean="0"/>
          </a:p>
          <a:p>
            <a:r>
              <a:rPr lang="zh-CN" altLang="en-US" dirty="0" smtClean="0"/>
              <a:t>载流子的统计分布</a:t>
            </a:r>
            <a:r>
              <a:rPr lang="en-US" altLang="zh-CN" dirty="0" smtClean="0"/>
              <a:t>——</a:t>
            </a:r>
            <a:r>
              <a:rPr lang="zh-CN" altLang="en-US" dirty="0" smtClean="0"/>
              <a:t>费米分布、玻耳兹曼分布的形式及意义</a:t>
            </a:r>
            <a:endParaRPr lang="en-US" altLang="zh-CN" dirty="0" smtClean="0"/>
          </a:p>
          <a:p>
            <a:r>
              <a:rPr lang="zh-CN" altLang="en-US" dirty="0" smtClean="0"/>
              <a:t>费米能级的意义</a:t>
            </a:r>
            <a:endParaRPr lang="en-US" altLang="zh-CN" dirty="0" smtClean="0"/>
          </a:p>
          <a:p>
            <a:r>
              <a:rPr lang="zh-CN" altLang="en-US" dirty="0" smtClean="0"/>
              <a:t>简并和非简并半导体</a:t>
            </a:r>
            <a:endParaRPr lang="en-US" altLang="zh-CN" dirty="0" smtClean="0"/>
          </a:p>
          <a:p>
            <a:r>
              <a:rPr lang="zh-CN" altLang="en-US" dirty="0" smtClean="0"/>
              <a:t>本征半导体、非本征半导体及其费米能级的表达式</a:t>
            </a:r>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F4F203FF-941D-4A5A-99B2-D6961B6629A3}"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ctrTitle"/>
          </p:nvPr>
        </p:nvSpPr>
        <p:spPr>
          <a:xfrm>
            <a:off x="683895" y="836930"/>
            <a:ext cx="7772400" cy="1470025"/>
          </a:xfrm>
        </p:spPr>
        <p:txBody>
          <a:bodyPr/>
          <a:lstStyle/>
          <a:p>
            <a:r>
              <a:rPr lang="zh-CN" altLang="en-US" sz="6000" b="1" smtClean="0">
                <a:solidFill>
                  <a:srgbClr val="FF0000"/>
                </a:solidFill>
                <a:latin typeface="黑体" panose="02010609060101010101" pitchFamily="2" charset="-122"/>
                <a:ea typeface="黑体" panose="02010609060101010101" pitchFamily="2" charset="-122"/>
              </a:rPr>
              <a:t>载流子输运理论 </a:t>
            </a:r>
            <a:endParaRPr lang="zh-CN" altLang="en-US" sz="6000" b="1" smtClean="0">
              <a:solidFill>
                <a:srgbClr val="FF0000"/>
              </a:solidFill>
              <a:latin typeface="黑体" panose="02010609060101010101" pitchFamily="2" charset="-122"/>
              <a:ea typeface="黑体" panose="02010609060101010101" pitchFamily="2" charset="-122"/>
            </a:endParaRPr>
          </a:p>
        </p:txBody>
      </p:sp>
      <p:sp>
        <p:nvSpPr>
          <p:cNvPr id="2" name="文本框 1"/>
          <p:cNvSpPr txBox="1"/>
          <p:nvPr/>
        </p:nvSpPr>
        <p:spPr>
          <a:xfrm>
            <a:off x="2195830" y="2924810"/>
            <a:ext cx="1203960" cy="1938020"/>
          </a:xfrm>
          <a:prstGeom prst="rect">
            <a:avLst/>
          </a:prstGeom>
          <a:noFill/>
          <a:ln w="28575">
            <a:solidFill>
              <a:schemeClr val="bg1"/>
            </a:solidFill>
          </a:ln>
        </p:spPr>
        <p:txBody>
          <a:bodyPr wrap="none" rtlCol="0">
            <a:spAutoFit/>
          </a:bodyPr>
          <a:p>
            <a:pPr>
              <a:lnSpc>
                <a:spcPct val="150000"/>
              </a:lnSpc>
            </a:pPr>
            <a:r>
              <a:rPr lang="zh-CN" altLang="en-US" sz="4000" b="1" dirty="0">
                <a:solidFill>
                  <a:srgbClr val="0000FF"/>
                </a:solidFill>
                <a:latin typeface="黑体" panose="02010609060101010101" pitchFamily="2" charset="-122"/>
                <a:ea typeface="黑体" panose="02010609060101010101" pitchFamily="2" charset="-122"/>
              </a:rPr>
              <a:t>漂移</a:t>
            </a:r>
            <a:endParaRPr lang="zh-CN" altLang="en-US" sz="4000" b="1" dirty="0">
              <a:solidFill>
                <a:srgbClr val="0000FF"/>
              </a:solidFill>
              <a:latin typeface="黑体" panose="02010609060101010101" pitchFamily="2" charset="-122"/>
              <a:ea typeface="黑体" panose="02010609060101010101" pitchFamily="2" charset="-122"/>
            </a:endParaRPr>
          </a:p>
          <a:p>
            <a:pPr>
              <a:lnSpc>
                <a:spcPct val="150000"/>
              </a:lnSpc>
            </a:pPr>
            <a:r>
              <a:rPr lang="zh-CN" altLang="en-US" sz="4000" b="1" dirty="0">
                <a:solidFill>
                  <a:srgbClr val="0000FF"/>
                </a:solidFill>
                <a:latin typeface="黑体" panose="02010609060101010101" pitchFamily="2" charset="-122"/>
                <a:ea typeface="黑体" panose="02010609060101010101" pitchFamily="2" charset="-122"/>
              </a:rPr>
              <a:t>扩散</a:t>
            </a:r>
            <a:endParaRPr lang="zh-CN" altLang="en-US" sz="4000" b="1" dirty="0">
              <a:solidFill>
                <a:srgbClr val="0000FF"/>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2828925" cy="1011212"/>
          </a:xfrm>
        </p:spPr>
        <p:txBody>
          <a:bodyPr rtlCol="0">
            <a:normAutofit fontScale="90000"/>
          </a:bodyPr>
          <a:lstStyle/>
          <a:p>
            <a:pPr fontAlgn="auto">
              <a:spcAft>
                <a:spcPts val="0"/>
              </a:spcAft>
              <a:defRPr/>
            </a:pPr>
            <a:r>
              <a:rPr lang="zh-CN" altLang="en-US" dirty="0" smtClean="0">
                <a:solidFill>
                  <a:srgbClr val="FF0000"/>
                </a:solidFill>
                <a:latin typeface="黑体" panose="02010609060101010101" pitchFamily="2" charset="-122"/>
                <a:ea typeface="黑体" panose="02010609060101010101" pitchFamily="2" charset="-122"/>
              </a:rPr>
              <a:t>载流子漂移</a:t>
            </a:r>
            <a:endParaRPr lang="zh-CN" altLang="en-US" dirty="0">
              <a:solidFill>
                <a:srgbClr val="FF0000"/>
              </a:solidFill>
              <a:latin typeface="黑体" panose="02010609060101010101" pitchFamily="2" charset="-122"/>
              <a:ea typeface="黑体" panose="02010609060101010101" pitchFamily="2" charset="-122"/>
            </a:endParaRPr>
          </a:p>
        </p:txBody>
      </p:sp>
      <p:pic>
        <p:nvPicPr>
          <p:cNvPr id="17410" name="Picture 6" descr="http://upload.wikimedia.org/wikipedia/commons/6/6d/Translational_motion.gif"/>
          <p:cNvPicPr>
            <a:picLocks noChangeAspect="1" noChangeArrowheads="1" noCrop="1"/>
          </p:cNvPicPr>
          <p:nvPr/>
        </p:nvPicPr>
        <p:blipFill>
          <a:blip r:embed="rId1"/>
          <a:srcRect/>
          <a:stretch>
            <a:fillRect/>
          </a:stretch>
        </p:blipFill>
        <p:spPr bwMode="auto">
          <a:xfrm>
            <a:off x="214313" y="1071563"/>
            <a:ext cx="2857500" cy="2505075"/>
          </a:xfrm>
          <a:prstGeom prst="rect">
            <a:avLst/>
          </a:prstGeom>
          <a:noFill/>
          <a:ln w="9525">
            <a:noFill/>
            <a:miter lim="800000"/>
            <a:headEnd/>
            <a:tailEnd/>
          </a:ln>
        </p:spPr>
      </p:pic>
      <p:sp>
        <p:nvSpPr>
          <p:cNvPr id="17411" name="矩形 6"/>
          <p:cNvSpPr>
            <a:spLocks noChangeArrowheads="1"/>
          </p:cNvSpPr>
          <p:nvPr/>
        </p:nvSpPr>
        <p:spPr bwMode="auto">
          <a:xfrm>
            <a:off x="251460" y="3693795"/>
            <a:ext cx="2820670" cy="1014730"/>
          </a:xfrm>
          <a:prstGeom prst="rect">
            <a:avLst/>
          </a:prstGeom>
          <a:noFill/>
          <a:ln w="9525">
            <a:noFill/>
            <a:miter lim="800000"/>
          </a:ln>
        </p:spPr>
        <p:txBody>
          <a:bodyPr wrap="square">
            <a:spAutoFit/>
          </a:bodyPr>
          <a:lstStyle/>
          <a:p>
            <a:pPr>
              <a:lnSpc>
                <a:spcPct val="150000"/>
              </a:lnSpc>
            </a:pPr>
            <a:r>
              <a:rPr lang="zh-CN" altLang="en-US" sz="2000" b="1" dirty="0">
                <a:solidFill>
                  <a:srgbClr val="0000FF"/>
                </a:solidFill>
                <a:latin typeface="黑体" panose="02010609060101010101" pitchFamily="2" charset="-122"/>
                <a:ea typeface="黑体" panose="02010609060101010101" pitchFamily="2" charset="-122"/>
              </a:rPr>
              <a:t>布朗运动</a:t>
            </a:r>
            <a:r>
              <a:rPr lang="zh-CN" altLang="en-US" sz="2000" dirty="0">
                <a:latin typeface="Calibri" panose="020F0502020204030204" pitchFamily="34" charset="0"/>
              </a:rPr>
              <a:t>：大量微观粒子运动为</a:t>
            </a:r>
            <a:r>
              <a:rPr lang="zh-CN" altLang="en-US" sz="2000" dirty="0" smtClean="0">
                <a:latin typeface="Calibri" panose="020F0502020204030204" pitchFamily="34" charset="0"/>
              </a:rPr>
              <a:t>无规则</a:t>
            </a:r>
            <a:r>
              <a:rPr lang="zh-CN" altLang="en-US" sz="2000" dirty="0">
                <a:latin typeface="Calibri" panose="020F0502020204030204" pitchFamily="34" charset="0"/>
              </a:rPr>
              <a:t>的。</a:t>
            </a:r>
            <a:endParaRPr lang="zh-CN" altLang="en-US" sz="2000" dirty="0">
              <a:latin typeface="Calibri" panose="020F0502020204030204" pitchFamily="34" charset="0"/>
            </a:endParaRPr>
          </a:p>
        </p:txBody>
      </p:sp>
      <p:sp>
        <p:nvSpPr>
          <p:cNvPr id="17413" name="矩形 8"/>
          <p:cNvSpPr>
            <a:spLocks noChangeArrowheads="1"/>
          </p:cNvSpPr>
          <p:nvPr/>
        </p:nvSpPr>
        <p:spPr bwMode="auto">
          <a:xfrm>
            <a:off x="251429" y="4652965"/>
            <a:ext cx="4929192" cy="460375"/>
          </a:xfrm>
          <a:prstGeom prst="rect">
            <a:avLst/>
          </a:prstGeom>
          <a:noFill/>
          <a:ln w="9525">
            <a:noFill/>
            <a:miter lim="800000"/>
          </a:ln>
        </p:spPr>
        <p:txBody>
          <a:bodyPr wrap="square">
            <a:spAutoFit/>
          </a:bodyPr>
          <a:lstStyle/>
          <a:p>
            <a:r>
              <a:rPr lang="zh-CN" altLang="en-US" sz="2400" b="1" dirty="0">
                <a:solidFill>
                  <a:srgbClr val="0000FF"/>
                </a:solidFill>
                <a:latin typeface="黑体" panose="02010609060101010101" pitchFamily="2" charset="-122"/>
                <a:ea typeface="黑体" panose="02010609060101010101" pitchFamily="2" charset="-122"/>
              </a:rPr>
              <a:t>平均热运动速度</a:t>
            </a:r>
            <a:r>
              <a:rPr lang="zh-CN" altLang="en-US" sz="2400" dirty="0">
                <a:latin typeface="Calibri" panose="020F0502020204030204" pitchFamily="34" charset="0"/>
              </a:rPr>
              <a:t>：</a:t>
            </a:r>
            <a:endParaRPr lang="zh-CN" altLang="en-US" sz="2400" dirty="0">
              <a:latin typeface="Calibri" panose="020F0502020204030204" pitchFamily="34" charset="0"/>
            </a:endParaRPr>
          </a:p>
        </p:txBody>
      </p:sp>
      <p:pic>
        <p:nvPicPr>
          <p:cNvPr id="17416" name="Picture 1"/>
          <p:cNvPicPr>
            <a:picLocks noChangeAspect="1" noChangeArrowheads="1"/>
          </p:cNvPicPr>
          <p:nvPr/>
        </p:nvPicPr>
        <p:blipFill>
          <a:blip r:embed="rId2"/>
          <a:srcRect/>
          <a:stretch>
            <a:fillRect/>
          </a:stretch>
        </p:blipFill>
        <p:spPr bwMode="auto">
          <a:xfrm>
            <a:off x="3420097" y="4584066"/>
            <a:ext cx="2062761" cy="900114"/>
          </a:xfrm>
          <a:prstGeom prst="rect">
            <a:avLst/>
          </a:prstGeom>
          <a:noFill/>
          <a:ln w="9525">
            <a:noFill/>
            <a:miter lim="800000"/>
            <a:headEnd/>
            <a:tailEnd/>
          </a:ln>
        </p:spPr>
      </p:pic>
      <p:sp>
        <p:nvSpPr>
          <p:cNvPr id="12" name="灯片编号占位符 11"/>
          <p:cNvSpPr>
            <a:spLocks noGrp="1"/>
          </p:cNvSpPr>
          <p:nvPr>
            <p:ph type="sldNum" sz="quarter" idx="12"/>
          </p:nvPr>
        </p:nvSpPr>
        <p:spPr/>
        <p:txBody>
          <a:bodyPr/>
          <a:lstStyle/>
          <a:p>
            <a:pPr>
              <a:defRPr/>
            </a:pPr>
            <a:fld id="{BFF07F44-7927-4F06-8BFD-E6EEF3C37E8D}" type="slidenum">
              <a:rPr lang="zh-CN" altLang="en-US" smtClean="0"/>
            </a:fld>
            <a:endParaRPr lang="zh-CN" altLang="en-US" dirty="0"/>
          </a:p>
        </p:txBody>
      </p:sp>
      <p:grpSp>
        <p:nvGrpSpPr>
          <p:cNvPr id="17" name="组合 16"/>
          <p:cNvGrpSpPr/>
          <p:nvPr/>
        </p:nvGrpSpPr>
        <p:grpSpPr>
          <a:xfrm>
            <a:off x="3636008" y="117135"/>
            <a:ext cx="2000264" cy="3312498"/>
            <a:chOff x="3857620" y="259378"/>
            <a:chExt cx="2000264" cy="3312498"/>
          </a:xfrm>
        </p:grpSpPr>
        <p:sp>
          <p:nvSpPr>
            <p:cNvPr id="17418" name="TextBox 14"/>
            <p:cNvSpPr txBox="1">
              <a:spLocks noChangeArrowheads="1"/>
            </p:cNvSpPr>
            <p:nvPr/>
          </p:nvSpPr>
          <p:spPr bwMode="auto">
            <a:xfrm>
              <a:off x="4361810" y="259378"/>
              <a:ext cx="1203325" cy="645160"/>
            </a:xfrm>
            <a:prstGeom prst="rect">
              <a:avLst/>
            </a:prstGeom>
            <a:noFill/>
            <a:ln w="9525">
              <a:noFill/>
              <a:miter lim="800000"/>
            </a:ln>
          </p:spPr>
          <p:txBody>
            <a:bodyPr wrap="square">
              <a:spAutoFit/>
            </a:bodyPr>
            <a:lstStyle/>
            <a:p>
              <a:r>
                <a:rPr lang="en-US" altLang="zh-CN" sz="3600" b="1" dirty="0" smtClean="0">
                  <a:solidFill>
                    <a:srgbClr val="FF0000"/>
                  </a:solidFill>
                  <a:latin typeface="Calibri" panose="020F0502020204030204" pitchFamily="34" charset="0"/>
                </a:rPr>
                <a:t>E=0</a:t>
              </a:r>
              <a:endParaRPr lang="en-US" altLang="zh-CN" sz="3600" b="1" dirty="0" smtClean="0">
                <a:solidFill>
                  <a:srgbClr val="FF0000"/>
                </a:solidFill>
                <a:latin typeface="Calibri" panose="020F0502020204030204" pitchFamily="34" charset="0"/>
              </a:endParaRPr>
            </a:p>
          </p:txBody>
        </p:sp>
        <p:pic>
          <p:nvPicPr>
            <p:cNvPr id="16386" name="Picture 2"/>
            <p:cNvPicPr>
              <a:picLocks noChangeAspect="1" noChangeArrowheads="1"/>
            </p:cNvPicPr>
            <p:nvPr/>
          </p:nvPicPr>
          <p:blipFill>
            <a:blip r:embed="rId3"/>
            <a:srcRect/>
            <a:stretch>
              <a:fillRect/>
            </a:stretch>
          </p:blipFill>
          <p:spPr bwMode="auto">
            <a:xfrm>
              <a:off x="3857620" y="1214422"/>
              <a:ext cx="2000264" cy="2357454"/>
            </a:xfrm>
            <a:prstGeom prst="rect">
              <a:avLst/>
            </a:prstGeom>
            <a:noFill/>
            <a:ln w="9525">
              <a:noFill/>
              <a:miter lim="800000"/>
              <a:headEnd/>
              <a:tailEnd/>
            </a:ln>
            <a:effectLst/>
          </p:spPr>
        </p:pic>
      </p:grpSp>
      <p:pic>
        <p:nvPicPr>
          <p:cNvPr id="16385" name="Picture 1"/>
          <p:cNvPicPr>
            <a:picLocks noChangeAspect="1" noChangeArrowheads="1"/>
          </p:cNvPicPr>
          <p:nvPr/>
        </p:nvPicPr>
        <p:blipFill>
          <a:blip r:embed="rId4"/>
          <a:srcRect/>
          <a:stretch>
            <a:fillRect/>
          </a:stretch>
        </p:blipFill>
        <p:spPr bwMode="auto">
          <a:xfrm>
            <a:off x="467682" y="5661027"/>
            <a:ext cx="3679730" cy="857256"/>
          </a:xfrm>
          <a:prstGeom prst="rect">
            <a:avLst/>
          </a:prstGeom>
          <a:noFill/>
          <a:ln w="9525">
            <a:noFill/>
            <a:miter lim="800000"/>
            <a:headEnd/>
            <a:tailEnd/>
          </a:ln>
          <a:effectLst/>
        </p:spPr>
      </p:pic>
      <p:sp>
        <p:nvSpPr>
          <p:cNvPr id="20" name="TextBox 19"/>
          <p:cNvSpPr txBox="1"/>
          <p:nvPr/>
        </p:nvSpPr>
        <p:spPr>
          <a:xfrm>
            <a:off x="3376930" y="3662045"/>
            <a:ext cx="2590800" cy="922020"/>
          </a:xfrm>
          <a:prstGeom prst="rect">
            <a:avLst/>
          </a:prstGeom>
          <a:noFill/>
        </p:spPr>
        <p:txBody>
          <a:bodyPr wrap="square" rtlCol="0">
            <a:spAutoFit/>
          </a:bodyPr>
          <a:lstStyle/>
          <a:p>
            <a:r>
              <a:rPr lang="zh-CN" altLang="en-US" dirty="0" smtClean="0"/>
              <a:t>在热平衡条件下，电子热运动完全是随机的，净电流为零。</a:t>
            </a:r>
            <a:endParaRPr lang="zh-CN" altLang="en-US" dirty="0"/>
          </a:p>
        </p:txBody>
      </p:sp>
      <p:grpSp>
        <p:nvGrpSpPr>
          <p:cNvPr id="3" name="组合 2"/>
          <p:cNvGrpSpPr/>
          <p:nvPr/>
        </p:nvGrpSpPr>
        <p:grpSpPr>
          <a:xfrm>
            <a:off x="6553200" y="50800"/>
            <a:ext cx="2352675" cy="3369945"/>
            <a:chOff x="6072198" y="449334"/>
            <a:chExt cx="2628900" cy="3251112"/>
          </a:xfrm>
        </p:grpSpPr>
        <p:pic>
          <p:nvPicPr>
            <p:cNvPr id="4" name="Picture 3"/>
            <p:cNvPicPr>
              <a:picLocks noChangeAspect="1" noChangeArrowheads="1"/>
            </p:cNvPicPr>
            <p:nvPr/>
          </p:nvPicPr>
          <p:blipFill>
            <a:blip r:embed="rId5"/>
            <a:srcRect/>
            <a:stretch>
              <a:fillRect/>
            </a:stretch>
          </p:blipFill>
          <p:spPr bwMode="auto">
            <a:xfrm>
              <a:off x="6072198" y="1071546"/>
              <a:ext cx="2628900" cy="2628900"/>
            </a:xfrm>
            <a:prstGeom prst="rect">
              <a:avLst/>
            </a:prstGeom>
            <a:noFill/>
            <a:ln w="9525">
              <a:noFill/>
              <a:miter lim="800000"/>
              <a:headEnd/>
              <a:tailEnd/>
            </a:ln>
            <a:effectLst/>
          </p:spPr>
        </p:pic>
        <p:sp>
          <p:nvSpPr>
            <p:cNvPr id="5" name="矩形 4"/>
            <p:cNvSpPr/>
            <p:nvPr/>
          </p:nvSpPr>
          <p:spPr>
            <a:xfrm>
              <a:off x="6929340" y="449334"/>
              <a:ext cx="1326158" cy="622410"/>
            </a:xfrm>
            <a:prstGeom prst="rect">
              <a:avLst/>
            </a:prstGeom>
          </p:spPr>
          <p:txBody>
            <a:bodyPr wrap="square">
              <a:spAutoFit/>
            </a:bodyPr>
            <a:p>
              <a:r>
                <a:rPr lang="en-US" altLang="zh-CN" sz="3600" b="1" dirty="0" smtClean="0">
                  <a:solidFill>
                    <a:srgbClr val="FF0000"/>
                  </a:solidFill>
                  <a:latin typeface="Calibri" panose="020F0502020204030204" pitchFamily="34" charset="0"/>
                </a:rPr>
                <a:t>E</a:t>
              </a:r>
              <a:r>
                <a:rPr lang="en-US" altLang="zh-CN" sz="3600" b="1" dirty="0" smtClean="0">
                  <a:solidFill>
                    <a:srgbClr val="FF0000"/>
                  </a:solidFill>
                  <a:latin typeface="Calibri" panose="020F0502020204030204" pitchFamily="34" charset="0"/>
                  <a:sym typeface="Symbol" panose="05050102010706020507" pitchFamily="18" charset="2"/>
                </a:rPr>
                <a:t>0</a:t>
              </a:r>
              <a:endParaRPr lang="en-US" altLang="zh-CN" sz="3600" b="1" dirty="0" smtClean="0">
                <a:solidFill>
                  <a:srgbClr val="FF0000"/>
                </a:solidFill>
                <a:latin typeface="Calibri" panose="020F0502020204030204" pitchFamily="34" charset="0"/>
                <a:sym typeface="Symbol" panose="05050102010706020507" pitchFamily="18" charset="2"/>
              </a:endParaRPr>
            </a:p>
          </p:txBody>
        </p:sp>
      </p:grpSp>
      <p:sp>
        <p:nvSpPr>
          <p:cNvPr id="6" name="文本框 5"/>
          <p:cNvSpPr txBox="1"/>
          <p:nvPr/>
        </p:nvSpPr>
        <p:spPr>
          <a:xfrm>
            <a:off x="6228080" y="3500755"/>
            <a:ext cx="2692400" cy="398780"/>
          </a:xfrm>
          <a:prstGeom prst="rect">
            <a:avLst/>
          </a:prstGeom>
          <a:noFill/>
          <a:ln w="28575">
            <a:solidFill>
              <a:schemeClr val="bg1"/>
            </a:solidFill>
          </a:ln>
        </p:spPr>
        <p:txBody>
          <a:bodyPr wrap="none" rtlCol="0" anchor="t">
            <a:spAutoFit/>
          </a:bodyPr>
          <a:p>
            <a:r>
              <a:rPr lang="zh-CN" altLang="en-US" sz="2000" b="1" dirty="0" smtClean="0">
                <a:solidFill>
                  <a:srgbClr val="0000FF"/>
                </a:solidFill>
                <a:latin typeface="黑体" panose="02010609060101010101" pitchFamily="2" charset="-122"/>
                <a:ea typeface="黑体" panose="02010609060101010101" pitchFamily="2" charset="-122"/>
                <a:cs typeface="黑体" panose="02010609060101010101" pitchFamily="2" charset="-122"/>
                <a:sym typeface="+mn-ea"/>
              </a:rPr>
              <a:t>漂移运动及漂移速度</a:t>
            </a:r>
            <a:r>
              <a:rPr lang="en-US" altLang="zh-CN" sz="2000" b="1" i="1" dirty="0" err="1">
                <a:solidFill>
                  <a:srgbClr val="0000FF"/>
                </a:solidFill>
                <a:latin typeface="黑体" panose="02010609060101010101" pitchFamily="2" charset="-122"/>
                <a:ea typeface="黑体" panose="02010609060101010101" pitchFamily="2" charset="-122"/>
                <a:cs typeface="黑体" panose="02010609060101010101" pitchFamily="2" charset="-122"/>
                <a:sym typeface="+mn-ea"/>
              </a:rPr>
              <a:t>v</a:t>
            </a:r>
            <a:r>
              <a:rPr lang="en-US" altLang="zh-CN" sz="2000" b="1" i="1" baseline="-25000" dirty="0" err="1">
                <a:solidFill>
                  <a:srgbClr val="0000FF"/>
                </a:solidFill>
                <a:latin typeface="黑体" panose="02010609060101010101" pitchFamily="2" charset="-122"/>
                <a:ea typeface="黑体" panose="02010609060101010101" pitchFamily="2" charset="-122"/>
                <a:cs typeface="黑体" panose="02010609060101010101" pitchFamily="2" charset="-122"/>
                <a:sym typeface="+mn-ea"/>
              </a:rPr>
              <a:t>n</a:t>
            </a:r>
            <a:endParaRPr lang="en-US" altLang="zh-CN" sz="2000" b="1" i="1" baseline="-25000" dirty="0" err="1">
              <a:solidFill>
                <a:srgbClr val="0000FF"/>
              </a:solidFill>
              <a:latin typeface="黑体" panose="02010609060101010101" pitchFamily="2" charset="-122"/>
              <a:ea typeface="黑体" panose="02010609060101010101" pitchFamily="2" charset="-122"/>
              <a:cs typeface="黑体" panose="02010609060101010101" pitchFamily="2" charset="-122"/>
              <a:sym typeface="+mn-ea"/>
            </a:endParaRPr>
          </a:p>
        </p:txBody>
      </p:sp>
      <p:graphicFrame>
        <p:nvGraphicFramePr>
          <p:cNvPr id="15362" name="Object 2"/>
          <p:cNvGraphicFramePr>
            <a:graphicFrameLocks noChangeAspect="1"/>
          </p:cNvGraphicFramePr>
          <p:nvPr/>
        </p:nvGraphicFramePr>
        <p:xfrm>
          <a:off x="6732565" y="4004936"/>
          <a:ext cx="1428760" cy="627257"/>
        </p:xfrm>
        <a:graphic>
          <a:graphicData uri="http://schemas.openxmlformats.org/presentationml/2006/ole">
            <mc:AlternateContent xmlns:mc="http://schemas.openxmlformats.org/markup-compatibility/2006">
              <mc:Choice xmlns:v="urn:schemas-microsoft-com:vml" Requires="v">
                <p:oleObj spid="_x0000_s146434" name="公式" r:id="rId6" imgW="520700" imgH="228600" progId="Equation.3">
                  <p:embed/>
                </p:oleObj>
              </mc:Choice>
              <mc:Fallback>
                <p:oleObj name="公式" r:id="rId6" imgW="520700" imgH="22860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2565" y="4004936"/>
                        <a:ext cx="1428760" cy="627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矩形 17"/>
          <p:cNvSpPr/>
          <p:nvPr/>
        </p:nvSpPr>
        <p:spPr>
          <a:xfrm>
            <a:off x="5737860" y="4737735"/>
            <a:ext cx="3417570" cy="1938020"/>
          </a:xfrm>
          <a:prstGeom prst="rect">
            <a:avLst/>
          </a:prstGeom>
        </p:spPr>
        <p:txBody>
          <a:bodyPr wrap="square">
            <a:spAutoFit/>
          </a:bodyPr>
          <a:p>
            <a:pPr>
              <a:lnSpc>
                <a:spcPct val="150000"/>
              </a:lnSpc>
            </a:pPr>
            <a:r>
              <a:rPr lang="zh-CN" altLang="en-US" sz="1600" b="1" dirty="0" smtClean="0">
                <a:solidFill>
                  <a:srgbClr val="FF0000"/>
                </a:solidFill>
                <a:latin typeface="Times New Roman" panose="02020603050405020304" pitchFamily="18" charset="0"/>
                <a:cs typeface="Times New Roman" panose="02020603050405020304" pitchFamily="18" charset="0"/>
              </a:rPr>
              <a:t>迁移率的定义</a:t>
            </a:r>
            <a:r>
              <a:rPr lang="zh-CN" altLang="en-US" sz="1600" dirty="0" smtClean="0">
                <a:latin typeface="Times New Roman" panose="02020603050405020304" pitchFamily="18" charset="0"/>
                <a:cs typeface="Times New Roman" panose="02020603050405020304" pitchFamily="18" charset="0"/>
              </a:rPr>
              <a:t>：单位电场作用下，载流子获得的平均定向运动速度，反映了载流子在电场作用下的输运能力，是半导体物理中的重要概念和参数之一。</a:t>
            </a:r>
            <a:r>
              <a:rPr lang="en-US" altLang="zh-CN" sz="1600" dirty="0" smtClean="0">
                <a:latin typeface="Times New Roman" panose="02020603050405020304" pitchFamily="18" charset="0"/>
                <a:cs typeface="Times New Roman" panose="02020603050405020304" pitchFamily="18" charset="0"/>
              </a:rPr>
              <a:t>    </a:t>
            </a:r>
            <a:r>
              <a:rPr lang="zh-CN" altLang="en-US" sz="1600" dirty="0" smtClean="0">
                <a:latin typeface="Times New Roman" panose="02020603050405020304" pitchFamily="18" charset="0"/>
                <a:cs typeface="Times New Roman" panose="02020603050405020304" pitchFamily="18" charset="0"/>
              </a:rPr>
              <a:t> </a:t>
            </a:r>
            <a:endParaRPr lang="zh-CN" altLang="en-US" sz="16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标题 1"/>
          <p:cNvSpPr>
            <a:spLocks noGrp="1"/>
          </p:cNvSpPr>
          <p:nvPr>
            <p:ph type="title"/>
          </p:nvPr>
        </p:nvSpPr>
        <p:spPr>
          <a:xfrm>
            <a:off x="0" y="0"/>
            <a:ext cx="2114550" cy="1143000"/>
          </a:xfrm>
        </p:spPr>
        <p:txBody>
          <a:bodyPr/>
          <a:lstStyle/>
          <a:p>
            <a:r>
              <a:rPr lang="zh-CN" altLang="en-US" smtClean="0">
                <a:solidFill>
                  <a:srgbClr val="FF0000"/>
                </a:solidFill>
                <a:latin typeface="黑体" panose="02010609060101010101" pitchFamily="2" charset="-122"/>
                <a:ea typeface="黑体" panose="02010609060101010101" pitchFamily="2" charset="-122"/>
              </a:rPr>
              <a:t>迁移率</a:t>
            </a:r>
            <a:endParaRPr lang="zh-CN" altLang="en-US" smtClean="0">
              <a:solidFill>
                <a:srgbClr val="FF0000"/>
              </a:solidFill>
              <a:latin typeface="黑体" panose="02010609060101010101" pitchFamily="2" charset="-122"/>
              <a:ea typeface="黑体" panose="02010609060101010101" pitchFamily="2" charset="-122"/>
            </a:endParaRPr>
          </a:p>
        </p:txBody>
      </p:sp>
      <p:grpSp>
        <p:nvGrpSpPr>
          <p:cNvPr id="15" name="组合 14"/>
          <p:cNvGrpSpPr/>
          <p:nvPr/>
        </p:nvGrpSpPr>
        <p:grpSpPr bwMode="auto">
          <a:xfrm>
            <a:off x="323535" y="1268709"/>
            <a:ext cx="3956050" cy="4229419"/>
            <a:chOff x="5000628" y="1071546"/>
            <a:chExt cx="3956054" cy="4229446"/>
          </a:xfrm>
        </p:grpSpPr>
        <p:grpSp>
          <p:nvGrpSpPr>
            <p:cNvPr id="15368" name="组合 13"/>
            <p:cNvGrpSpPr/>
            <p:nvPr/>
          </p:nvGrpSpPr>
          <p:grpSpPr bwMode="auto">
            <a:xfrm>
              <a:off x="5000628" y="1071546"/>
              <a:ext cx="3956054" cy="4000553"/>
              <a:chOff x="5000628" y="1071546"/>
              <a:chExt cx="3956054" cy="4000553"/>
            </a:xfrm>
          </p:grpSpPr>
          <p:sp>
            <p:nvSpPr>
              <p:cNvPr id="15370" name="Text Box 20"/>
              <p:cNvSpPr txBox="1">
                <a:spLocks noChangeArrowheads="1"/>
              </p:cNvSpPr>
              <p:nvPr/>
            </p:nvSpPr>
            <p:spPr bwMode="auto">
              <a:xfrm>
                <a:off x="5000628" y="1071546"/>
                <a:ext cx="3956054" cy="475618"/>
              </a:xfrm>
              <a:prstGeom prst="rect">
                <a:avLst/>
              </a:prstGeom>
              <a:noFill/>
              <a:ln w="9525">
                <a:noFill/>
                <a:miter lim="800000"/>
              </a:ln>
            </p:spPr>
            <p:txBody>
              <a:bodyPr wrap="square">
                <a:spAutoFit/>
              </a:bodyPr>
              <a:lstStyle/>
              <a:p>
                <a:pPr>
                  <a:lnSpc>
                    <a:spcPct val="125000"/>
                  </a:lnSpc>
                </a:pPr>
                <a:r>
                  <a:rPr lang="zh-CN" altLang="en-US" sz="2000" b="1">
                    <a:latin typeface="黑体" panose="02010609060101010101" pitchFamily="2" charset="-122"/>
                    <a:ea typeface="黑体" panose="02010609060101010101" pitchFamily="2" charset="-122"/>
                  </a:rPr>
                  <a:t>载流子在运动过程中受到散射</a:t>
                </a:r>
                <a:endParaRPr lang="zh-CN" altLang="en-US" sz="2000" b="1">
                  <a:latin typeface="黑体" panose="02010609060101010101" pitchFamily="2" charset="-122"/>
                  <a:ea typeface="黑体" panose="02010609060101010101" pitchFamily="2" charset="-122"/>
                </a:endParaRPr>
              </a:p>
            </p:txBody>
          </p:sp>
          <p:sp>
            <p:nvSpPr>
              <p:cNvPr id="7" name="AutoShape 21"/>
              <p:cNvSpPr/>
              <p:nvPr/>
            </p:nvSpPr>
            <p:spPr bwMode="auto">
              <a:xfrm>
                <a:off x="5214940" y="2071677"/>
                <a:ext cx="285754" cy="3000422"/>
              </a:xfrm>
              <a:prstGeom prst="leftBrace">
                <a:avLst>
                  <a:gd name="adj1" fmla="val 52306"/>
                  <a:gd name="adj2" fmla="val 50000"/>
                </a:avLst>
              </a:prstGeom>
            </p:spPr>
            <p:style>
              <a:lnRef idx="2">
                <a:schemeClr val="accent2"/>
              </a:lnRef>
              <a:fillRef idx="0">
                <a:schemeClr val="accent2"/>
              </a:fillRef>
              <a:effectRef idx="1">
                <a:schemeClr val="accent2"/>
              </a:effectRef>
              <a:fontRef idx="minor">
                <a:schemeClr val="tx1"/>
              </a:fontRef>
            </p:style>
            <p:txBody>
              <a:bodyPr wrap="none" anchor="ctr"/>
              <a:lstStyle/>
              <a:p>
                <a:pPr algn="ctr" fontAlgn="auto">
                  <a:spcAft>
                    <a:spcPts val="0"/>
                  </a:spcAft>
                  <a:defRPr/>
                </a:pPr>
                <a:endParaRPr lang="zh-CN" altLang="zh-CN" sz="2000" b="1">
                  <a:solidFill>
                    <a:srgbClr val="000000"/>
                  </a:solidFill>
                  <a:latin typeface="黑体" panose="02010609060101010101" pitchFamily="2" charset="-122"/>
                  <a:ea typeface="黑体" panose="02010609060101010101" pitchFamily="2" charset="-122"/>
                </a:endParaRPr>
              </a:p>
            </p:txBody>
          </p:sp>
          <p:sp>
            <p:nvSpPr>
              <p:cNvPr id="15372" name="Text Box 22"/>
              <p:cNvSpPr txBox="1">
                <a:spLocks noChangeArrowheads="1"/>
              </p:cNvSpPr>
              <p:nvPr/>
            </p:nvSpPr>
            <p:spPr bwMode="auto">
              <a:xfrm>
                <a:off x="5643570" y="1928802"/>
                <a:ext cx="2376487" cy="398783"/>
              </a:xfrm>
              <a:prstGeom prst="rect">
                <a:avLst/>
              </a:prstGeom>
              <a:noFill/>
              <a:ln w="9525">
                <a:noFill/>
                <a:miter lim="800000"/>
              </a:ln>
            </p:spPr>
            <p:txBody>
              <a:bodyPr>
                <a:spAutoFit/>
              </a:bodyPr>
              <a:lstStyle/>
              <a:p>
                <a:r>
                  <a:rPr lang="zh-CN" altLang="en-US" sz="2000" b="1" dirty="0">
                    <a:latin typeface="黑体" panose="02010609060101010101" pitchFamily="2" charset="-122"/>
                    <a:ea typeface="黑体" panose="02010609060101010101" pitchFamily="2" charset="-122"/>
                  </a:rPr>
                  <a:t>电离杂质散射</a:t>
                </a:r>
                <a:endParaRPr lang="zh-CN" altLang="en-US" sz="2000" b="1" dirty="0">
                  <a:latin typeface="黑体" panose="02010609060101010101" pitchFamily="2" charset="-122"/>
                  <a:ea typeface="黑体" panose="02010609060101010101" pitchFamily="2" charset="-122"/>
                </a:endParaRPr>
              </a:p>
            </p:txBody>
          </p:sp>
          <p:sp>
            <p:nvSpPr>
              <p:cNvPr id="15373" name="Text Box 23"/>
              <p:cNvSpPr txBox="1">
                <a:spLocks noChangeArrowheads="1"/>
              </p:cNvSpPr>
              <p:nvPr/>
            </p:nvSpPr>
            <p:spPr bwMode="auto">
              <a:xfrm>
                <a:off x="5643570" y="2428868"/>
                <a:ext cx="2592387" cy="398783"/>
              </a:xfrm>
              <a:prstGeom prst="rect">
                <a:avLst/>
              </a:prstGeom>
              <a:noFill/>
              <a:ln w="9525">
                <a:noFill/>
                <a:miter lim="800000"/>
              </a:ln>
            </p:spPr>
            <p:txBody>
              <a:bodyPr>
                <a:spAutoFit/>
              </a:bodyPr>
              <a:lstStyle/>
              <a:p>
                <a:r>
                  <a:rPr lang="zh-CN" altLang="en-US" sz="2000" b="1">
                    <a:latin typeface="黑体" panose="02010609060101010101" pitchFamily="2" charset="-122"/>
                    <a:ea typeface="黑体" panose="02010609060101010101" pitchFamily="2" charset="-122"/>
                  </a:rPr>
                  <a:t>晶格振动散射</a:t>
                </a:r>
                <a:endParaRPr lang="zh-CN" altLang="en-US" sz="2000" b="1">
                  <a:latin typeface="黑体" panose="02010609060101010101" pitchFamily="2" charset="-122"/>
                  <a:ea typeface="黑体" panose="02010609060101010101" pitchFamily="2" charset="-122"/>
                </a:endParaRPr>
              </a:p>
            </p:txBody>
          </p:sp>
          <p:sp>
            <p:nvSpPr>
              <p:cNvPr id="15374" name="Text Box 24"/>
              <p:cNvSpPr txBox="1">
                <a:spLocks noChangeArrowheads="1"/>
              </p:cNvSpPr>
              <p:nvPr/>
            </p:nvSpPr>
            <p:spPr bwMode="auto">
              <a:xfrm>
                <a:off x="5360994" y="2928946"/>
                <a:ext cx="2592388" cy="398783"/>
              </a:xfrm>
              <a:prstGeom prst="rect">
                <a:avLst/>
              </a:prstGeom>
              <a:noFill/>
              <a:ln w="9525">
                <a:noFill/>
                <a:miter lim="800000"/>
              </a:ln>
            </p:spPr>
            <p:txBody>
              <a:bodyPr>
                <a:spAutoFit/>
              </a:bodyPr>
              <a:lstStyle/>
              <a:p>
                <a:r>
                  <a:rPr lang="en-US" altLang="zh-CN" sz="2000" b="1" dirty="0">
                    <a:latin typeface="黑体" panose="02010609060101010101" pitchFamily="2" charset="-122"/>
                    <a:ea typeface="黑体" panose="02010609060101010101" pitchFamily="2" charset="-122"/>
                    <a:cs typeface="黑体" panose="02010609060101010101" pitchFamily="2" charset="-122"/>
                  </a:rPr>
                  <a:t>  </a:t>
                </a:r>
                <a:r>
                  <a:rPr lang="zh-CN" altLang="en-US" sz="2000" b="1" dirty="0">
                    <a:latin typeface="黑体" panose="02010609060101010101" pitchFamily="2" charset="-122"/>
                    <a:ea typeface="黑体" panose="02010609060101010101" pitchFamily="2" charset="-122"/>
                    <a:cs typeface="黑体" panose="02010609060101010101" pitchFamily="2" charset="-122"/>
                  </a:rPr>
                  <a:t>中性杂质散射</a:t>
                </a:r>
                <a:endParaRPr lang="zh-CN" altLang="en-US" sz="2000" b="1" dirty="0">
                  <a:latin typeface="黑体" panose="02010609060101010101" pitchFamily="2" charset="-122"/>
                  <a:ea typeface="黑体" panose="02010609060101010101" pitchFamily="2" charset="-122"/>
                  <a:cs typeface="黑体" panose="02010609060101010101" pitchFamily="2" charset="-122"/>
                </a:endParaRPr>
              </a:p>
            </p:txBody>
          </p:sp>
          <p:sp>
            <p:nvSpPr>
              <p:cNvPr id="15375" name="Text Box 25"/>
              <p:cNvSpPr txBox="1">
                <a:spLocks noChangeArrowheads="1"/>
              </p:cNvSpPr>
              <p:nvPr/>
            </p:nvSpPr>
            <p:spPr bwMode="auto">
              <a:xfrm>
                <a:off x="5500695" y="3429000"/>
                <a:ext cx="2376487" cy="398783"/>
              </a:xfrm>
              <a:prstGeom prst="rect">
                <a:avLst/>
              </a:prstGeom>
              <a:noFill/>
              <a:ln w="9525">
                <a:noFill/>
                <a:miter lim="800000"/>
              </a:ln>
            </p:spPr>
            <p:txBody>
              <a:bodyPr>
                <a:spAutoFit/>
              </a:bodyPr>
              <a:lstStyle/>
              <a:p>
                <a:r>
                  <a:rPr lang="zh-CN" altLang="en-US" sz="2000" b="1">
                    <a:latin typeface="黑体" panose="02010609060101010101" pitchFamily="2" charset="-122"/>
                    <a:ea typeface="黑体" panose="02010609060101010101" pitchFamily="2" charset="-122"/>
                    <a:cs typeface="黑体" panose="02010609060101010101" pitchFamily="2" charset="-122"/>
                  </a:rPr>
                  <a:t> 位错散射</a:t>
                </a:r>
                <a:endParaRPr lang="zh-CN" altLang="en-US" sz="2000" b="1">
                  <a:latin typeface="黑体" panose="02010609060101010101" pitchFamily="2" charset="-122"/>
                  <a:ea typeface="黑体" panose="02010609060101010101" pitchFamily="2" charset="-122"/>
                  <a:cs typeface="黑体" panose="02010609060101010101" pitchFamily="2" charset="-122"/>
                </a:endParaRPr>
              </a:p>
            </p:txBody>
          </p:sp>
          <p:sp>
            <p:nvSpPr>
              <p:cNvPr id="15376" name="Text Box 26"/>
              <p:cNvSpPr txBox="1">
                <a:spLocks noChangeArrowheads="1"/>
              </p:cNvSpPr>
              <p:nvPr/>
            </p:nvSpPr>
            <p:spPr bwMode="auto">
              <a:xfrm>
                <a:off x="5214944" y="3857628"/>
                <a:ext cx="2376488" cy="398783"/>
              </a:xfrm>
              <a:prstGeom prst="rect">
                <a:avLst/>
              </a:prstGeom>
              <a:noFill/>
              <a:ln w="9525">
                <a:noFill/>
                <a:miter lim="800000"/>
              </a:ln>
            </p:spPr>
            <p:txBody>
              <a:bodyPr>
                <a:spAutoFit/>
              </a:bodyPr>
              <a:lstStyle/>
              <a:p>
                <a:r>
                  <a:rPr lang="zh-CN" altLang="en-US" sz="2000" b="1">
                    <a:latin typeface="黑体" panose="02010609060101010101" pitchFamily="2" charset="-122"/>
                    <a:ea typeface="黑体" panose="02010609060101010101" pitchFamily="2" charset="-122"/>
                    <a:cs typeface="黑体" panose="02010609060101010101" pitchFamily="2" charset="-122"/>
                  </a:rPr>
                  <a:t>   合金散射</a:t>
                </a:r>
                <a:endParaRPr lang="zh-CN" altLang="en-US" sz="2000" b="1">
                  <a:latin typeface="黑体" panose="02010609060101010101" pitchFamily="2" charset="-122"/>
                  <a:ea typeface="黑体" panose="02010609060101010101" pitchFamily="2" charset="-122"/>
                  <a:cs typeface="黑体" panose="02010609060101010101" pitchFamily="2" charset="-122"/>
                </a:endParaRPr>
              </a:p>
            </p:txBody>
          </p:sp>
        </p:grpSp>
        <p:sp>
          <p:nvSpPr>
            <p:cNvPr id="15369" name="Text Box 27"/>
            <p:cNvSpPr txBox="1">
              <a:spLocks noChangeArrowheads="1"/>
            </p:cNvSpPr>
            <p:nvPr/>
          </p:nvSpPr>
          <p:spPr bwMode="auto">
            <a:xfrm>
              <a:off x="5576578" y="4286256"/>
              <a:ext cx="3313112" cy="1014736"/>
            </a:xfrm>
            <a:prstGeom prst="rect">
              <a:avLst/>
            </a:prstGeom>
            <a:noFill/>
            <a:ln w="9525">
              <a:noFill/>
              <a:miter lim="800000"/>
            </a:ln>
          </p:spPr>
          <p:txBody>
            <a:bodyPr>
              <a:spAutoFit/>
            </a:bodyPr>
            <a:lstStyle/>
            <a:p>
              <a:pPr>
                <a:lnSpc>
                  <a:spcPct val="150000"/>
                </a:lnSpc>
              </a:pPr>
              <a:r>
                <a:rPr lang="zh-CN" altLang="en-US" sz="2000" b="1" dirty="0">
                  <a:latin typeface="黑体" panose="02010609060101010101" pitchFamily="2" charset="-122"/>
                  <a:ea typeface="黑体" panose="02010609060101010101" pitchFamily="2" charset="-122"/>
                </a:rPr>
                <a:t>等同的能谷间</a:t>
              </a:r>
              <a:r>
                <a:rPr lang="zh-CN" altLang="en-US" sz="2000" b="1" dirty="0" smtClean="0">
                  <a:latin typeface="黑体" panose="02010609060101010101" pitchFamily="2" charset="-122"/>
                  <a:ea typeface="黑体" panose="02010609060101010101" pitchFamily="2" charset="-122"/>
                </a:rPr>
                <a:t>散射</a:t>
              </a:r>
              <a:endParaRPr lang="en-US" altLang="zh-CN" sz="2000" b="1" dirty="0" smtClean="0">
                <a:latin typeface="黑体" panose="02010609060101010101" pitchFamily="2" charset="-122"/>
                <a:ea typeface="黑体" panose="02010609060101010101" pitchFamily="2" charset="-122"/>
              </a:endParaRPr>
            </a:p>
            <a:p>
              <a:pPr>
                <a:lnSpc>
                  <a:spcPct val="150000"/>
                </a:lnSpc>
              </a:pPr>
              <a:r>
                <a:rPr lang="zh-CN" altLang="en-US" sz="2000" b="1" dirty="0" smtClean="0">
                  <a:latin typeface="黑体" panose="02010609060101010101" pitchFamily="2" charset="-122"/>
                  <a:ea typeface="黑体" panose="02010609060101010101" pitchFamily="2" charset="-122"/>
                </a:rPr>
                <a:t>表面散射</a:t>
              </a:r>
              <a:endParaRPr lang="zh-CN" altLang="en-US" sz="2000" b="1" dirty="0">
                <a:latin typeface="黑体" panose="02010609060101010101" pitchFamily="2" charset="-122"/>
                <a:ea typeface="黑体" panose="02010609060101010101" pitchFamily="2" charset="-122"/>
              </a:endParaRPr>
            </a:p>
          </p:txBody>
        </p:sp>
      </p:grpSp>
      <p:sp>
        <p:nvSpPr>
          <p:cNvPr id="17" name="灯片编号占位符 16"/>
          <p:cNvSpPr>
            <a:spLocks noGrp="1"/>
          </p:cNvSpPr>
          <p:nvPr>
            <p:ph type="sldNum" sz="quarter" idx="12"/>
          </p:nvPr>
        </p:nvSpPr>
        <p:spPr/>
        <p:txBody>
          <a:bodyPr/>
          <a:lstStyle/>
          <a:p>
            <a:pPr>
              <a:defRPr/>
            </a:pPr>
            <a:fld id="{BFF07F44-7927-4F06-8BFD-E6EEF3C37E8D}" type="slidenum">
              <a:rPr lang="zh-CN" altLang="en-US" smtClean="0"/>
            </a:fld>
            <a:endParaRPr lang="zh-CN" altLang="en-US" dirty="0"/>
          </a:p>
        </p:txBody>
      </p:sp>
      <p:graphicFrame>
        <p:nvGraphicFramePr>
          <p:cNvPr id="2" name="Object 4"/>
          <p:cNvGraphicFramePr>
            <a:graphicFrameLocks noChangeAspect="1"/>
          </p:cNvGraphicFramePr>
          <p:nvPr/>
        </p:nvGraphicFramePr>
        <p:xfrm>
          <a:off x="4499928" y="3213113"/>
          <a:ext cx="4235121" cy="1285884"/>
        </p:xfrm>
        <a:graphic>
          <a:graphicData uri="http://schemas.openxmlformats.org/presentationml/2006/ole">
            <mc:AlternateContent xmlns:mc="http://schemas.openxmlformats.org/markup-compatibility/2006">
              <mc:Choice xmlns:v="urn:schemas-microsoft-com:vml" Requires="v">
                <p:oleObj spid="_x0000_s146435" name="公式" r:id="rId1" imgW="1422400" imgH="431800" progId="Equation.3">
                  <p:embed/>
                </p:oleObj>
              </mc:Choice>
              <mc:Fallback>
                <p:oleObj name="公式" r:id="rId1" imgW="1422400" imgH="4318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28" y="3213113"/>
                        <a:ext cx="4235121" cy="1285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4"/>
          <p:cNvPicPr>
            <a:picLocks noChangeAspect="1" noChangeArrowheads="1"/>
          </p:cNvPicPr>
          <p:nvPr/>
        </p:nvPicPr>
        <p:blipFill>
          <a:blip r:embed="rId1"/>
          <a:srcRect/>
          <a:stretch>
            <a:fillRect/>
          </a:stretch>
        </p:blipFill>
        <p:spPr bwMode="auto">
          <a:xfrm>
            <a:off x="4572000" y="142875"/>
            <a:ext cx="4241800" cy="6429375"/>
          </a:xfrm>
          <a:prstGeom prst="rect">
            <a:avLst/>
          </a:prstGeom>
          <a:noFill/>
          <a:ln w="9525">
            <a:noFill/>
            <a:miter lim="800000"/>
            <a:headEnd/>
            <a:tailEnd/>
          </a:ln>
        </p:spPr>
      </p:pic>
      <p:sp>
        <p:nvSpPr>
          <p:cNvPr id="19458" name="矩形 2"/>
          <p:cNvSpPr>
            <a:spLocks noChangeArrowheads="1"/>
          </p:cNvSpPr>
          <p:nvPr/>
        </p:nvSpPr>
        <p:spPr bwMode="auto">
          <a:xfrm>
            <a:off x="0" y="0"/>
            <a:ext cx="4335780" cy="1076325"/>
          </a:xfrm>
          <a:prstGeom prst="rect">
            <a:avLst/>
          </a:prstGeom>
          <a:noFill/>
          <a:ln w="9525">
            <a:noFill/>
            <a:miter lim="800000"/>
          </a:ln>
        </p:spPr>
        <p:txBody>
          <a:bodyPr wrap="square">
            <a:spAutoFit/>
          </a:bodyPr>
          <a:lstStyle/>
          <a:p>
            <a:r>
              <a:rPr lang="zh-CN" altLang="en-US" sz="3200">
                <a:solidFill>
                  <a:srgbClr val="FF0000"/>
                </a:solidFill>
                <a:latin typeface="黑体" panose="02010609060101010101" pitchFamily="2" charset="-122"/>
                <a:ea typeface="黑体" panose="02010609060101010101" pitchFamily="2" charset="-122"/>
              </a:rPr>
              <a:t>室温下载流子迁移率与掺杂浓度的关系</a:t>
            </a:r>
            <a:endParaRPr lang="zh-CN" altLang="en-US" sz="3200">
              <a:solidFill>
                <a:srgbClr val="FF0000"/>
              </a:solidFill>
              <a:latin typeface="黑体" panose="02010609060101010101" pitchFamily="2" charset="-122"/>
              <a:ea typeface="黑体" panose="02010609060101010101" pitchFamily="2" charset="-122"/>
            </a:endParaRPr>
          </a:p>
        </p:txBody>
      </p:sp>
      <p:graphicFrame>
        <p:nvGraphicFramePr>
          <p:cNvPr id="5" name="Group 337"/>
          <p:cNvGraphicFramePr>
            <a:graphicFrameLocks noGrp="1"/>
          </p:cNvGraphicFramePr>
          <p:nvPr/>
        </p:nvGraphicFramePr>
        <p:xfrm>
          <a:off x="142844" y="2143116"/>
          <a:ext cx="4214778" cy="2414016"/>
        </p:xfrm>
        <a:graphic>
          <a:graphicData uri="http://schemas.openxmlformats.org/drawingml/2006/table">
            <a:tbl>
              <a:tblPr/>
              <a:tblGrid>
                <a:gridCol w="1357290"/>
                <a:gridCol w="1511833"/>
                <a:gridCol w="1345655"/>
              </a:tblGrid>
              <a:tr h="44234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半导体材料</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1"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a:t>
                      </a:r>
                      <a:r>
                        <a:rPr kumimoji="1" lang="el-GR"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μ</a:t>
                      </a:r>
                      <a:r>
                        <a:rPr kumimoji="1" lang="en-US" altLang="zh-CN" sz="1800" b="1"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n</a:t>
                      </a:r>
                      <a:r>
                        <a:rPr kumimoji="1"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(cm</a:t>
                      </a:r>
                      <a:r>
                        <a:rPr kumimoji="1" lang="en-US" altLang="zh-CN" sz="1800" b="1" i="0" u="none" strike="noStrike" cap="none" normalizeH="0" baseline="30000" dirty="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2</a:t>
                      </a:r>
                      <a:r>
                        <a:rPr kumimoji="1"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a:t>
                      </a:r>
                      <a:r>
                        <a:rPr kumimoji="1" lang="en-US" altLang="zh-CN" sz="1800" b="1"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v</a:t>
                      </a:r>
                      <a:r>
                        <a:rPr kumimoji="1" lang="en-US" altLang="en-US" sz="1800" b="1"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a:t>
                      </a:r>
                      <a:r>
                        <a:rPr kumimoji="1" lang="en-US" altLang="zh-CN" sz="1800" b="1"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s</a:t>
                      </a:r>
                      <a:r>
                        <a:rPr kumimoji="1"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a:t>
                      </a:r>
                      <a:endParaRPr kumimoji="1"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1" lang="el-GR"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μ</a:t>
                      </a:r>
                      <a:r>
                        <a:rPr kumimoji="1" lang="en-US" altLang="zh-CN" sz="1800" b="1"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p</a:t>
                      </a:r>
                      <a:r>
                        <a:rPr kumimoji="1"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(cm</a:t>
                      </a:r>
                      <a:r>
                        <a:rPr kumimoji="1" lang="en-US" altLang="zh-CN" sz="1800" b="1" i="0" u="none" strike="noStrike" cap="none" normalizeH="0" baseline="30000" dirty="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2</a:t>
                      </a:r>
                      <a:r>
                        <a:rPr kumimoji="1"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a:t>
                      </a:r>
                      <a:r>
                        <a:rPr kumimoji="1" lang="en-US" altLang="zh-CN" sz="1800" b="1"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v</a:t>
                      </a:r>
                      <a:r>
                        <a:rPr kumimoji="1" lang="en-US" altLang="en-US" sz="1800" b="1"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a:t>
                      </a:r>
                      <a:r>
                        <a:rPr kumimoji="1" lang="en-US" altLang="zh-CN" sz="1800" b="1"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s</a:t>
                      </a:r>
                      <a:r>
                        <a:rPr kumimoji="1"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a:t>
                      </a:r>
                      <a:endParaRPr kumimoji="1" lang="en-US" altLang="zh-CN"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endParaRPr>
                    </a:p>
                    <a:p>
                      <a:pPr marL="0" marR="0" lvl="0" indent="0" algn="ctr" defTabSz="914400" rtl="0" eaLnBrk="1" fontAlgn="base" latinLnBrk="0" hangingPunct="1">
                        <a:lnSpc>
                          <a:spcPct val="100000"/>
                        </a:lnSpc>
                        <a:spcBef>
                          <a:spcPct val="20000"/>
                        </a:spcBef>
                        <a:spcAft>
                          <a:spcPct val="0"/>
                        </a:spcAft>
                        <a:buClr>
                          <a:schemeClr val="tx2"/>
                        </a:buClr>
                        <a:buSzTx/>
                        <a:buFontTx/>
                        <a:buNone/>
                      </a:pPr>
                      <a:endParaRPr kumimoji="1" lang="en-US" altLang="zh-CN" sz="1800" b="1"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7707">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Ge</a:t>
                      </a:r>
                      <a:endParaRPr kumimoji="0" lang="en-US" altLang="zh-CN" sz="18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3900</a:t>
                      </a:r>
                      <a:endPar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1900</a:t>
                      </a:r>
                      <a:endPar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7707">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Si</a:t>
                      </a:r>
                      <a:endParaRPr kumimoji="0" lang="en-US" altLang="zh-CN" sz="18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1350</a:t>
                      </a:r>
                      <a:endPar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500</a:t>
                      </a:r>
                      <a:endPar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7707">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en-US" altLang="zh-CN" sz="18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GaAs</a:t>
                      </a:r>
                      <a:endPar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8000</a:t>
                      </a:r>
                      <a:endPar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100~300</a:t>
                      </a:r>
                      <a:endPar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7707">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en-US" altLang="zh-CN" sz="18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InAs</a:t>
                      </a:r>
                      <a:endPar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40000</a:t>
                      </a:r>
                      <a:endPar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500</a:t>
                      </a:r>
                      <a:endPar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7707">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en-US" altLang="zh-CN" sz="18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InSb</a:t>
                      </a:r>
                      <a:endPar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77000</a:t>
                      </a:r>
                      <a:endPar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850</a:t>
                      </a:r>
                      <a:endPar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Box 5"/>
          <p:cNvSpPr txBox="1"/>
          <p:nvPr/>
        </p:nvSpPr>
        <p:spPr>
          <a:xfrm>
            <a:off x="0" y="5214950"/>
            <a:ext cx="4608954" cy="1754326"/>
          </a:xfrm>
          <a:prstGeom prst="rect">
            <a:avLst/>
          </a:prstGeom>
          <a:noFill/>
        </p:spPr>
        <p:txBody>
          <a:bodyPr wrap="square" rtlCol="0">
            <a:spAutoFit/>
          </a:bodyPr>
          <a:lstStyle/>
          <a:p>
            <a:pPr lvl="0"/>
            <a:r>
              <a:rPr lang="en-US" altLang="zh-CN" dirty="0" err="1" smtClean="0"/>
              <a:t>InSb</a:t>
            </a:r>
            <a:endParaRPr lang="en-US" altLang="zh-CN" dirty="0" smtClean="0"/>
          </a:p>
          <a:p>
            <a:r>
              <a:rPr lang="zh-CN" altLang="en-US" dirty="0" smtClean="0"/>
              <a:t>为直接带隙半导体，室温禁带宽度</a:t>
            </a:r>
            <a:r>
              <a:rPr lang="en-US" altLang="zh-CN" dirty="0" smtClean="0"/>
              <a:t>0.18eV</a:t>
            </a:r>
            <a:r>
              <a:rPr lang="zh-CN" altLang="en-US" dirty="0" smtClean="0"/>
              <a:t>，</a:t>
            </a:r>
            <a:endParaRPr lang="en-US" altLang="zh-CN" dirty="0" smtClean="0"/>
          </a:p>
          <a:p>
            <a:r>
              <a:rPr lang="zh-CN" altLang="en-US" dirty="0" smtClean="0"/>
              <a:t>用于制作远红外光电探测器、霍耳器件和</a:t>
            </a:r>
            <a:endParaRPr lang="en-US" altLang="zh-CN" dirty="0" smtClean="0"/>
          </a:p>
          <a:p>
            <a:r>
              <a:rPr lang="zh-CN" altLang="en-US" dirty="0" smtClean="0"/>
              <a:t>磁阻器件</a:t>
            </a:r>
            <a:endParaRPr lang="en-US" altLang="zh-CN" dirty="0" smtClean="0"/>
          </a:p>
          <a:p>
            <a:endParaRPr lang="en-US" altLang="zh-CN" dirty="0" smtClean="0"/>
          </a:p>
          <a:p>
            <a:endParaRPr lang="zh-CN" altLang="en-US" dirty="0"/>
          </a:p>
        </p:txBody>
      </p:sp>
      <p:sp>
        <p:nvSpPr>
          <p:cNvPr id="7" name="灯片编号占位符 6"/>
          <p:cNvSpPr>
            <a:spLocks noGrp="1"/>
          </p:cNvSpPr>
          <p:nvPr>
            <p:ph type="sldNum" sz="quarter" idx="12"/>
          </p:nvPr>
        </p:nvSpPr>
        <p:spPr/>
        <p:txBody>
          <a:bodyPr/>
          <a:lstStyle/>
          <a:p>
            <a:pPr>
              <a:defRPr/>
            </a:pPr>
            <a:fld id="{7583C3CD-29F3-4CF8-B8FC-A341EAB6BFFA}"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1"/>
          <p:cNvPicPr>
            <a:picLocks noChangeAspect="1" noChangeArrowheads="1"/>
          </p:cNvPicPr>
          <p:nvPr/>
        </p:nvPicPr>
        <p:blipFill>
          <a:blip r:embed="rId1"/>
          <a:srcRect/>
          <a:stretch>
            <a:fillRect/>
          </a:stretch>
        </p:blipFill>
        <p:spPr bwMode="auto">
          <a:xfrm>
            <a:off x="611188" y="1143000"/>
            <a:ext cx="3817937" cy="4892675"/>
          </a:xfrm>
          <a:prstGeom prst="rect">
            <a:avLst/>
          </a:prstGeom>
          <a:noFill/>
          <a:ln w="9525">
            <a:noFill/>
            <a:miter lim="800000"/>
            <a:headEnd/>
            <a:tailEnd/>
          </a:ln>
        </p:spPr>
      </p:pic>
      <p:pic>
        <p:nvPicPr>
          <p:cNvPr id="18434" name="Picture 12"/>
          <p:cNvPicPr>
            <a:picLocks noChangeAspect="1" noChangeArrowheads="1"/>
          </p:cNvPicPr>
          <p:nvPr/>
        </p:nvPicPr>
        <p:blipFill>
          <a:blip r:embed="rId2"/>
          <a:srcRect/>
          <a:stretch>
            <a:fillRect/>
          </a:stretch>
        </p:blipFill>
        <p:spPr bwMode="auto">
          <a:xfrm>
            <a:off x="4786313" y="1143000"/>
            <a:ext cx="3741737" cy="4786313"/>
          </a:xfrm>
          <a:prstGeom prst="rect">
            <a:avLst/>
          </a:prstGeom>
          <a:noFill/>
          <a:ln w="9525">
            <a:noFill/>
            <a:miter lim="800000"/>
            <a:headEnd/>
            <a:tailEnd/>
          </a:ln>
        </p:spPr>
      </p:pic>
      <p:sp>
        <p:nvSpPr>
          <p:cNvPr id="18435" name="矩形 5"/>
          <p:cNvSpPr>
            <a:spLocks noChangeArrowheads="1"/>
          </p:cNvSpPr>
          <p:nvPr/>
        </p:nvSpPr>
        <p:spPr bwMode="auto">
          <a:xfrm>
            <a:off x="0" y="0"/>
            <a:ext cx="8083550" cy="769938"/>
          </a:xfrm>
          <a:prstGeom prst="rect">
            <a:avLst/>
          </a:prstGeom>
          <a:noFill/>
          <a:ln w="9525">
            <a:noFill/>
            <a:miter lim="800000"/>
          </a:ln>
        </p:spPr>
        <p:txBody>
          <a:bodyPr wrap="none">
            <a:spAutoFit/>
          </a:bodyPr>
          <a:lstStyle/>
          <a:p>
            <a:r>
              <a:rPr lang="zh-CN" altLang="en-US" sz="4400">
                <a:solidFill>
                  <a:srgbClr val="FF0000"/>
                </a:solidFill>
                <a:latin typeface="黑体" panose="02010609060101010101" pitchFamily="2" charset="-122"/>
                <a:ea typeface="黑体" panose="02010609060101010101" pitchFamily="2" charset="-122"/>
              </a:rPr>
              <a:t>迁移率与杂质浓度和温度的关系</a:t>
            </a:r>
            <a:endParaRPr lang="zh-CN" altLang="en-US" sz="4400">
              <a:solidFill>
                <a:srgbClr val="FF0000"/>
              </a:solidFill>
              <a:latin typeface="黑体" panose="02010609060101010101" pitchFamily="2" charset="-122"/>
              <a:ea typeface="黑体" panose="02010609060101010101" pitchFamily="2" charset="-122"/>
            </a:endParaRPr>
          </a:p>
        </p:txBody>
      </p:sp>
      <p:sp>
        <p:nvSpPr>
          <p:cNvPr id="18436" name="矩形 6"/>
          <p:cNvSpPr>
            <a:spLocks noChangeArrowheads="1"/>
          </p:cNvSpPr>
          <p:nvPr/>
        </p:nvSpPr>
        <p:spPr bwMode="auto">
          <a:xfrm>
            <a:off x="1857375" y="6286500"/>
            <a:ext cx="5643563" cy="369888"/>
          </a:xfrm>
          <a:prstGeom prst="rect">
            <a:avLst/>
          </a:prstGeom>
          <a:noFill/>
          <a:ln w="9525">
            <a:noFill/>
            <a:miter lim="800000"/>
          </a:ln>
        </p:spPr>
        <p:txBody>
          <a:bodyPr>
            <a:spAutoFit/>
          </a:bodyPr>
          <a:lstStyle/>
          <a:p>
            <a:r>
              <a:rPr lang="zh-CN" altLang="en-US">
                <a:latin typeface="Calibri" panose="020F0502020204030204" pitchFamily="34" charset="0"/>
              </a:rPr>
              <a:t>不同掺杂浓度下，</a:t>
            </a:r>
            <a:r>
              <a:rPr lang="en-US" altLang="zh-CN">
                <a:latin typeface="Calibri" panose="020F0502020204030204" pitchFamily="34" charset="0"/>
              </a:rPr>
              <a:t>Si</a:t>
            </a:r>
            <a:r>
              <a:rPr lang="zh-CN" altLang="en-US">
                <a:latin typeface="Calibri" panose="020F0502020204030204" pitchFamily="34" charset="0"/>
              </a:rPr>
              <a:t>中电子，空穴的迁移率</a:t>
            </a:r>
            <a:r>
              <a:rPr lang="en-US" altLang="zh-CN">
                <a:latin typeface="Calibri" panose="020F0502020204030204" pitchFamily="34" charset="0"/>
              </a:rPr>
              <a:t>-</a:t>
            </a:r>
            <a:r>
              <a:rPr lang="zh-CN" altLang="en-US">
                <a:latin typeface="Calibri" panose="020F0502020204030204" pitchFamily="34" charset="0"/>
              </a:rPr>
              <a:t>温度曲线</a:t>
            </a:r>
            <a:endParaRPr lang="zh-CN" altLang="en-US">
              <a:latin typeface="Calibri" panose="020F0502020204030204" pitchFamily="34" charset="0"/>
            </a:endParaRPr>
          </a:p>
        </p:txBody>
      </p:sp>
      <p:sp>
        <p:nvSpPr>
          <p:cNvPr id="6" name="灯片编号占位符 5"/>
          <p:cNvSpPr>
            <a:spLocks noGrp="1"/>
          </p:cNvSpPr>
          <p:nvPr>
            <p:ph type="sldNum" sz="quarter" idx="12"/>
          </p:nvPr>
        </p:nvSpPr>
        <p:spPr/>
        <p:txBody>
          <a:bodyPr/>
          <a:lstStyle/>
          <a:p>
            <a:pPr>
              <a:defRPr/>
            </a:pPr>
            <a:fld id="{7583C3CD-29F3-4CF8-B8FC-A341EAB6BFFA}"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p:nvPr>
        </p:nvSpPr>
        <p:spPr>
          <a:xfrm>
            <a:off x="0" y="0"/>
            <a:ext cx="5257800" cy="1143000"/>
          </a:xfrm>
        </p:spPr>
        <p:txBody>
          <a:bodyPr/>
          <a:lstStyle/>
          <a:p>
            <a:r>
              <a:rPr lang="zh-CN" altLang="en-US" smtClean="0">
                <a:solidFill>
                  <a:srgbClr val="FF0000"/>
                </a:solidFill>
                <a:latin typeface="黑体" panose="02010609060101010101" pitchFamily="2" charset="-122"/>
                <a:ea typeface="黑体" panose="02010609060101010101" pitchFamily="2" charset="-122"/>
              </a:rPr>
              <a:t>载流子的漂移速度</a:t>
            </a:r>
            <a:endParaRPr lang="zh-CN" altLang="en-US" smtClean="0">
              <a:solidFill>
                <a:srgbClr val="FF0000"/>
              </a:solidFill>
              <a:latin typeface="黑体" panose="02010609060101010101" pitchFamily="2" charset="-122"/>
              <a:ea typeface="黑体" panose="02010609060101010101" pitchFamily="2" charset="-122"/>
            </a:endParaRPr>
          </a:p>
        </p:txBody>
      </p:sp>
      <p:pic>
        <p:nvPicPr>
          <p:cNvPr id="20482" name="Picture 4"/>
          <p:cNvPicPr>
            <a:picLocks noChangeAspect="1" noChangeArrowheads="1"/>
          </p:cNvPicPr>
          <p:nvPr/>
        </p:nvPicPr>
        <p:blipFill>
          <a:blip r:embed="rId1"/>
          <a:srcRect/>
          <a:stretch>
            <a:fillRect/>
          </a:stretch>
        </p:blipFill>
        <p:spPr bwMode="auto">
          <a:xfrm>
            <a:off x="928688" y="1000125"/>
            <a:ext cx="7116762" cy="5643563"/>
          </a:xfrm>
          <a:prstGeom prst="rect">
            <a:avLst/>
          </a:prstGeom>
          <a:solidFill>
            <a:srgbClr val="800080"/>
          </a:solidFill>
          <a:ln w="9525">
            <a:noFill/>
            <a:miter lim="800000"/>
            <a:headEnd/>
            <a:tailEnd/>
          </a:ln>
        </p:spPr>
      </p:pic>
      <p:sp>
        <p:nvSpPr>
          <p:cNvPr id="4" name="灯片编号占位符 3"/>
          <p:cNvSpPr>
            <a:spLocks noGrp="1"/>
          </p:cNvSpPr>
          <p:nvPr>
            <p:ph type="sldNum" sz="quarter" idx="12"/>
          </p:nvPr>
        </p:nvSpPr>
        <p:spPr/>
        <p:txBody>
          <a:bodyPr/>
          <a:lstStyle/>
          <a:p>
            <a:pPr>
              <a:defRPr/>
            </a:pPr>
            <a:fld id="{BFF07F44-7927-4F06-8BFD-E6EEF3C37E8D}" type="slidenum">
              <a:rPr lang="zh-CN" altLang="en-US" smtClean="0"/>
            </a:fld>
            <a:endParaRPr lang="zh-CN" altLang="en-US"/>
          </a:p>
        </p:txBody>
      </p:sp>
      <p:graphicFrame>
        <p:nvGraphicFramePr>
          <p:cNvPr id="15362" name="Object 2"/>
          <p:cNvGraphicFramePr>
            <a:graphicFrameLocks noChangeAspect="1"/>
          </p:cNvGraphicFramePr>
          <p:nvPr/>
        </p:nvGraphicFramePr>
        <p:xfrm>
          <a:off x="6372520" y="260341"/>
          <a:ext cx="1428760" cy="627257"/>
        </p:xfrm>
        <a:graphic>
          <a:graphicData uri="http://schemas.openxmlformats.org/presentationml/2006/ole">
            <mc:AlternateContent xmlns:mc="http://schemas.openxmlformats.org/markup-compatibility/2006">
              <mc:Choice xmlns:v="urn:schemas-microsoft-com:vml" Requires="v">
                <p:oleObj spid="_x0000_s146434" name="公式" r:id="rId2" imgW="520700" imgH="228600" progId="Equation.3">
                  <p:embed/>
                </p:oleObj>
              </mc:Choice>
              <mc:Fallback>
                <p:oleObj name="公式" r:id="rId2" imgW="520700" imgH="2286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520" y="260341"/>
                        <a:ext cx="1428760" cy="627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5" name="标题 1"/>
          <p:cNvSpPr>
            <a:spLocks noGrp="1"/>
          </p:cNvSpPr>
          <p:nvPr>
            <p:ph type="title"/>
          </p:nvPr>
        </p:nvSpPr>
        <p:spPr>
          <a:xfrm>
            <a:off x="0" y="0"/>
            <a:ext cx="4857752" cy="928688"/>
          </a:xfrm>
        </p:spPr>
        <p:txBody>
          <a:bodyPr/>
          <a:lstStyle/>
          <a:p>
            <a:r>
              <a:rPr lang="zh-CN" altLang="en-US" dirty="0" smtClean="0">
                <a:solidFill>
                  <a:srgbClr val="FF0000"/>
                </a:solidFill>
                <a:latin typeface="黑体" panose="02010609060101010101" pitchFamily="2" charset="-122"/>
                <a:ea typeface="黑体" panose="02010609060101010101" pitchFamily="2" charset="-122"/>
              </a:rPr>
              <a:t>漂移电流和电阻率</a:t>
            </a:r>
            <a:endParaRPr lang="zh-CN" altLang="en-US" dirty="0" smtClean="0">
              <a:solidFill>
                <a:srgbClr val="FF0000"/>
              </a:solidFill>
              <a:latin typeface="黑体" panose="02010609060101010101" pitchFamily="2" charset="-122"/>
              <a:ea typeface="黑体" panose="02010609060101010101" pitchFamily="2" charset="-122"/>
            </a:endParaRPr>
          </a:p>
        </p:txBody>
      </p:sp>
      <p:grpSp>
        <p:nvGrpSpPr>
          <p:cNvPr id="30736" name="组合 18"/>
          <p:cNvGrpSpPr/>
          <p:nvPr/>
        </p:nvGrpSpPr>
        <p:grpSpPr bwMode="auto">
          <a:xfrm>
            <a:off x="503555" y="1470025"/>
            <a:ext cx="3302000" cy="2747354"/>
            <a:chOff x="3643306" y="428604"/>
            <a:chExt cx="3597111" cy="2497942"/>
          </a:xfrm>
        </p:grpSpPr>
        <p:pic>
          <p:nvPicPr>
            <p:cNvPr id="30744" name="Picture 4" descr="http://jpkc.nwpu.edu.cn/jp2005/25/dzjc/p04/ch12/img_12/image01.gif"/>
            <p:cNvPicPr>
              <a:picLocks noChangeAspect="1" noChangeArrowheads="1"/>
            </p:cNvPicPr>
            <p:nvPr/>
          </p:nvPicPr>
          <p:blipFill>
            <a:blip r:embed="rId1"/>
            <a:srcRect/>
            <a:stretch>
              <a:fillRect/>
            </a:stretch>
          </p:blipFill>
          <p:spPr bwMode="auto">
            <a:xfrm>
              <a:off x="3857620" y="428604"/>
              <a:ext cx="3382797" cy="1785950"/>
            </a:xfrm>
            <a:prstGeom prst="rect">
              <a:avLst/>
            </a:prstGeom>
            <a:noFill/>
            <a:ln w="9525">
              <a:noFill/>
              <a:miter lim="800000"/>
              <a:headEnd/>
              <a:tailEnd/>
            </a:ln>
          </p:spPr>
        </p:pic>
        <p:cxnSp>
          <p:nvCxnSpPr>
            <p:cNvPr id="6" name="直接连接符 5"/>
            <p:cNvCxnSpPr/>
            <p:nvPr/>
          </p:nvCxnSpPr>
          <p:spPr>
            <a:xfrm rot="5400000">
              <a:off x="3537046" y="2250638"/>
              <a:ext cx="1071318" cy="1587"/>
            </a:xfrm>
            <a:prstGeom prst="line">
              <a:avLst/>
            </a:prstGeom>
          </p:spPr>
          <p:style>
            <a:lnRef idx="2">
              <a:schemeClr val="accent3"/>
            </a:lnRef>
            <a:fillRef idx="0">
              <a:schemeClr val="accent3"/>
            </a:fillRef>
            <a:effectRef idx="1">
              <a:schemeClr val="accent3"/>
            </a:effectRef>
            <a:fontRef idx="minor">
              <a:schemeClr val="tx1"/>
            </a:fontRef>
          </p:style>
        </p:cxnSp>
        <p:cxnSp>
          <p:nvCxnSpPr>
            <p:cNvPr id="7" name="直接连接符 6"/>
            <p:cNvCxnSpPr/>
            <p:nvPr/>
          </p:nvCxnSpPr>
          <p:spPr>
            <a:xfrm rot="5400000">
              <a:off x="6465850" y="2249050"/>
              <a:ext cx="1071317" cy="1588"/>
            </a:xfrm>
            <a:prstGeom prst="line">
              <a:avLst/>
            </a:prstGeom>
          </p:spPr>
          <p:style>
            <a:lnRef idx="2">
              <a:schemeClr val="accent3"/>
            </a:lnRef>
            <a:fillRef idx="0">
              <a:schemeClr val="accent3"/>
            </a:fillRef>
            <a:effectRef idx="1">
              <a:schemeClr val="accent3"/>
            </a:effectRef>
            <a:fontRef idx="minor">
              <a:schemeClr val="tx1"/>
            </a:fontRef>
          </p:style>
        </p:cxnSp>
        <p:cxnSp>
          <p:nvCxnSpPr>
            <p:cNvPr id="9" name="直接连接符 8"/>
            <p:cNvCxnSpPr/>
            <p:nvPr/>
          </p:nvCxnSpPr>
          <p:spPr>
            <a:xfrm>
              <a:off x="4071911" y="2642661"/>
              <a:ext cx="121438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0800000">
              <a:off x="5786333" y="2642661"/>
              <a:ext cx="1214382" cy="1588"/>
            </a:xfrm>
            <a:prstGeom prst="line">
              <a:avLst/>
            </a:prstGeom>
          </p:spPr>
          <p:style>
            <a:lnRef idx="1">
              <a:schemeClr val="accent1"/>
            </a:lnRef>
            <a:fillRef idx="0">
              <a:schemeClr val="accent1"/>
            </a:fillRef>
            <a:effectRef idx="0">
              <a:schemeClr val="accent1"/>
            </a:effectRef>
            <a:fontRef idx="minor">
              <a:schemeClr val="tx1"/>
            </a:fontRef>
          </p:style>
        </p:cxnSp>
        <p:sp>
          <p:nvSpPr>
            <p:cNvPr id="30749" name="TextBox 11"/>
            <p:cNvSpPr txBox="1">
              <a:spLocks noChangeArrowheads="1"/>
            </p:cNvSpPr>
            <p:nvPr/>
          </p:nvSpPr>
          <p:spPr bwMode="auto">
            <a:xfrm>
              <a:off x="5357818" y="2428868"/>
              <a:ext cx="369012" cy="497678"/>
            </a:xfrm>
            <a:prstGeom prst="rect">
              <a:avLst/>
            </a:prstGeom>
            <a:noFill/>
            <a:ln w="9525">
              <a:noFill/>
              <a:miter lim="800000"/>
            </a:ln>
          </p:spPr>
          <p:txBody>
            <a:bodyPr wrap="square">
              <a:spAutoFit/>
            </a:bodyPr>
            <a:lstStyle/>
            <a:p>
              <a:r>
                <a:rPr lang="en-US" altLang="zh-CN" i="1">
                  <a:latin typeface="Times New Roman" panose="02020603050405020304" pitchFamily="18" charset="0"/>
                  <a:cs typeface="Times New Roman" panose="02020603050405020304" pitchFamily="18" charset="0"/>
                </a:rPr>
                <a:t>v</a:t>
              </a:r>
              <a:r>
                <a:rPr lang="en-US" altLang="zh-CN" i="1" baseline="-25000">
                  <a:latin typeface="Times New Roman" panose="02020603050405020304" pitchFamily="18" charset="0"/>
                  <a:cs typeface="Times New Roman" panose="02020603050405020304" pitchFamily="18" charset="0"/>
                </a:rPr>
                <a:t>n</a:t>
              </a:r>
              <a:endParaRPr lang="zh-CN" altLang="en-US" i="1">
                <a:latin typeface="Times New Roman" panose="02020603050405020304" pitchFamily="18" charset="0"/>
                <a:cs typeface="Times New Roman" panose="02020603050405020304" pitchFamily="18" charset="0"/>
              </a:endParaRPr>
            </a:p>
          </p:txBody>
        </p:sp>
        <p:cxnSp>
          <p:nvCxnSpPr>
            <p:cNvPr id="16" name="直接箭头连接符 15"/>
            <p:cNvCxnSpPr/>
            <p:nvPr/>
          </p:nvCxnSpPr>
          <p:spPr>
            <a:xfrm rot="16200000" flipH="1">
              <a:off x="3464785" y="749967"/>
              <a:ext cx="714212" cy="3571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30737" name="TextBox 17"/>
          <p:cNvSpPr txBox="1">
            <a:spLocks noChangeArrowheads="1"/>
          </p:cNvSpPr>
          <p:nvPr/>
        </p:nvSpPr>
        <p:spPr bwMode="auto">
          <a:xfrm>
            <a:off x="395288" y="1099820"/>
            <a:ext cx="1108075" cy="369888"/>
          </a:xfrm>
          <a:prstGeom prst="rect">
            <a:avLst/>
          </a:prstGeom>
          <a:noFill/>
          <a:ln w="9525">
            <a:noFill/>
            <a:miter lim="800000"/>
          </a:ln>
        </p:spPr>
        <p:txBody>
          <a:bodyPr wrap="none">
            <a:spAutoFit/>
          </a:bodyPr>
          <a:lstStyle/>
          <a:p>
            <a:r>
              <a:rPr lang="zh-CN" altLang="en-US">
                <a:latin typeface="Calibri" panose="020F0502020204030204" pitchFamily="34" charset="0"/>
              </a:rPr>
              <a:t>单位面积</a:t>
            </a:r>
            <a:endParaRPr lang="zh-CN" altLang="en-US">
              <a:latin typeface="Calibri" panose="020F0502020204030204" pitchFamily="34" charset="0"/>
            </a:endParaRPr>
          </a:p>
        </p:txBody>
      </p:sp>
      <p:graphicFrame>
        <p:nvGraphicFramePr>
          <p:cNvPr id="30729" name="Object 9">
            <a:hlinkClick r:id="" action="ppaction://ole?verb=1"/>
          </p:cNvPr>
          <p:cNvGraphicFramePr>
            <a:graphicFrameLocks noChangeAspect="1"/>
          </p:cNvGraphicFramePr>
          <p:nvPr/>
        </p:nvGraphicFramePr>
        <p:xfrm>
          <a:off x="3995897" y="953611"/>
          <a:ext cx="4570095" cy="595630"/>
        </p:xfrm>
        <a:graphic>
          <a:graphicData uri="http://schemas.openxmlformats.org/presentationml/2006/ole">
            <mc:AlternateContent xmlns:mc="http://schemas.openxmlformats.org/markup-compatibility/2006">
              <mc:Choice xmlns:v="urn:schemas-microsoft-com:vml" Requires="v">
                <p:oleObj spid="_x0000_s147463" name="公式" r:id="rId2" imgW="1854200" imgH="241300" progId="Equation.3">
                  <p:embed/>
                </p:oleObj>
              </mc:Choice>
              <mc:Fallback>
                <p:oleObj name="公式" r:id="rId2" imgW="1854200" imgH="241300" progId="Equation.3">
                  <p:embed/>
                  <p:pic>
                    <p:nvPicPr>
                      <p:cNvPr id="0" name="Object 9">
                        <a:hlinkClick r:id="" action="ppaction://ole?verb=1"/>
                      </p:cNvPr>
                      <p:cNvPicPr>
                        <a:picLocks noChangeAspect="1" noChangeArrowheads="1"/>
                      </p:cNvPicPr>
                      <p:nvPr/>
                    </p:nvPicPr>
                    <p:blipFill>
                      <a:blip r:embed="rId3"/>
                      <a:srcRect/>
                      <a:stretch>
                        <a:fillRect/>
                      </a:stretch>
                    </p:blipFill>
                    <p:spPr bwMode="auto">
                      <a:xfrm>
                        <a:off x="3995897" y="953611"/>
                        <a:ext cx="4570095" cy="5956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30" name="Object 10">
            <a:hlinkClick r:id="" action="ppaction://ole?verb=1"/>
          </p:cNvPr>
          <p:cNvGraphicFramePr>
            <a:graphicFrameLocks noChangeAspect="1"/>
          </p:cNvGraphicFramePr>
          <p:nvPr/>
        </p:nvGraphicFramePr>
        <p:xfrm>
          <a:off x="4257675" y="2596515"/>
          <a:ext cx="1203960" cy="508000"/>
        </p:xfrm>
        <a:graphic>
          <a:graphicData uri="http://schemas.openxmlformats.org/presentationml/2006/ole">
            <mc:AlternateContent xmlns:mc="http://schemas.openxmlformats.org/markup-compatibility/2006">
              <mc:Choice xmlns:v="urn:schemas-microsoft-com:vml" Requires="v">
                <p:oleObj spid="_x0000_s147464" name="公式" r:id="rId4" imgW="482600" imgH="203200" progId="Equation.3">
                  <p:embed/>
                </p:oleObj>
              </mc:Choice>
              <mc:Fallback>
                <p:oleObj name="公式" r:id="rId4" imgW="482600" imgH="203200" progId="Equation.3">
                  <p:embed/>
                  <p:pic>
                    <p:nvPicPr>
                      <p:cNvPr id="0" name="Object 10">
                        <a:hlinkClick r:id="" action="ppaction://ole?verb=1"/>
                      </p:cNvPr>
                      <p:cNvPicPr>
                        <a:picLocks noChangeAspect="1" noChangeArrowheads="1"/>
                      </p:cNvPicPr>
                      <p:nvPr/>
                    </p:nvPicPr>
                    <p:blipFill>
                      <a:blip r:embed="rId5"/>
                      <a:srcRect/>
                      <a:stretch>
                        <a:fillRect/>
                      </a:stretch>
                    </p:blipFill>
                    <p:spPr bwMode="auto">
                      <a:xfrm>
                        <a:off x="4257675" y="2596515"/>
                        <a:ext cx="120396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5">
            <a:hlinkClick r:id="" action="ppaction://ole?verb=1"/>
          </p:cNvPr>
          <p:cNvGraphicFramePr>
            <a:graphicFrameLocks noChangeAspect="1"/>
          </p:cNvGraphicFramePr>
          <p:nvPr/>
        </p:nvGraphicFramePr>
        <p:xfrm>
          <a:off x="4211959" y="3291147"/>
          <a:ext cx="3324860" cy="923290"/>
        </p:xfrm>
        <a:graphic>
          <a:graphicData uri="http://schemas.openxmlformats.org/presentationml/2006/ole">
            <mc:AlternateContent xmlns:mc="http://schemas.openxmlformats.org/markup-compatibility/2006">
              <mc:Choice xmlns:v="urn:schemas-microsoft-com:vml" Requires="v">
                <p:oleObj spid="_x0000_s147469" name="公式" r:id="rId6" imgW="1562100" imgH="431800" progId="Equation.3">
                  <p:embed/>
                </p:oleObj>
              </mc:Choice>
              <mc:Fallback>
                <p:oleObj name="公式" r:id="rId6" imgW="1562100" imgH="431800" progId="Equation.3">
                  <p:embed/>
                  <p:pic>
                    <p:nvPicPr>
                      <p:cNvPr id="0" name="Object 15">
                        <a:hlinkClick r:id="" action="ppaction://ole?verb=1"/>
                      </p:cNvPr>
                      <p:cNvPicPr>
                        <a:picLocks noChangeAspect="1" noChangeArrowheads="1"/>
                      </p:cNvPicPr>
                      <p:nvPr/>
                    </p:nvPicPr>
                    <p:blipFill>
                      <a:blip r:embed="rId7"/>
                      <a:srcRect/>
                      <a:stretch>
                        <a:fillRect/>
                      </a:stretch>
                    </p:blipFill>
                    <p:spPr bwMode="auto">
                      <a:xfrm>
                        <a:off x="4211959" y="3291147"/>
                        <a:ext cx="3324860" cy="9232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灯片编号占位符 29"/>
          <p:cNvSpPr>
            <a:spLocks noGrp="1"/>
          </p:cNvSpPr>
          <p:nvPr>
            <p:ph type="sldNum" sz="quarter" idx="12"/>
          </p:nvPr>
        </p:nvSpPr>
        <p:spPr>
          <a:xfrm>
            <a:off x="6588125" y="6309360"/>
            <a:ext cx="2133600" cy="365125"/>
          </a:xfrm>
        </p:spPr>
        <p:txBody>
          <a:bodyPr/>
          <a:lstStyle/>
          <a:p>
            <a:pPr>
              <a:defRPr/>
            </a:pPr>
            <a:fld id="{BFF07F44-7927-4F06-8BFD-E6EEF3C37E8D}" type="slidenum">
              <a:rPr lang="zh-CN" altLang="en-US" smtClean="0"/>
            </a:fld>
            <a:endParaRPr lang="zh-CN" altLang="en-US"/>
          </a:p>
        </p:txBody>
      </p:sp>
      <p:graphicFrame>
        <p:nvGraphicFramePr>
          <p:cNvPr id="3" name="Object 11"/>
          <p:cNvGraphicFramePr>
            <a:graphicFrameLocks noChangeAspect="1"/>
          </p:cNvGraphicFramePr>
          <p:nvPr/>
        </p:nvGraphicFramePr>
        <p:xfrm>
          <a:off x="5553407" y="2564452"/>
          <a:ext cx="2737356" cy="571500"/>
        </p:xfrm>
        <a:graphic>
          <a:graphicData uri="http://schemas.openxmlformats.org/presentationml/2006/ole">
            <mc:AlternateContent xmlns:mc="http://schemas.openxmlformats.org/markup-compatibility/2006">
              <mc:Choice xmlns:v="urn:schemas-microsoft-com:vml" Requires="v">
                <p:oleObj spid="_x0000_s4" name="公式" r:id="rId8" imgW="1155700" imgH="241300" progId="Equation.3">
                  <p:embed/>
                </p:oleObj>
              </mc:Choice>
              <mc:Fallback>
                <p:oleObj name="公式" r:id="rId8" imgW="1155700" imgH="2413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3407" y="2564452"/>
                        <a:ext cx="2737356"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10">
            <a:hlinkClick r:id="" action="ppaction://ole?verb=1"/>
          </p:cNvPr>
          <p:cNvGraphicFramePr>
            <a:graphicFrameLocks noChangeAspect="1"/>
          </p:cNvGraphicFramePr>
          <p:nvPr/>
        </p:nvGraphicFramePr>
        <p:xfrm>
          <a:off x="4290060" y="1856105"/>
          <a:ext cx="1203960" cy="508000"/>
        </p:xfrm>
        <a:graphic>
          <a:graphicData uri="http://schemas.openxmlformats.org/presentationml/2006/ole">
            <mc:AlternateContent xmlns:mc="http://schemas.openxmlformats.org/markup-compatibility/2006">
              <mc:Choice xmlns:v="urn:schemas-microsoft-com:vml" Requires="v">
                <p:oleObj spid="_x0000_s8" name="公式" r:id="rId10" imgW="482600" imgH="203200" progId="Equation.3">
                  <p:embed/>
                </p:oleObj>
              </mc:Choice>
              <mc:Fallback>
                <p:oleObj name="公式" r:id="rId10" imgW="482600" imgH="203200" progId="Equation.3">
                  <p:embed/>
                  <p:pic>
                    <p:nvPicPr>
                      <p:cNvPr id="0" name="Object 10">
                        <a:hlinkClick r:id="" action="ppaction://ole?verb=1"/>
                      </p:cNvPr>
                      <p:cNvPicPr>
                        <a:picLocks noChangeAspect="1" noChangeArrowheads="1"/>
                      </p:cNvPicPr>
                      <p:nvPr/>
                    </p:nvPicPr>
                    <p:blipFill>
                      <a:blip r:embed="rId5"/>
                      <a:srcRect/>
                      <a:stretch>
                        <a:fillRect/>
                      </a:stretch>
                    </p:blipFill>
                    <p:spPr bwMode="auto">
                      <a:xfrm>
                        <a:off x="4290060" y="1856105"/>
                        <a:ext cx="120396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1"/>
          <p:cNvGraphicFramePr>
            <a:graphicFrameLocks noChangeAspect="1"/>
          </p:cNvGraphicFramePr>
          <p:nvPr/>
        </p:nvGraphicFramePr>
        <p:xfrm>
          <a:off x="5625162" y="1824042"/>
          <a:ext cx="2737356" cy="571500"/>
        </p:xfrm>
        <a:graphic>
          <a:graphicData uri="http://schemas.openxmlformats.org/presentationml/2006/ole">
            <mc:AlternateContent xmlns:mc="http://schemas.openxmlformats.org/markup-compatibility/2006">
              <mc:Choice xmlns:v="urn:schemas-microsoft-com:vml" Requires="v">
                <p:oleObj spid="_x0000_s12" name="公式" r:id="rId11" imgW="1155700" imgH="241300" progId="Equation.3">
                  <p:embed/>
                </p:oleObj>
              </mc:Choice>
              <mc:Fallback>
                <p:oleObj name="公式" r:id="rId11" imgW="1155700" imgH="2413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5162" y="1824042"/>
                        <a:ext cx="2737356"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对象 22"/>
          <p:cNvGraphicFramePr/>
          <p:nvPr/>
        </p:nvGraphicFramePr>
        <p:xfrm>
          <a:off x="1188085" y="4293235"/>
          <a:ext cx="5509895" cy="2564765"/>
        </p:xfrm>
        <a:graphic>
          <a:graphicData uri="http://schemas.openxmlformats.org/presentationml/2006/ole">
            <mc:AlternateContent xmlns:mc="http://schemas.openxmlformats.org/markup-compatibility/2006">
              <mc:Choice xmlns:v="urn:schemas-microsoft-com:vml" Requires="v">
                <p:oleObj spid="_x0000_s24" name="" r:id="rId12" imgW="4419600" imgH="2171700" progId="Paint.Picture">
                  <p:embed/>
                </p:oleObj>
              </mc:Choice>
              <mc:Fallback>
                <p:oleObj name="" r:id="rId12" imgW="4419600" imgH="2171700" progId="Paint.Picture">
                  <p:embed/>
                  <p:pic>
                    <p:nvPicPr>
                      <p:cNvPr id="0" name="图片 23"/>
                      <p:cNvPicPr/>
                      <p:nvPr/>
                    </p:nvPicPr>
                    <p:blipFill>
                      <a:blip r:embed="rId13"/>
                      <a:stretch>
                        <a:fillRect/>
                      </a:stretch>
                    </p:blipFill>
                    <p:spPr>
                      <a:xfrm>
                        <a:off x="1188085" y="4293235"/>
                        <a:ext cx="5509895" cy="256476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custDataLst>
                  <p:tags r:id="rId1"/>
                </p:custDataLst>
              </p:nvPr>
            </p:nvGraphicFramePr>
            <p:xfrm>
              <a:off x="49530" y="650240"/>
              <a:ext cx="9022715" cy="5644515"/>
            </p:xfrm>
            <a:graphic>
              <a:graphicData uri="http://schemas.openxmlformats.org/drawingml/2006/table">
                <a:tbl>
                  <a:tblPr firstRow="1" bandRow="1">
                    <a:tableStyleId>{5940675A-B579-460E-94D1-54222C63F5DA}</a:tableStyleId>
                  </a:tblPr>
                  <a:tblGrid>
                    <a:gridCol w="2319655"/>
                    <a:gridCol w="2234565"/>
                    <a:gridCol w="2233930"/>
                    <a:gridCol w="2234565"/>
                  </a:tblGrid>
                  <a:tr h="769620">
                    <a:tc>
                      <a:txBody>
                        <a:bodyPr/>
                        <a:lstStyle/>
                        <a:p>
                          <a:pPr algn="ctr"/>
                          <a:endParaRPr lang="zh-CN" altLang="en-US" sz="2000" dirty="0"/>
                        </a:p>
                      </a:txBody>
                      <a:tcPr anchor="ctr"/>
                    </a:tc>
                    <a:tc>
                      <a:txBody>
                        <a:bodyPr/>
                        <a:lstStyle/>
                        <a:p>
                          <a:pPr algn="ctr"/>
                          <a:r>
                            <a:rPr lang="zh-CN" altLang="en-US" sz="2000" dirty="0">
                              <a:solidFill>
                                <a:srgbClr val="0000FF"/>
                              </a:solidFill>
                              <a:latin typeface="黑体" panose="02010609060101010101" pitchFamily="2" charset="-122"/>
                              <a:ea typeface="黑体" panose="02010609060101010101" pitchFamily="2" charset="-122"/>
                            </a:rPr>
                            <a:t>二极管</a:t>
                          </a:r>
                          <a:endParaRPr lang="zh-CN" altLang="en-US" sz="2000" dirty="0">
                            <a:solidFill>
                              <a:srgbClr val="0000FF"/>
                            </a:solidFill>
                            <a:latin typeface="黑体" panose="02010609060101010101" pitchFamily="2" charset="-122"/>
                            <a:ea typeface="黑体" panose="02010609060101010101" pitchFamily="2" charset="-122"/>
                          </a:endParaRPr>
                        </a:p>
                      </a:txBody>
                      <a:tcPr anchor="ctr"/>
                    </a:tc>
                    <a:tc>
                      <a:txBody>
                        <a:bodyPr/>
                        <a:lstStyle/>
                        <a:p>
                          <a:pPr algn="ctr"/>
                          <a:r>
                            <a:rPr lang="zh-CN" altLang="en-US" sz="2000" dirty="0">
                              <a:solidFill>
                                <a:srgbClr val="0000FF"/>
                              </a:solidFill>
                              <a:latin typeface="黑体" panose="02010609060101010101" pitchFamily="2" charset="-122"/>
                              <a:ea typeface="黑体" panose="02010609060101010101" pitchFamily="2" charset="-122"/>
                            </a:rPr>
                            <a:t>三极管</a:t>
                          </a:r>
                          <a:endParaRPr lang="zh-CN" altLang="en-US" sz="2000" dirty="0">
                            <a:solidFill>
                              <a:srgbClr val="0000FF"/>
                            </a:solidFill>
                            <a:latin typeface="黑体" panose="02010609060101010101" pitchFamily="2" charset="-122"/>
                            <a:ea typeface="黑体" panose="02010609060101010101" pitchFamily="2" charset="-122"/>
                          </a:endParaRPr>
                        </a:p>
                      </a:txBody>
                      <a:tcPr anchor="ctr"/>
                    </a:tc>
                    <a:tc>
                      <a:txBody>
                        <a:bodyPr/>
                        <a:lstStyle/>
                        <a:p>
                          <a:pPr algn="ctr"/>
                          <a:r>
                            <a:rPr lang="en-US" altLang="zh-CN" sz="2000" dirty="0">
                              <a:solidFill>
                                <a:srgbClr val="0000FF"/>
                              </a:solidFill>
                              <a:latin typeface="黑体" panose="02010609060101010101" pitchFamily="2" charset="-122"/>
                              <a:ea typeface="黑体" panose="02010609060101010101" pitchFamily="2" charset="-122"/>
                            </a:rPr>
                            <a:t>MOS</a:t>
                          </a:r>
                          <a:endParaRPr lang="en-US" altLang="zh-CN" sz="2000" dirty="0">
                            <a:solidFill>
                              <a:srgbClr val="0000FF"/>
                            </a:solidFill>
                            <a:latin typeface="黑体" panose="02010609060101010101" pitchFamily="2" charset="-122"/>
                            <a:ea typeface="黑体" panose="02010609060101010101" pitchFamily="2" charset="-122"/>
                          </a:endParaRPr>
                        </a:p>
                      </a:txBody>
                      <a:tcPr anchor="ctr"/>
                    </a:tc>
                  </a:tr>
                  <a:tr h="69596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kern="1200" dirty="0">
                              <a:solidFill>
                                <a:srgbClr val="0000FF"/>
                              </a:solidFill>
                              <a:latin typeface="黑体" panose="02010609060101010101" pitchFamily="2" charset="-122"/>
                              <a:ea typeface="黑体" panose="02010609060101010101" pitchFamily="2" charset="-122"/>
                              <a:cs typeface="+mn-cs"/>
                            </a:rPr>
                            <a:t>直流特性</a:t>
                          </a:r>
                          <a:endParaRPr lang="zh-CN" altLang="en-US" sz="2000" kern="1200" dirty="0">
                            <a:solidFill>
                              <a:srgbClr val="0000FF"/>
                            </a:solidFill>
                            <a:latin typeface="黑体" panose="02010609060101010101" pitchFamily="2" charset="-122"/>
                            <a:ea typeface="黑体" panose="02010609060101010101" pitchFamily="2" charset="-122"/>
                            <a:cs typeface="+mn-cs"/>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ea typeface="MS Mincho" charset="0"/>
                                    <a:cs typeface="Cambria Math" panose="02040503050406030204" pitchFamily="18" charset="0"/>
                                  </a:rPr>
                                  <m:t>√</m:t>
                                </m:r>
                              </m:oMath>
                            </m:oMathPara>
                          </a14:m>
                          <a:endParaRPr lang="zh-CN" altLang="en-US" sz="2000" i="1" dirty="0" smtClean="0">
                            <a:latin typeface="Cambria Math" panose="020405030504060302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ea typeface="MS Mincho" charset="0"/>
                                    <a:cs typeface="Cambria Math" panose="02040503050406030204" pitchFamily="18" charset="0"/>
                                  </a:rPr>
                                  <m:t>√</m:t>
                                </m:r>
                              </m:oMath>
                            </m:oMathPara>
                          </a14:m>
                          <a:endParaRPr lang="zh-CN" altLang="en-US" sz="2000" i="1" dirty="0" smtClean="0">
                            <a:latin typeface="Cambria Math" panose="020405030504060302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ea typeface="MS Mincho" charset="0"/>
                                    <a:cs typeface="Cambria Math" panose="02040503050406030204" pitchFamily="18" charset="0"/>
                                  </a:rPr>
                                  <m:t>√</m:t>
                                </m:r>
                              </m:oMath>
                            </m:oMathPara>
                          </a14:m>
                          <a:endParaRPr lang="zh-CN" altLang="en-US" sz="2000" i="1" dirty="0" smtClean="0">
                            <a:latin typeface="Cambria Math" panose="02040503050406030204" pitchFamily="18" charset="0"/>
                          </a:endParaRPr>
                        </a:p>
                      </a:txBody>
                      <a:tcPr anchor="ctr"/>
                    </a:tc>
                  </a:tr>
                  <a:tr h="69659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kern="1200" dirty="0">
                              <a:solidFill>
                                <a:srgbClr val="0000FF"/>
                              </a:solidFill>
                              <a:latin typeface="黑体" panose="02010609060101010101" pitchFamily="2" charset="-122"/>
                              <a:ea typeface="黑体" panose="02010609060101010101" pitchFamily="2" charset="-122"/>
                              <a:cs typeface="+mn-cs"/>
                            </a:rPr>
                            <a:t>交流小信号特性</a:t>
                          </a:r>
                          <a:endParaRPr lang="zh-CN" altLang="en-US" sz="2000" kern="1200" dirty="0">
                            <a:solidFill>
                              <a:srgbClr val="0000FF"/>
                            </a:solidFill>
                            <a:latin typeface="黑体" panose="02010609060101010101" pitchFamily="2" charset="-122"/>
                            <a:ea typeface="黑体" panose="0201060906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ea typeface="MS Mincho" charset="0"/>
                                    <a:cs typeface="Cambria Math" panose="02040503050406030204" pitchFamily="18" charset="0"/>
                                  </a:rPr>
                                  <m:t>√</m:t>
                                </m:r>
                              </m:oMath>
                            </m:oMathPara>
                          </a14:m>
                          <a:endParaRPr lang="zh-CN" altLang="en-US" sz="2000" i="1" dirty="0" smtClean="0">
                            <a:latin typeface="Cambria Math"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ea typeface="MS Mincho" charset="0"/>
                                    <a:cs typeface="Cambria Math" panose="02040503050406030204" pitchFamily="18" charset="0"/>
                                  </a:rPr>
                                  <m:t>√</m:t>
                                </m:r>
                              </m:oMath>
                            </m:oMathPara>
                          </a14:m>
                          <a:endParaRPr lang="zh-CN" altLang="en-US" sz="2000" i="1" dirty="0" smtClean="0">
                            <a:latin typeface="Cambria Math"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ea typeface="MS Mincho" charset="0"/>
                                    <a:cs typeface="Cambria Math" panose="02040503050406030204" pitchFamily="18" charset="0"/>
                                  </a:rPr>
                                  <m:t>√</m:t>
                                </m:r>
                              </m:oMath>
                            </m:oMathPara>
                          </a14:m>
                          <a:endParaRPr lang="zh-CN" altLang="en-US" sz="2000" i="1" dirty="0" smtClean="0">
                            <a:latin typeface="Cambria Math" panose="02040503050406030204" pitchFamily="18" charset="0"/>
                          </a:endParaRPr>
                        </a:p>
                      </a:txBody>
                      <a:tcPr anchor="ctr"/>
                    </a:tc>
                  </a:tr>
                  <a:tr h="69659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kern="1200" dirty="0">
                              <a:solidFill>
                                <a:srgbClr val="0000FF"/>
                              </a:solidFill>
                              <a:latin typeface="黑体" panose="02010609060101010101" pitchFamily="2" charset="-122"/>
                              <a:ea typeface="黑体" panose="02010609060101010101" pitchFamily="2" charset="-122"/>
                              <a:cs typeface="+mn-cs"/>
                            </a:rPr>
                            <a:t>开关特性</a:t>
                          </a:r>
                          <a:endParaRPr lang="zh-CN" altLang="en-US" sz="2000" kern="1200" dirty="0">
                            <a:solidFill>
                              <a:srgbClr val="0000FF"/>
                            </a:solidFill>
                            <a:latin typeface="黑体" panose="02010609060101010101" pitchFamily="2" charset="-122"/>
                            <a:ea typeface="黑体" panose="0201060906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ea typeface="MS Mincho" charset="0"/>
                                    <a:cs typeface="Cambria Math" panose="02040503050406030204" pitchFamily="18" charset="0"/>
                                  </a:rPr>
                                  <m:t>√</m:t>
                                </m:r>
                              </m:oMath>
                            </m:oMathPara>
                          </a14:m>
                          <a:endParaRPr lang="zh-CN" altLang="en-US" sz="2000" i="1" dirty="0" smtClean="0">
                            <a:latin typeface="Cambria Math"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ea typeface="MS Mincho" charset="0"/>
                                    <a:cs typeface="Cambria Math" panose="02040503050406030204" pitchFamily="18" charset="0"/>
                                  </a:rPr>
                                  <m:t>√</m:t>
                                </m:r>
                              </m:oMath>
                            </m:oMathPara>
                          </a14:m>
                          <a:endParaRPr lang="zh-CN" altLang="en-US" sz="2000" i="1" dirty="0" smtClean="0">
                            <a:latin typeface="Cambria Math"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ea typeface="MS Mincho" charset="0"/>
                                    <a:cs typeface="Cambria Math" panose="02040503050406030204" pitchFamily="18" charset="0"/>
                                  </a:rPr>
                                  <m:t>√</m:t>
                                </m:r>
                              </m:oMath>
                            </m:oMathPara>
                          </a14:m>
                          <a:endParaRPr lang="zh-CN" altLang="en-US" sz="2000" i="1" dirty="0" smtClean="0">
                            <a:latin typeface="Cambria Math" panose="02040503050406030204" pitchFamily="18" charset="0"/>
                          </a:endParaRPr>
                        </a:p>
                      </a:txBody>
                      <a:tcPr anchor="ctr"/>
                    </a:tc>
                  </a:tr>
                  <a:tr h="69596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kern="1200" dirty="0">
                              <a:solidFill>
                                <a:srgbClr val="0000FF"/>
                              </a:solidFill>
                              <a:latin typeface="黑体" panose="02010609060101010101" pitchFamily="2" charset="-122"/>
                              <a:ea typeface="黑体" panose="02010609060101010101" pitchFamily="2" charset="-122"/>
                              <a:cs typeface="+mn-cs"/>
                            </a:rPr>
                            <a:t>击穿特性</a:t>
                          </a:r>
                          <a:endParaRPr lang="zh-CN" altLang="en-US" sz="2000" kern="1200" dirty="0">
                            <a:solidFill>
                              <a:srgbClr val="0000FF"/>
                            </a:solidFill>
                            <a:latin typeface="黑体" panose="02010609060101010101" pitchFamily="2" charset="-122"/>
                            <a:ea typeface="黑体" panose="0201060906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ea typeface="MS Mincho" charset="0"/>
                                    <a:cs typeface="Cambria Math" panose="02040503050406030204" pitchFamily="18" charset="0"/>
                                  </a:rPr>
                                  <m:t>√</m:t>
                                </m:r>
                              </m:oMath>
                            </m:oMathPara>
                          </a14:m>
                          <a:endParaRPr lang="zh-CN" altLang="en-US" sz="2000" i="1" dirty="0" smtClean="0">
                            <a:latin typeface="Cambria Math"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ea typeface="MS Mincho" charset="0"/>
                                    <a:cs typeface="Cambria Math" panose="02040503050406030204" pitchFamily="18" charset="0"/>
                                  </a:rPr>
                                  <m:t>√</m:t>
                                </m:r>
                              </m:oMath>
                            </m:oMathPara>
                          </a14:m>
                          <a:endParaRPr lang="zh-CN" altLang="en-US" sz="2000" i="1" dirty="0" smtClean="0">
                            <a:latin typeface="Cambria Math"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ea typeface="MS Mincho" charset="0"/>
                                    <a:cs typeface="Cambria Math" panose="02040503050406030204" pitchFamily="18" charset="0"/>
                                  </a:rPr>
                                  <m:t>√</m:t>
                                </m:r>
                              </m:oMath>
                            </m:oMathPara>
                          </a14:m>
                          <a:endParaRPr lang="zh-CN" altLang="en-US" sz="2000" i="1" dirty="0" smtClean="0">
                            <a:latin typeface="Cambria Math" panose="02040503050406030204" pitchFamily="18" charset="0"/>
                          </a:endParaRPr>
                        </a:p>
                      </a:txBody>
                      <a:tcPr anchor="ctr"/>
                    </a:tc>
                  </a:tr>
                  <a:tr h="69659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kern="1200" dirty="0">
                              <a:solidFill>
                                <a:srgbClr val="0000FF"/>
                              </a:solidFill>
                              <a:latin typeface="黑体" panose="02010609060101010101" pitchFamily="2" charset="-122"/>
                              <a:ea typeface="黑体" panose="02010609060101010101" pitchFamily="2" charset="-122"/>
                              <a:cs typeface="+mn-cs"/>
                            </a:rPr>
                            <a:t>温度特性</a:t>
                          </a:r>
                          <a:endParaRPr lang="zh-CN" altLang="en-US" sz="2000" kern="1200" dirty="0">
                            <a:solidFill>
                              <a:srgbClr val="0000FF"/>
                            </a:solidFill>
                            <a:latin typeface="黑体" panose="02010609060101010101" pitchFamily="2" charset="-122"/>
                            <a:ea typeface="黑体" panose="0201060906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S Mincho" charset="0"/>
                                    <a:cs typeface="Cambria Math" panose="02040503050406030204" pitchFamily="18" charset="0"/>
                                  </a:rPr>
                                  <m:t>√</m:t>
                                </m:r>
                              </m:oMath>
                            </m:oMathPara>
                          </a14:m>
                          <a:endParaRPr kumimoji="0" lang="zh-CN" altLang="en-US" sz="2000" b="0" i="1" u="none" strike="noStrike" kern="1200" cap="none" spc="0" normalizeH="0" baseline="0" noProof="0" dirty="0" smtClean="0">
                            <a:ln>
                              <a:noFill/>
                            </a:ln>
                            <a:solidFill>
                              <a:prstClr val="black"/>
                            </a:solidFill>
                            <a:effectLst/>
                            <a:uLnTx/>
                            <a:uFillTx/>
                            <a:latin typeface="Cambria Math" panose="02040503050406030204" pitchFamily="18" charset="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2000" dirty="0"/>
                        </a:p>
                      </a:txBody>
                      <a:tcPr anchor="ctr"/>
                    </a:tc>
                  </a:tr>
                  <a:tr h="69659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kern="1200" dirty="0">
                              <a:solidFill>
                                <a:srgbClr val="0000FF"/>
                              </a:solidFill>
                              <a:latin typeface="黑体" panose="02010609060101010101" pitchFamily="2" charset="-122"/>
                              <a:ea typeface="黑体" panose="02010609060101010101" pitchFamily="2" charset="-122"/>
                              <a:cs typeface="+mn-cs"/>
                            </a:rPr>
                            <a:t>模型</a:t>
                          </a:r>
                          <a:endParaRPr lang="zh-CN" altLang="en-US" sz="2000" kern="1200" dirty="0">
                            <a:solidFill>
                              <a:srgbClr val="0000FF"/>
                            </a:solidFill>
                            <a:latin typeface="黑体" panose="02010609060101010101" pitchFamily="2" charset="-122"/>
                            <a:ea typeface="黑体" panose="0201060906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S Mincho" charset="0"/>
                                    <a:cs typeface="Cambria Math" panose="02040503050406030204" pitchFamily="18" charset="0"/>
                                  </a:rPr>
                                  <m:t>√</m:t>
                                </m:r>
                              </m:oMath>
                            </m:oMathPara>
                          </a14:m>
                          <a:endParaRPr kumimoji="0" lang="zh-CN" altLang="en-US" sz="2000" b="0" i="1" u="none" strike="noStrike" kern="1200" cap="none" spc="0" normalizeH="0" baseline="0" noProof="0" dirty="0" smtClean="0">
                            <a:ln>
                              <a:noFill/>
                            </a:ln>
                            <a:solidFill>
                              <a:prstClr val="black"/>
                            </a:solidFill>
                            <a:effectLst/>
                            <a:uLnTx/>
                            <a:uFillTx/>
                            <a:latin typeface="Cambria Math" panose="02040503050406030204" pitchFamily="18" charset="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S Mincho" charset="0"/>
                                    <a:cs typeface="Cambria Math" panose="02040503050406030204" pitchFamily="18" charset="0"/>
                                  </a:rPr>
                                  <m:t>√</m:t>
                                </m:r>
                              </m:oMath>
                            </m:oMathPara>
                          </a14:m>
                          <a:endParaRPr kumimoji="0" lang="zh-CN" altLang="en-US" sz="2000" b="0" i="1" u="none" strike="noStrike" kern="1200" cap="none" spc="0" normalizeH="0" baseline="0" noProof="0" dirty="0" smtClean="0">
                            <a:ln>
                              <a:noFill/>
                            </a:ln>
                            <a:solidFill>
                              <a:prstClr val="black"/>
                            </a:solidFill>
                            <a:effectLst/>
                            <a:uLnTx/>
                            <a:uFillTx/>
                            <a:latin typeface="Cambria Math" panose="02040503050406030204" pitchFamily="18" charset="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S Mincho" charset="0"/>
                                    <a:cs typeface="Cambria Math" panose="02040503050406030204" pitchFamily="18" charset="0"/>
                                  </a:rPr>
                                  <m:t>√</m:t>
                                </m:r>
                              </m:oMath>
                            </m:oMathPara>
                          </a14:m>
                          <a:endParaRPr kumimoji="0" lang="zh-CN" altLang="en-US" sz="2000" b="0" i="1" u="none" strike="noStrike" kern="1200" cap="none" spc="0" normalizeH="0" baseline="0" noProof="0" dirty="0" smtClean="0">
                            <a:ln>
                              <a:noFill/>
                            </a:ln>
                            <a:solidFill>
                              <a:prstClr val="black"/>
                            </a:solidFill>
                            <a:effectLst/>
                            <a:uLnTx/>
                            <a:uFillTx/>
                            <a:latin typeface="Cambria Math" panose="02040503050406030204" pitchFamily="18" charset="0"/>
                            <a:cs typeface="+mn-cs"/>
                          </a:endParaRPr>
                        </a:p>
                      </a:txBody>
                      <a:tcPr anchor="ctr"/>
                    </a:tc>
                  </a:tr>
                  <a:tr h="696595">
                    <a:tc>
                      <a:txBody>
                        <a:bodyPr/>
                        <a:lstStyle/>
                        <a:p>
                          <a:pPr marL="0" algn="ctr" defTabSz="914400" rtl="0" eaLnBrk="1" latinLnBrk="0" hangingPunct="1"/>
                          <a:r>
                            <a:rPr lang="zh-CN" altLang="en-US" sz="2000" kern="1200" dirty="0">
                              <a:solidFill>
                                <a:srgbClr val="0000FF"/>
                              </a:solidFill>
                              <a:latin typeface="黑体" panose="02010609060101010101" pitchFamily="2" charset="-122"/>
                              <a:ea typeface="黑体" panose="02010609060101010101" pitchFamily="2" charset="-122"/>
                              <a:cs typeface="+mn-cs"/>
                            </a:rPr>
                            <a:t>小尺寸特性</a:t>
                          </a:r>
                          <a:endParaRPr lang="zh-CN" altLang="en-US" sz="2000" kern="1200" dirty="0">
                            <a:solidFill>
                              <a:srgbClr val="0000FF"/>
                            </a:solidFill>
                            <a:latin typeface="黑体" panose="02010609060101010101" pitchFamily="2" charset="-122"/>
                            <a:ea typeface="黑体" panose="02010609060101010101" pitchFamily="2" charset="-122"/>
                            <a:cs typeface="+mn-cs"/>
                          </a:endParaRPr>
                        </a:p>
                      </a:txBody>
                      <a:tcPr anchor="ctr"/>
                    </a:tc>
                    <a:tc>
                      <a:txBody>
                        <a:bodyPr/>
                        <a:lstStyle/>
                        <a:p>
                          <a:pPr algn="ctr"/>
                          <a:endParaRPr lang="zh-CN" altLang="en-US" sz="2000"/>
                        </a:p>
                      </a:txBody>
                      <a:tcPr anchor="ctr"/>
                    </a:tc>
                    <a:tc>
                      <a:txBody>
                        <a:bodyPr/>
                        <a:lstStyle/>
                        <a:p>
                          <a:pPr algn="ctr"/>
                          <a:endParaRPr lang="zh-CN" alt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ea typeface="MS Mincho" charset="0"/>
                                    <a:cs typeface="Cambria Math" panose="02040503050406030204" pitchFamily="18" charset="0"/>
                                  </a:rPr>
                                  <m:t>√</m:t>
                                </m:r>
                              </m:oMath>
                            </m:oMathPara>
                          </a14:m>
                          <a:endParaRPr lang="zh-CN" altLang="en-US" sz="2000" i="1" dirty="0" smtClean="0">
                            <a:latin typeface="Cambria Math" panose="02040503050406030204" pitchFamily="18" charset="0"/>
                          </a:endParaRPr>
                        </a:p>
                      </a:txBody>
                      <a:tcPr anchor="ctr"/>
                    </a:tc>
                  </a:tr>
                </a:tbl>
              </a:graphicData>
            </a:graphic>
          </p:graphicFrame>
        </mc:Choice>
        <mc:Fallback xmlns="">
          <p:graphicFrame>
            <p:nvGraphicFramePr>
              <p:cNvPr id="6" name="表格 5"/>
              <p:cNvGraphicFramePr>
                <a:graphicFrameLocks noGrp="1"/>
              </p:cNvGraphicFramePr>
              <p:nvPr>
                <p:custDataLst>
                  <p:tags r:id="rId2"/>
                </p:custDataLst>
              </p:nvPr>
            </p:nvGraphicFramePr>
            <p:xfrm>
              <a:off x="49530" y="650240"/>
              <a:ext cx="9022715" cy="5644515"/>
            </p:xfrm>
            <a:graphic>
              <a:graphicData uri="http://schemas.openxmlformats.org/drawingml/2006/table">
                <a:tbl>
                  <a:tblPr firstRow="1" bandRow="1">
                    <a:tableStyleId>{5940675A-B579-460E-94D1-54222C63F5DA}</a:tableStyleId>
                  </a:tblPr>
                  <a:tblGrid>
                    <a:gridCol w="2319655"/>
                    <a:gridCol w="2234565"/>
                    <a:gridCol w="2233930"/>
                    <a:gridCol w="2234565"/>
                  </a:tblGrid>
                  <a:tr h="769620">
                    <a:tc>
                      <a:txBody>
                        <a:bodyPr/>
                        <a:lstStyle/>
                        <a:p>
                          <a:pPr algn="ctr"/>
                          <a:endParaRPr lang="zh-CN" altLang="en-US" sz="2000" dirty="0"/>
                        </a:p>
                      </a:txBody>
                      <a:tcPr anchor="ctr"/>
                    </a:tc>
                    <a:tc>
                      <a:txBody>
                        <a:bodyPr/>
                        <a:lstStyle/>
                        <a:p>
                          <a:pPr algn="ctr"/>
                          <a:r>
                            <a:rPr lang="zh-CN" altLang="en-US" sz="2000" dirty="0">
                              <a:solidFill>
                                <a:srgbClr val="0000FF"/>
                              </a:solidFill>
                              <a:latin typeface="黑体" panose="02010609060101010101" pitchFamily="2" charset="-122"/>
                              <a:ea typeface="黑体" panose="02010609060101010101" pitchFamily="2" charset="-122"/>
                            </a:rPr>
                            <a:t>二极管</a:t>
                          </a:r>
                          <a:endParaRPr lang="zh-CN" altLang="en-US" sz="2000" dirty="0">
                            <a:solidFill>
                              <a:srgbClr val="0000FF"/>
                            </a:solidFill>
                            <a:latin typeface="黑体" panose="02010609060101010101" pitchFamily="2" charset="-122"/>
                            <a:ea typeface="黑体" panose="02010609060101010101" pitchFamily="2" charset="-122"/>
                          </a:endParaRPr>
                        </a:p>
                      </a:txBody>
                      <a:tcPr anchor="ctr"/>
                    </a:tc>
                    <a:tc>
                      <a:txBody>
                        <a:bodyPr/>
                        <a:lstStyle/>
                        <a:p>
                          <a:pPr algn="ctr"/>
                          <a:r>
                            <a:rPr lang="zh-CN" altLang="en-US" sz="2000" dirty="0">
                              <a:solidFill>
                                <a:srgbClr val="0000FF"/>
                              </a:solidFill>
                              <a:latin typeface="黑体" panose="02010609060101010101" pitchFamily="2" charset="-122"/>
                              <a:ea typeface="黑体" panose="02010609060101010101" pitchFamily="2" charset="-122"/>
                            </a:rPr>
                            <a:t>三极管</a:t>
                          </a:r>
                          <a:endParaRPr lang="zh-CN" altLang="en-US" sz="2000" dirty="0">
                            <a:solidFill>
                              <a:srgbClr val="0000FF"/>
                            </a:solidFill>
                            <a:latin typeface="黑体" panose="02010609060101010101" pitchFamily="2" charset="-122"/>
                            <a:ea typeface="黑体" panose="02010609060101010101" pitchFamily="2" charset="-122"/>
                          </a:endParaRPr>
                        </a:p>
                      </a:txBody>
                      <a:tcPr anchor="ctr"/>
                    </a:tc>
                    <a:tc>
                      <a:txBody>
                        <a:bodyPr/>
                        <a:lstStyle/>
                        <a:p>
                          <a:pPr algn="ctr"/>
                          <a:r>
                            <a:rPr lang="en-US" altLang="zh-CN" sz="2000" dirty="0">
                              <a:solidFill>
                                <a:srgbClr val="0000FF"/>
                              </a:solidFill>
                              <a:latin typeface="黑体" panose="02010609060101010101" pitchFamily="2" charset="-122"/>
                              <a:ea typeface="黑体" panose="02010609060101010101" pitchFamily="2" charset="-122"/>
                            </a:rPr>
                            <a:t>MOS</a:t>
                          </a:r>
                          <a:endParaRPr lang="en-US" altLang="zh-CN" sz="2000" dirty="0">
                            <a:solidFill>
                              <a:srgbClr val="0000FF"/>
                            </a:solidFill>
                            <a:latin typeface="黑体" panose="02010609060101010101" pitchFamily="2" charset="-122"/>
                            <a:ea typeface="黑体" panose="02010609060101010101" pitchFamily="2" charset="-122"/>
                          </a:endParaRPr>
                        </a:p>
                      </a:txBody>
                      <a:tcPr anchor="ctr"/>
                    </a:tc>
                  </a:tr>
                  <a:tr h="69596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kern="1200" dirty="0">
                              <a:solidFill>
                                <a:srgbClr val="0000FF"/>
                              </a:solidFill>
                              <a:latin typeface="黑体" panose="02010609060101010101" pitchFamily="2" charset="-122"/>
                              <a:ea typeface="黑体" panose="02010609060101010101" pitchFamily="2" charset="-122"/>
                              <a:cs typeface="+mn-cs"/>
                            </a:rPr>
                            <a:t>直流特性</a:t>
                          </a:r>
                          <a:endParaRPr lang="zh-CN" altLang="en-US" sz="2000" kern="1200" dirty="0">
                            <a:solidFill>
                              <a:srgbClr val="0000FF"/>
                            </a:solidFill>
                            <a:latin typeface="黑体" panose="02010609060101010101" pitchFamily="2" charset="-122"/>
                            <a:ea typeface="黑体" panose="02010609060101010101" pitchFamily="2" charset="-122"/>
                            <a:cs typeface="+mn-cs"/>
                          </a:endParaRPr>
                        </a:p>
                      </a:txBody>
                      <a:tcPr anchor="ctr"/>
                    </a:tc>
                    <a:tc>
                      <a:txBody>
                        <a:bodyPr/>
                        <a:lstStyle/>
                        <a:p>
                          <a:endParaRPr lang="zh-CN"/>
                        </a:p>
                      </a:txBody>
                      <a:tcPr anchor="ctr">
                        <a:blipFill>
                          <a:blip r:embed="rId3"/>
                        </a:blipFill>
                      </a:tcPr>
                    </a:tc>
                    <a:tc>
                      <a:txBody>
                        <a:bodyPr/>
                        <a:lstStyle/>
                        <a:p>
                          <a:endParaRPr lang="zh-CN"/>
                        </a:p>
                      </a:txBody>
                      <a:tcPr anchor="ctr">
                        <a:blipFill>
                          <a:blip r:embed="rId3"/>
                        </a:blipFill>
                      </a:tcPr>
                    </a:tc>
                    <a:tc>
                      <a:txBody>
                        <a:bodyPr/>
                        <a:lstStyle/>
                        <a:p>
                          <a:endParaRPr lang="zh-CN"/>
                        </a:p>
                      </a:txBody>
                      <a:tcPr anchor="ctr">
                        <a:blipFill>
                          <a:blip r:embed="rId3"/>
                        </a:blipFill>
                      </a:tcPr>
                    </a:tc>
                  </a:tr>
                  <a:tr h="69659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kern="1200" dirty="0">
                              <a:solidFill>
                                <a:srgbClr val="0000FF"/>
                              </a:solidFill>
                              <a:latin typeface="黑体" panose="02010609060101010101" pitchFamily="2" charset="-122"/>
                              <a:ea typeface="黑体" panose="02010609060101010101" pitchFamily="2" charset="-122"/>
                              <a:cs typeface="+mn-cs"/>
                            </a:rPr>
                            <a:t>交流小信号特性</a:t>
                          </a:r>
                          <a:endParaRPr lang="zh-CN" altLang="en-US" sz="2000" kern="1200" dirty="0">
                            <a:solidFill>
                              <a:srgbClr val="0000FF"/>
                            </a:solidFill>
                            <a:latin typeface="黑体" panose="02010609060101010101" pitchFamily="2" charset="-122"/>
                            <a:ea typeface="黑体" panose="02010609060101010101" pitchFamily="2" charset="-122"/>
                            <a:cs typeface="+mn-cs"/>
                          </a:endParaRPr>
                        </a:p>
                      </a:txBody>
                      <a:tcPr anchor="ctr"/>
                    </a:tc>
                    <a:tc>
                      <a:txBody>
                        <a:bodyPr/>
                        <a:lstStyle/>
                        <a:p>
                          <a:endParaRPr lang="zh-CN"/>
                        </a:p>
                      </a:txBody>
                      <a:tcPr anchor="ctr">
                        <a:blipFill>
                          <a:blip r:embed="rId3"/>
                        </a:blipFill>
                      </a:tcPr>
                    </a:tc>
                    <a:tc>
                      <a:txBody>
                        <a:bodyPr/>
                        <a:lstStyle/>
                        <a:p>
                          <a:endParaRPr lang="zh-CN"/>
                        </a:p>
                      </a:txBody>
                      <a:tcPr anchor="ctr">
                        <a:blipFill>
                          <a:blip r:embed="rId3"/>
                        </a:blipFill>
                      </a:tcPr>
                    </a:tc>
                    <a:tc>
                      <a:txBody>
                        <a:bodyPr/>
                        <a:lstStyle/>
                        <a:p>
                          <a:endParaRPr lang="zh-CN"/>
                        </a:p>
                      </a:txBody>
                      <a:tcPr anchor="ctr">
                        <a:blipFill>
                          <a:blip r:embed="rId3"/>
                        </a:blipFill>
                      </a:tcPr>
                    </a:tc>
                  </a:tr>
                  <a:tr h="69659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kern="1200" dirty="0">
                              <a:solidFill>
                                <a:srgbClr val="0000FF"/>
                              </a:solidFill>
                              <a:latin typeface="黑体" panose="02010609060101010101" pitchFamily="2" charset="-122"/>
                              <a:ea typeface="黑体" panose="02010609060101010101" pitchFamily="2" charset="-122"/>
                              <a:cs typeface="+mn-cs"/>
                            </a:rPr>
                            <a:t>开关特性</a:t>
                          </a:r>
                          <a:endParaRPr lang="zh-CN" altLang="en-US" sz="2000" kern="1200" dirty="0">
                            <a:solidFill>
                              <a:srgbClr val="0000FF"/>
                            </a:solidFill>
                            <a:latin typeface="黑体" panose="02010609060101010101" pitchFamily="2" charset="-122"/>
                            <a:ea typeface="黑体" panose="02010609060101010101" pitchFamily="2" charset="-122"/>
                            <a:cs typeface="+mn-cs"/>
                          </a:endParaRPr>
                        </a:p>
                      </a:txBody>
                      <a:tcPr anchor="ctr"/>
                    </a:tc>
                    <a:tc>
                      <a:txBody>
                        <a:bodyPr/>
                        <a:lstStyle/>
                        <a:p>
                          <a:endParaRPr lang="zh-CN"/>
                        </a:p>
                      </a:txBody>
                      <a:tcPr anchor="ctr">
                        <a:blipFill>
                          <a:blip r:embed="rId3"/>
                        </a:blipFill>
                      </a:tcPr>
                    </a:tc>
                    <a:tc>
                      <a:txBody>
                        <a:bodyPr/>
                        <a:lstStyle/>
                        <a:p>
                          <a:endParaRPr lang="zh-CN"/>
                        </a:p>
                      </a:txBody>
                      <a:tcPr anchor="ctr">
                        <a:blipFill>
                          <a:blip r:embed="rId3"/>
                        </a:blipFill>
                      </a:tcPr>
                    </a:tc>
                    <a:tc>
                      <a:txBody>
                        <a:bodyPr/>
                        <a:lstStyle/>
                        <a:p>
                          <a:endParaRPr lang="zh-CN"/>
                        </a:p>
                      </a:txBody>
                      <a:tcPr anchor="ctr">
                        <a:blipFill>
                          <a:blip r:embed="rId3"/>
                        </a:blipFill>
                      </a:tcPr>
                    </a:tc>
                  </a:tr>
                  <a:tr h="69596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kern="1200" dirty="0">
                              <a:solidFill>
                                <a:srgbClr val="0000FF"/>
                              </a:solidFill>
                              <a:latin typeface="黑体" panose="02010609060101010101" pitchFamily="2" charset="-122"/>
                              <a:ea typeface="黑体" panose="02010609060101010101" pitchFamily="2" charset="-122"/>
                              <a:cs typeface="+mn-cs"/>
                            </a:rPr>
                            <a:t>击穿特性</a:t>
                          </a:r>
                          <a:endParaRPr lang="zh-CN" altLang="en-US" sz="2000" kern="1200" dirty="0">
                            <a:solidFill>
                              <a:srgbClr val="0000FF"/>
                            </a:solidFill>
                            <a:latin typeface="黑体" panose="02010609060101010101" pitchFamily="2" charset="-122"/>
                            <a:ea typeface="黑体" panose="02010609060101010101" pitchFamily="2" charset="-122"/>
                            <a:cs typeface="+mn-cs"/>
                          </a:endParaRPr>
                        </a:p>
                      </a:txBody>
                      <a:tcPr anchor="ctr"/>
                    </a:tc>
                    <a:tc>
                      <a:txBody>
                        <a:bodyPr/>
                        <a:lstStyle/>
                        <a:p>
                          <a:endParaRPr lang="zh-CN"/>
                        </a:p>
                      </a:txBody>
                      <a:tcPr anchor="ctr">
                        <a:blipFill>
                          <a:blip r:embed="rId3"/>
                        </a:blipFill>
                      </a:tcPr>
                    </a:tc>
                    <a:tc>
                      <a:txBody>
                        <a:bodyPr/>
                        <a:lstStyle/>
                        <a:p>
                          <a:endParaRPr lang="zh-CN"/>
                        </a:p>
                      </a:txBody>
                      <a:tcPr anchor="ctr">
                        <a:blipFill>
                          <a:blip r:embed="rId3"/>
                        </a:blipFill>
                      </a:tcPr>
                    </a:tc>
                    <a:tc>
                      <a:txBody>
                        <a:bodyPr/>
                        <a:lstStyle/>
                        <a:p>
                          <a:endParaRPr lang="zh-CN"/>
                        </a:p>
                      </a:txBody>
                      <a:tcPr anchor="ctr">
                        <a:blipFill>
                          <a:blip r:embed="rId3"/>
                        </a:blipFill>
                      </a:tcPr>
                    </a:tc>
                  </a:tr>
                  <a:tr h="69659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kern="1200" dirty="0">
                              <a:solidFill>
                                <a:srgbClr val="0000FF"/>
                              </a:solidFill>
                              <a:latin typeface="黑体" panose="02010609060101010101" pitchFamily="2" charset="-122"/>
                              <a:ea typeface="黑体" panose="02010609060101010101" pitchFamily="2" charset="-122"/>
                              <a:cs typeface="+mn-cs"/>
                            </a:rPr>
                            <a:t>温度特性</a:t>
                          </a:r>
                          <a:endParaRPr lang="zh-CN" altLang="en-US" sz="2000" kern="1200" dirty="0">
                            <a:solidFill>
                              <a:srgbClr val="0000FF"/>
                            </a:solidFill>
                            <a:latin typeface="黑体" panose="02010609060101010101" pitchFamily="2" charset="-122"/>
                            <a:ea typeface="黑体" panose="02010609060101010101" pitchFamily="2" charset="-122"/>
                            <a:cs typeface="+mn-cs"/>
                          </a:endParaRPr>
                        </a:p>
                      </a:txBody>
                      <a:tcPr anchor="ctr"/>
                    </a:tc>
                    <a:tc>
                      <a:txBody>
                        <a:bodyPr/>
                        <a:lstStyle/>
                        <a:p>
                          <a:endParaRPr lang="zh-CN"/>
                        </a:p>
                      </a:txBody>
                      <a:tcPr anchor="ctr">
                        <a:blipFill>
                          <a:blip r:embed="rId3"/>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2000" dirty="0"/>
                        </a:p>
                      </a:txBody>
                      <a:tcPr anchor="ctr"/>
                    </a:tc>
                  </a:tr>
                  <a:tr h="69659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kern="1200" dirty="0">
                              <a:solidFill>
                                <a:srgbClr val="0000FF"/>
                              </a:solidFill>
                              <a:latin typeface="黑体" panose="02010609060101010101" pitchFamily="2" charset="-122"/>
                              <a:ea typeface="黑体" panose="02010609060101010101" pitchFamily="2" charset="-122"/>
                              <a:cs typeface="+mn-cs"/>
                            </a:rPr>
                            <a:t>模型</a:t>
                          </a:r>
                          <a:endParaRPr lang="zh-CN" altLang="en-US" sz="2000" kern="1200" dirty="0">
                            <a:solidFill>
                              <a:srgbClr val="0000FF"/>
                            </a:solidFill>
                            <a:latin typeface="黑体" panose="02010609060101010101" pitchFamily="2" charset="-122"/>
                            <a:ea typeface="黑体" panose="02010609060101010101" pitchFamily="2" charset="-122"/>
                            <a:cs typeface="+mn-cs"/>
                          </a:endParaRPr>
                        </a:p>
                      </a:txBody>
                      <a:tcPr anchor="ctr"/>
                    </a:tc>
                    <a:tc>
                      <a:txBody>
                        <a:bodyPr/>
                        <a:lstStyle/>
                        <a:p>
                          <a:endParaRPr lang="zh-CN"/>
                        </a:p>
                      </a:txBody>
                      <a:tcPr anchor="ctr">
                        <a:blipFill>
                          <a:blip r:embed="rId3"/>
                        </a:blipFill>
                      </a:tcPr>
                    </a:tc>
                    <a:tc>
                      <a:txBody>
                        <a:bodyPr/>
                        <a:lstStyle/>
                        <a:p>
                          <a:endParaRPr lang="zh-CN"/>
                        </a:p>
                      </a:txBody>
                      <a:tcPr anchor="ctr">
                        <a:blipFill>
                          <a:blip r:embed="rId3"/>
                        </a:blipFill>
                      </a:tcPr>
                    </a:tc>
                    <a:tc>
                      <a:txBody>
                        <a:bodyPr/>
                        <a:lstStyle/>
                        <a:p>
                          <a:endParaRPr lang="zh-CN"/>
                        </a:p>
                      </a:txBody>
                      <a:tcPr anchor="ctr">
                        <a:blipFill>
                          <a:blip r:embed="rId3"/>
                        </a:blipFill>
                      </a:tcPr>
                    </a:tc>
                  </a:tr>
                  <a:tr h="696595">
                    <a:tc>
                      <a:txBody>
                        <a:bodyPr/>
                        <a:lstStyle/>
                        <a:p>
                          <a:pPr marL="0" algn="ctr" defTabSz="914400" rtl="0" eaLnBrk="1" latinLnBrk="0" hangingPunct="1"/>
                          <a:r>
                            <a:rPr lang="zh-CN" altLang="en-US" sz="2000" kern="1200" dirty="0">
                              <a:solidFill>
                                <a:srgbClr val="0000FF"/>
                              </a:solidFill>
                              <a:latin typeface="黑体" panose="02010609060101010101" pitchFamily="2" charset="-122"/>
                              <a:ea typeface="黑体" panose="02010609060101010101" pitchFamily="2" charset="-122"/>
                              <a:cs typeface="+mn-cs"/>
                            </a:rPr>
                            <a:t>小尺寸特性</a:t>
                          </a:r>
                          <a:endParaRPr lang="zh-CN" altLang="en-US" sz="2000" kern="1200" dirty="0">
                            <a:solidFill>
                              <a:srgbClr val="0000FF"/>
                            </a:solidFill>
                            <a:latin typeface="黑体" panose="02010609060101010101" pitchFamily="2" charset="-122"/>
                            <a:ea typeface="黑体" panose="02010609060101010101" pitchFamily="2" charset="-122"/>
                            <a:cs typeface="+mn-cs"/>
                          </a:endParaRPr>
                        </a:p>
                      </a:txBody>
                      <a:tcPr anchor="ctr"/>
                    </a:tc>
                    <a:tc>
                      <a:txBody>
                        <a:bodyPr/>
                        <a:lstStyle/>
                        <a:p>
                          <a:pPr algn="ctr"/>
                          <a:endParaRPr lang="zh-CN" altLang="en-US" sz="2000"/>
                        </a:p>
                      </a:txBody>
                      <a:tcPr anchor="ctr"/>
                    </a:tc>
                    <a:tc>
                      <a:txBody>
                        <a:bodyPr/>
                        <a:lstStyle/>
                        <a:p>
                          <a:pPr algn="ctr"/>
                          <a:endParaRPr lang="zh-CN" altLang="en-US" sz="2000" dirty="0"/>
                        </a:p>
                      </a:txBody>
                      <a:tcPr anchor="ctr"/>
                    </a:tc>
                    <a:tc>
                      <a:txBody>
                        <a:bodyPr/>
                        <a:lstStyle/>
                        <a:p>
                          <a:endParaRPr lang="zh-CN"/>
                        </a:p>
                      </a:txBody>
                      <a:tcPr anchor="ctr">
                        <a:blipFill>
                          <a:blip r:embed="rId3"/>
                        </a:blipFill>
                      </a:tcPr>
                    </a:tc>
                  </a:tr>
                </a:tbl>
              </a:graphicData>
            </a:graphic>
          </p:graphicFrame>
        </mc:Fallback>
      </mc:AlternateContent>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27305"/>
            <a:ext cx="9168765" cy="2292985"/>
          </a:xfrm>
        </p:spPr>
        <p:txBody>
          <a:bodyPr>
            <a:noAutofit/>
          </a:bodyPr>
          <a:lstStyle/>
          <a:p>
            <a:pPr marL="0" indent="0" algn="just">
              <a:lnSpc>
                <a:spcPct val="125000"/>
              </a:lnSpc>
              <a:spcBef>
                <a:spcPts val="20"/>
              </a:spcBef>
              <a:spcAft>
                <a:spcPts val="0"/>
              </a:spcAft>
              <a:buNone/>
            </a:pPr>
            <a:r>
              <a:rPr lang="en-US" altLang="zh-CN" sz="2800" b="1" dirty="0" smtClean="0">
                <a:solidFill>
                  <a:srgbClr val="FF0000"/>
                </a:solidFill>
                <a:latin typeface="黑体" panose="02010609060101010101" pitchFamily="2" charset="-122"/>
                <a:ea typeface="黑体" panose="02010609060101010101" pitchFamily="2" charset="-122"/>
              </a:rPr>
              <a:t>Consider a </a:t>
            </a:r>
            <a:r>
              <a:rPr lang="en-US" altLang="zh-CN" sz="2800" b="1" dirty="0" smtClean="0">
                <a:solidFill>
                  <a:srgbClr val="0000FF"/>
                </a:solidFill>
                <a:latin typeface="黑体" panose="02010609060101010101" pitchFamily="2" charset="-122"/>
                <a:ea typeface="黑体" panose="02010609060101010101" pitchFamily="2" charset="-122"/>
              </a:rPr>
              <a:t>gallium arsenide</a:t>
            </a:r>
            <a:r>
              <a:rPr lang="en-US" altLang="zh-CN" sz="2800" b="1" dirty="0" smtClean="0">
                <a:solidFill>
                  <a:srgbClr val="FF0000"/>
                </a:solidFill>
                <a:latin typeface="黑体" panose="02010609060101010101" pitchFamily="2" charset="-122"/>
                <a:ea typeface="黑体" panose="02010609060101010101" pitchFamily="2" charset="-122"/>
              </a:rPr>
              <a:t> sample at T=300K with </a:t>
            </a:r>
            <a:r>
              <a:rPr lang="en-US" altLang="zh-CN" sz="2800" b="1" dirty="0" err="1" smtClean="0">
                <a:solidFill>
                  <a:srgbClr val="0000FF"/>
                </a:solidFill>
                <a:latin typeface="黑体" panose="02010609060101010101" pitchFamily="2" charset="-122"/>
                <a:ea typeface="黑体" panose="02010609060101010101" pitchFamily="2" charset="-122"/>
              </a:rPr>
              <a:t>Nd</a:t>
            </a:r>
            <a:r>
              <a:rPr lang="en-US" altLang="zh-CN" sz="2800" b="1" dirty="0" smtClean="0">
                <a:solidFill>
                  <a:srgbClr val="0000FF"/>
                </a:solidFill>
                <a:latin typeface="黑体" panose="02010609060101010101" pitchFamily="2" charset="-122"/>
                <a:ea typeface="黑体" panose="02010609060101010101" pitchFamily="2" charset="-122"/>
              </a:rPr>
              <a:t>=10</a:t>
            </a:r>
            <a:r>
              <a:rPr lang="en-US" altLang="zh-CN" sz="2800" b="1" baseline="30000" dirty="0" smtClean="0">
                <a:solidFill>
                  <a:srgbClr val="0000FF"/>
                </a:solidFill>
                <a:latin typeface="黑体" panose="02010609060101010101" pitchFamily="2" charset="-122"/>
                <a:ea typeface="黑体" panose="02010609060101010101" pitchFamily="2" charset="-122"/>
              </a:rPr>
              <a:t>16 </a:t>
            </a:r>
            <a:r>
              <a:rPr lang="en-US" altLang="zh-CN" sz="2800" b="1" dirty="0" smtClean="0">
                <a:solidFill>
                  <a:srgbClr val="0000FF"/>
                </a:solidFill>
                <a:latin typeface="黑体" panose="02010609060101010101" pitchFamily="2" charset="-122"/>
                <a:ea typeface="黑体" panose="02010609060101010101" pitchFamily="2" charset="-122"/>
              </a:rPr>
              <a:t>cm</a:t>
            </a:r>
            <a:r>
              <a:rPr lang="en-US" altLang="zh-CN" sz="2800" b="1" baseline="30000" dirty="0" smtClean="0">
                <a:solidFill>
                  <a:srgbClr val="0000FF"/>
                </a:solidFill>
                <a:latin typeface="黑体" panose="02010609060101010101" pitchFamily="2" charset="-122"/>
                <a:ea typeface="黑体" panose="02010609060101010101" pitchFamily="2" charset="-122"/>
              </a:rPr>
              <a:t>-3</a:t>
            </a:r>
            <a:r>
              <a:rPr lang="en-US" altLang="zh-CN" sz="2800" b="1" dirty="0" smtClean="0">
                <a:solidFill>
                  <a:srgbClr val="FF0000"/>
                </a:solidFill>
                <a:latin typeface="黑体" panose="02010609060101010101" pitchFamily="2" charset="-122"/>
                <a:ea typeface="黑体" panose="02010609060101010101" pitchFamily="2" charset="-122"/>
              </a:rPr>
              <a:t>.assume complete ionization, calculate </a:t>
            </a:r>
            <a:r>
              <a:rPr lang="en-US" altLang="zh-CN" sz="2800" b="1" dirty="0" smtClean="0">
                <a:solidFill>
                  <a:srgbClr val="00B050"/>
                </a:solidFill>
                <a:latin typeface="黑体" panose="02010609060101010101" pitchFamily="2" charset="-122"/>
                <a:ea typeface="黑体" panose="02010609060101010101" pitchFamily="2" charset="-122"/>
              </a:rPr>
              <a:t>the drift current density</a:t>
            </a:r>
            <a:r>
              <a:rPr lang="en-US" altLang="zh-CN" sz="2800" b="1" dirty="0" smtClean="0">
                <a:solidFill>
                  <a:srgbClr val="FF0000"/>
                </a:solidFill>
                <a:latin typeface="黑体" panose="02010609060101010101" pitchFamily="2" charset="-122"/>
                <a:ea typeface="黑体" panose="02010609060101010101" pitchFamily="2" charset="-122"/>
              </a:rPr>
              <a:t> if the applied electric field is </a:t>
            </a:r>
            <a:r>
              <a:rPr lang="en-US" altLang="zh-CN" sz="2800" b="1" dirty="0" smtClean="0">
                <a:solidFill>
                  <a:srgbClr val="0000FF"/>
                </a:solidFill>
                <a:latin typeface="黑体" panose="02010609060101010101" pitchFamily="2" charset="-122"/>
                <a:ea typeface="黑体" panose="02010609060101010101" pitchFamily="2" charset="-122"/>
              </a:rPr>
              <a:t>E=10V/cm</a:t>
            </a:r>
            <a:r>
              <a:rPr lang="en-US" altLang="zh-CN" sz="2800" b="1" dirty="0" smtClean="0">
                <a:solidFill>
                  <a:srgbClr val="FF0000"/>
                </a:solidFill>
                <a:latin typeface="黑体" panose="02010609060101010101" pitchFamily="2" charset="-122"/>
                <a:ea typeface="黑体" panose="02010609060101010101" pitchFamily="2" charset="-122"/>
              </a:rPr>
              <a:t>.</a:t>
            </a:r>
            <a:endParaRPr lang="en-US" altLang="zh-CN" sz="2800" b="1" dirty="0" smtClean="0">
              <a:solidFill>
                <a:srgbClr val="FF0000"/>
              </a:solidFill>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12"/>
          </p:nvPr>
        </p:nvSpPr>
        <p:spPr/>
        <p:txBody>
          <a:bodyPr/>
          <a:lstStyle/>
          <a:p>
            <a:pPr>
              <a:defRPr/>
            </a:pPr>
            <a:fld id="{BFF07F44-7927-4F06-8BFD-E6EEF3C37E8D}" type="slidenum">
              <a:rPr lang="zh-CN" altLang="en-US" smtClean="0"/>
            </a:fld>
            <a:endParaRPr lang="zh-CN" altLang="en-US"/>
          </a:p>
        </p:txBody>
      </p:sp>
      <p:graphicFrame>
        <p:nvGraphicFramePr>
          <p:cNvPr id="5" name="对象 4"/>
          <p:cNvGraphicFramePr>
            <a:graphicFrameLocks noChangeAspect="1"/>
          </p:cNvGraphicFramePr>
          <p:nvPr/>
        </p:nvGraphicFramePr>
        <p:xfrm>
          <a:off x="53340" y="2637155"/>
          <a:ext cx="9062720" cy="3693160"/>
        </p:xfrm>
        <a:graphic>
          <a:graphicData uri="http://schemas.openxmlformats.org/presentationml/2006/ole">
            <mc:AlternateContent xmlns:mc="http://schemas.openxmlformats.org/markup-compatibility/2006">
              <mc:Choice xmlns:v="urn:schemas-microsoft-com:vml" Requires="v">
                <p:oleObj spid="_x0000_s148482" name="公式" r:id="rId1" imgW="2946400" imgH="1168400" progId="Equation.3">
                  <p:embed/>
                </p:oleObj>
              </mc:Choice>
              <mc:Fallback>
                <p:oleObj name="公式" r:id="rId1" imgW="2946400" imgH="1168400" progId="Equation.3">
                  <p:embed/>
                  <p:pic>
                    <p:nvPicPr>
                      <p:cNvPr id="0" name="对象 4"/>
                      <p:cNvPicPr>
                        <a:picLocks noChangeAspect="1" noChangeArrowheads="1"/>
                      </p:cNvPicPr>
                      <p:nvPr/>
                    </p:nvPicPr>
                    <p:blipFill>
                      <a:blip r:embed="rId2"/>
                      <a:srcRect/>
                      <a:stretch>
                        <a:fillRect/>
                      </a:stretch>
                    </p:blipFill>
                    <p:spPr bwMode="auto">
                      <a:xfrm>
                        <a:off x="53340" y="2637155"/>
                        <a:ext cx="9062720" cy="36931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9" name="Object 9">
            <a:hlinkClick r:id="" action="ppaction://ole?verb=1"/>
          </p:cNvPr>
          <p:cNvGraphicFramePr>
            <a:graphicFrameLocks noChangeAspect="1"/>
          </p:cNvGraphicFramePr>
          <p:nvPr/>
        </p:nvGraphicFramePr>
        <p:xfrm>
          <a:off x="4116388" y="1916430"/>
          <a:ext cx="4570412" cy="595313"/>
        </p:xfrm>
        <a:graphic>
          <a:graphicData uri="http://schemas.openxmlformats.org/presentationml/2006/ole">
            <mc:AlternateContent xmlns:mc="http://schemas.openxmlformats.org/markup-compatibility/2006">
              <mc:Choice xmlns:v="urn:schemas-microsoft-com:vml" Requires="v">
                <p:oleObj spid="_x0000_s147463" name="公式" r:id="rId3" imgW="1854200" imgH="241300" progId="Equation.3">
                  <p:embed/>
                </p:oleObj>
              </mc:Choice>
              <mc:Fallback>
                <p:oleObj name="公式" r:id="rId3" imgW="1854200" imgH="241300" progId="Equation.3">
                  <p:embed/>
                  <p:pic>
                    <p:nvPicPr>
                      <p:cNvPr id="0" name="Object 9">
                        <a:hlinkClick r:id="" action="ppaction://ole?verb=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6388" y="1916430"/>
                        <a:ext cx="4570412" cy="595313"/>
                      </a:xfrm>
                      <a:prstGeom prst="rect">
                        <a:avLst/>
                      </a:prstGeom>
                      <a:solidFill>
                        <a:schemeClr val="accent3">
                          <a:lumMod val="20000"/>
                          <a:lumOff val="80000"/>
                        </a:schemeClr>
                      </a:solid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a14="http://schemas.microsoft.com/office/drawing/2010/main" Requires="a14">
          <p:sp>
            <p:nvSpPr>
              <p:cNvPr id="2" name="文本框 1"/>
              <p:cNvSpPr txBox="1"/>
              <p:nvPr/>
            </p:nvSpPr>
            <p:spPr>
              <a:xfrm>
                <a:off x="5724525" y="4725670"/>
                <a:ext cx="3104515" cy="951865"/>
              </a:xfrm>
              <a:prstGeom prst="rect">
                <a:avLst/>
              </a:prstGeom>
              <a:noFill/>
              <a:ln w="28575">
                <a:solidFill>
                  <a:schemeClr val="bg1"/>
                </a:solidFill>
              </a:ln>
            </p:spPr>
            <p:txBody>
              <a:bodyPr wrap="square" rtlCol="0" anchor="t">
                <a:spAutoFit/>
              </a:bodyPr>
              <a:p>
                <a:pPr algn="l"/>
                <a14:m>
                  <m:oMathPara xmlns:m="http://schemas.openxmlformats.org/officeDocument/2006/math">
                    <m:oMathParaPr>
                      <m:jc m:val="centerGroup"/>
                    </m:oMathParaPr>
                    <m:oMath xmlns:m="http://schemas.openxmlformats.org/officeDocument/2006/math">
                      <m:f>
                        <m:fPr>
                          <m:ctrlPr>
                            <a:rPr lang="en-US" altLang="zh-CN" sz="2800" b="1" i="1" dirty="0">
                              <a:solidFill>
                                <a:srgbClr val="FF0000"/>
                              </a:solidFill>
                              <a:latin typeface="Cambria Math" panose="02040503050406030204" pitchFamily="18" charset="0"/>
                              <a:cs typeface="Cambria Math" panose="02040503050406030204" pitchFamily="18" charset="0"/>
                            </a:rPr>
                          </m:ctrlPr>
                        </m:fPr>
                        <m:num>
                          <m:r>
                            <a:rPr lang="en-US" altLang="zh-CN" sz="2800" b="1" i="1" dirty="0">
                              <a:solidFill>
                                <a:srgbClr val="FF0000"/>
                              </a:solidFill>
                              <a:latin typeface="Cambria Math" panose="02040503050406030204" pitchFamily="18" charset="0"/>
                              <a:cs typeface="Cambria Math" panose="02040503050406030204" pitchFamily="18" charset="0"/>
                            </a:rPr>
                            <m:t>𝑪</m:t>
                          </m:r>
                        </m:num>
                        <m:den>
                          <m:sSup>
                            <m:sSupPr>
                              <m:ctrlPr>
                                <a:rPr lang="en-US" altLang="zh-CN" sz="2800" b="1" i="1" dirty="0">
                                  <a:solidFill>
                                    <a:srgbClr val="FF0000"/>
                                  </a:solidFill>
                                  <a:latin typeface="Cambria Math" panose="02040503050406030204" pitchFamily="18" charset="0"/>
                                  <a:cs typeface="Cambria Math" panose="02040503050406030204" pitchFamily="18" charset="0"/>
                                </a:rPr>
                              </m:ctrlPr>
                            </m:sSupPr>
                            <m:e>
                              <m:r>
                                <a:rPr lang="en-US" altLang="zh-CN" sz="2800" b="1" i="1" dirty="0">
                                  <a:solidFill>
                                    <a:srgbClr val="FF0000"/>
                                  </a:solidFill>
                                  <a:latin typeface="Cambria Math" panose="02040503050406030204" pitchFamily="18" charset="0"/>
                                  <a:cs typeface="Cambria Math" panose="02040503050406030204" pitchFamily="18" charset="0"/>
                                </a:rPr>
                                <m:t>𝒄𝒎</m:t>
                              </m:r>
                            </m:e>
                            <m:sup>
                              <m:r>
                                <a:rPr lang="en-US" altLang="zh-CN" sz="2800" b="1" i="1" dirty="0">
                                  <a:solidFill>
                                    <a:srgbClr val="FF0000"/>
                                  </a:solidFill>
                                  <a:latin typeface="Cambria Math" panose="02040503050406030204" pitchFamily="18" charset="0"/>
                                  <a:cs typeface="Cambria Math" panose="02040503050406030204" pitchFamily="18" charset="0"/>
                                </a:rPr>
                                <m:t>𝟑</m:t>
                              </m:r>
                            </m:sup>
                          </m:sSup>
                        </m:den>
                      </m:f>
                      <m:r>
                        <a:rPr lang="en-US" altLang="zh-CN" sz="2800" b="1" i="1" dirty="0">
                          <a:solidFill>
                            <a:srgbClr val="FF0000"/>
                          </a:solidFill>
                          <a:latin typeface="Cambria Math" panose="02040503050406030204" pitchFamily="18" charset="0"/>
                          <a:cs typeface="Cambria Math" panose="02040503050406030204" pitchFamily="18" charset="0"/>
                        </a:rPr>
                        <m:t>∙</m:t>
                      </m:r>
                      <m:f>
                        <m:fPr>
                          <m:ctrlPr>
                            <a:rPr lang="en-US" altLang="zh-CN" sz="2800" b="1" i="1" dirty="0">
                              <a:solidFill>
                                <a:srgbClr val="FF0000"/>
                              </a:solidFill>
                              <a:latin typeface="Cambria Math" panose="02040503050406030204" pitchFamily="18" charset="0"/>
                              <a:cs typeface="Cambria Math" panose="02040503050406030204" pitchFamily="18" charset="0"/>
                            </a:rPr>
                          </m:ctrlPr>
                        </m:fPr>
                        <m:num>
                          <m:sSup>
                            <m:sSupPr>
                              <m:ctrlPr>
                                <a:rPr lang="en-US" altLang="zh-CN" sz="2800" b="1" i="1" dirty="0">
                                  <a:solidFill>
                                    <a:srgbClr val="FF0000"/>
                                  </a:solidFill>
                                  <a:latin typeface="Cambria Math" panose="02040503050406030204" pitchFamily="18" charset="0"/>
                                  <a:cs typeface="Cambria Math" panose="02040503050406030204" pitchFamily="18" charset="0"/>
                                </a:rPr>
                              </m:ctrlPr>
                            </m:sSupPr>
                            <m:e>
                              <m:r>
                                <a:rPr lang="en-US" altLang="zh-CN" sz="2800" b="1" i="1" dirty="0">
                                  <a:solidFill>
                                    <a:srgbClr val="FF0000"/>
                                  </a:solidFill>
                                  <a:latin typeface="Cambria Math" panose="02040503050406030204" pitchFamily="18" charset="0"/>
                                  <a:cs typeface="Cambria Math" panose="02040503050406030204" pitchFamily="18" charset="0"/>
                                </a:rPr>
                                <m:t>𝒄𝒎</m:t>
                              </m:r>
                            </m:e>
                            <m:sup>
                              <m:r>
                                <a:rPr lang="en-US" altLang="zh-CN" sz="2800" b="1" i="1" dirty="0">
                                  <a:solidFill>
                                    <a:srgbClr val="FF0000"/>
                                  </a:solidFill>
                                  <a:latin typeface="Cambria Math" panose="02040503050406030204" pitchFamily="18" charset="0"/>
                                  <a:cs typeface="Cambria Math" panose="02040503050406030204" pitchFamily="18" charset="0"/>
                                </a:rPr>
                                <m:t>𝟐</m:t>
                              </m:r>
                            </m:sup>
                          </m:sSup>
                        </m:num>
                        <m:den>
                          <m:r>
                            <a:rPr lang="en-US" altLang="zh-CN" sz="2800" b="1" i="1" dirty="0">
                              <a:solidFill>
                                <a:srgbClr val="FF0000"/>
                              </a:solidFill>
                              <a:latin typeface="Cambria Math" panose="02040503050406030204" pitchFamily="18" charset="0"/>
                              <a:cs typeface="Cambria Math" panose="02040503050406030204" pitchFamily="18" charset="0"/>
                            </a:rPr>
                            <m:t>𝑽</m:t>
                          </m:r>
                          <m:r>
                            <a:rPr lang="en-US" altLang="zh-CN" sz="2800" b="1" i="1" dirty="0">
                              <a:solidFill>
                                <a:srgbClr val="FF0000"/>
                              </a:solidFill>
                              <a:latin typeface="Cambria Math" panose="02040503050406030204" pitchFamily="18" charset="0"/>
                              <a:cs typeface="Cambria Math" panose="02040503050406030204" pitchFamily="18" charset="0"/>
                            </a:rPr>
                            <m:t>∙</m:t>
                          </m:r>
                          <m:r>
                            <a:rPr lang="en-US" altLang="zh-CN" sz="2800" b="1" i="1" dirty="0">
                              <a:solidFill>
                                <a:srgbClr val="FF0000"/>
                              </a:solidFill>
                              <a:latin typeface="Cambria Math" panose="02040503050406030204" pitchFamily="18" charset="0"/>
                              <a:cs typeface="Cambria Math" panose="02040503050406030204" pitchFamily="18" charset="0"/>
                            </a:rPr>
                            <m:t>𝒔</m:t>
                          </m:r>
                        </m:den>
                      </m:f>
                      <m:r>
                        <a:rPr lang="en-US" altLang="zh-CN" sz="2800" b="1" i="1" dirty="0">
                          <a:solidFill>
                            <a:srgbClr val="FF0000"/>
                          </a:solidFill>
                          <a:latin typeface="Cambria Math" panose="02040503050406030204" pitchFamily="18" charset="0"/>
                          <a:cs typeface="Cambria Math" panose="02040503050406030204" pitchFamily="18" charset="0"/>
                        </a:rPr>
                        <m:t>∙</m:t>
                      </m:r>
                      <m:f>
                        <m:fPr>
                          <m:ctrlPr>
                            <a:rPr lang="en-US" altLang="zh-CN" sz="2800" b="1" i="1" dirty="0">
                              <a:solidFill>
                                <a:srgbClr val="FF0000"/>
                              </a:solidFill>
                              <a:latin typeface="Cambria Math" panose="02040503050406030204" pitchFamily="18" charset="0"/>
                              <a:cs typeface="Cambria Math" panose="02040503050406030204" pitchFamily="18" charset="0"/>
                            </a:rPr>
                          </m:ctrlPr>
                        </m:fPr>
                        <m:num>
                          <m:r>
                            <a:rPr lang="en-US" altLang="zh-CN" sz="2800" b="1" i="1" dirty="0">
                              <a:solidFill>
                                <a:srgbClr val="FF0000"/>
                              </a:solidFill>
                              <a:latin typeface="Cambria Math" panose="02040503050406030204" pitchFamily="18" charset="0"/>
                              <a:cs typeface="Cambria Math" panose="02040503050406030204" pitchFamily="18" charset="0"/>
                            </a:rPr>
                            <m:t>𝑽</m:t>
                          </m:r>
                        </m:num>
                        <m:den>
                          <m:r>
                            <a:rPr lang="en-US" altLang="zh-CN" sz="2800" b="1" i="1" dirty="0">
                              <a:solidFill>
                                <a:srgbClr val="FF0000"/>
                              </a:solidFill>
                              <a:latin typeface="Cambria Math" panose="02040503050406030204" pitchFamily="18" charset="0"/>
                              <a:cs typeface="Cambria Math" panose="02040503050406030204" pitchFamily="18" charset="0"/>
                            </a:rPr>
                            <m:t>𝒄𝒎</m:t>
                          </m:r>
                        </m:den>
                      </m:f>
                    </m:oMath>
                  </m:oMathPara>
                </a14:m>
                <a:endParaRPr lang="en-US" altLang="zh-CN" sz="2800" b="1" i="1" dirty="0">
                  <a:solidFill>
                    <a:srgbClr val="FF0000"/>
                  </a:solidFill>
                  <a:latin typeface="Cambria Math" panose="02040503050406030204" pitchFamily="18" charset="0"/>
                  <a:cs typeface="Cambria Math" panose="020405030504060302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5724525" y="4725670"/>
                <a:ext cx="3104515" cy="951865"/>
              </a:xfrm>
              <a:prstGeom prst="rect">
                <a:avLst/>
              </a:prstGeom>
              <a:blipFill rotWithShape="1">
                <a:blip r:embed="rId5"/>
                <a:stretch>
                  <a:fillRect l="-470" t="-1534" r="-450" b="-1468"/>
                </a:stretch>
              </a:blipFill>
              <a:ln w="28575">
                <a:solidFill>
                  <a:schemeClr val="bg1"/>
                </a:solidFill>
              </a:ln>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标题 1"/>
          <p:cNvSpPr>
            <a:spLocks noGrp="1"/>
          </p:cNvSpPr>
          <p:nvPr>
            <p:ph type="title"/>
          </p:nvPr>
        </p:nvSpPr>
        <p:spPr>
          <a:xfrm>
            <a:off x="0" y="0"/>
            <a:ext cx="3214688" cy="1143000"/>
          </a:xfrm>
        </p:spPr>
        <p:txBody>
          <a:bodyPr/>
          <a:lstStyle/>
          <a:p>
            <a:r>
              <a:rPr lang="zh-CN" altLang="en-US" smtClean="0">
                <a:solidFill>
                  <a:srgbClr val="FF0000"/>
                </a:solidFill>
                <a:latin typeface="黑体" panose="02010609060101010101" pitchFamily="2" charset="-122"/>
                <a:ea typeface="黑体" panose="02010609060101010101" pitchFamily="2" charset="-122"/>
              </a:rPr>
              <a:t>载流子扩散</a:t>
            </a:r>
            <a:endParaRPr lang="zh-CN" altLang="en-US" smtClean="0">
              <a:solidFill>
                <a:srgbClr val="FF0000"/>
              </a:solidFill>
              <a:latin typeface="黑体" panose="02010609060101010101" pitchFamily="2" charset="-122"/>
              <a:ea typeface="黑体" panose="02010609060101010101" pitchFamily="2" charset="-122"/>
            </a:endParaRPr>
          </a:p>
        </p:txBody>
      </p:sp>
      <p:pic>
        <p:nvPicPr>
          <p:cNvPr id="33799" name="Picture 2"/>
          <p:cNvPicPr>
            <a:picLocks noChangeAspect="1" noChangeArrowheads="1"/>
          </p:cNvPicPr>
          <p:nvPr/>
        </p:nvPicPr>
        <p:blipFill>
          <a:blip r:embed="rId1"/>
          <a:srcRect/>
          <a:stretch>
            <a:fillRect/>
          </a:stretch>
        </p:blipFill>
        <p:spPr bwMode="auto">
          <a:xfrm>
            <a:off x="714375" y="1071563"/>
            <a:ext cx="2609850" cy="5410200"/>
          </a:xfrm>
          <a:prstGeom prst="rect">
            <a:avLst/>
          </a:prstGeom>
          <a:noFill/>
          <a:ln w="9525">
            <a:noFill/>
            <a:miter lim="800000"/>
            <a:headEnd/>
            <a:tailEnd/>
          </a:ln>
        </p:spPr>
      </p:pic>
      <p:sp>
        <p:nvSpPr>
          <p:cNvPr id="5" name="下箭头 4"/>
          <p:cNvSpPr/>
          <p:nvPr/>
        </p:nvSpPr>
        <p:spPr>
          <a:xfrm>
            <a:off x="1357313" y="3786188"/>
            <a:ext cx="285750" cy="571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3" name="组合 22"/>
          <p:cNvGrpSpPr/>
          <p:nvPr/>
        </p:nvGrpSpPr>
        <p:grpSpPr bwMode="auto">
          <a:xfrm>
            <a:off x="3419536" y="44444"/>
            <a:ext cx="5656265" cy="3646015"/>
            <a:chOff x="3927239" y="68315"/>
            <a:chExt cx="5655458" cy="3645396"/>
          </a:xfrm>
        </p:grpSpPr>
        <p:pic>
          <p:nvPicPr>
            <p:cNvPr id="33810" name="Picture 3"/>
            <p:cNvPicPr>
              <a:picLocks noChangeAspect="1" noChangeArrowheads="1"/>
            </p:cNvPicPr>
            <p:nvPr/>
          </p:nvPicPr>
          <p:blipFill>
            <a:blip r:embed="rId2"/>
            <a:srcRect/>
            <a:stretch>
              <a:fillRect/>
            </a:stretch>
          </p:blipFill>
          <p:spPr bwMode="auto">
            <a:xfrm>
              <a:off x="4286533" y="500347"/>
              <a:ext cx="4440556" cy="2454493"/>
            </a:xfrm>
            <a:prstGeom prst="rect">
              <a:avLst/>
            </a:prstGeom>
            <a:noFill/>
            <a:ln w="9525">
              <a:noFill/>
              <a:miter lim="800000"/>
              <a:headEnd/>
              <a:tailEnd/>
            </a:ln>
          </p:spPr>
        </p:pic>
        <p:sp>
          <p:nvSpPr>
            <p:cNvPr id="33811" name="TextBox 6"/>
            <p:cNvSpPr txBox="1">
              <a:spLocks noChangeArrowheads="1"/>
            </p:cNvSpPr>
            <p:nvPr/>
          </p:nvSpPr>
          <p:spPr bwMode="auto">
            <a:xfrm>
              <a:off x="4071934" y="571480"/>
              <a:ext cx="346661" cy="460297"/>
            </a:xfrm>
            <a:prstGeom prst="rect">
              <a:avLst/>
            </a:prstGeom>
            <a:noFill/>
            <a:ln w="9525">
              <a:noFill/>
              <a:miter lim="800000"/>
            </a:ln>
          </p:spPr>
          <p:txBody>
            <a:bodyPr wrap="none">
              <a:spAutoFit/>
            </a:bodyPr>
            <a:lstStyle/>
            <a:p>
              <a:r>
                <a:rPr lang="en-US" altLang="zh-CN" sz="2400" b="1">
                  <a:latin typeface="Calibri" panose="020F0502020204030204" pitchFamily="34" charset="0"/>
                </a:rPr>
                <a:t>n</a:t>
              </a:r>
              <a:endParaRPr lang="en-US" altLang="zh-CN" sz="2400" b="1">
                <a:latin typeface="Calibri" panose="020F0502020204030204" pitchFamily="34" charset="0"/>
              </a:endParaRPr>
            </a:p>
          </p:txBody>
        </p:sp>
        <p:sp>
          <p:nvSpPr>
            <p:cNvPr id="33812" name="TextBox 7"/>
            <p:cNvSpPr txBox="1">
              <a:spLocks noChangeArrowheads="1"/>
            </p:cNvSpPr>
            <p:nvPr/>
          </p:nvSpPr>
          <p:spPr bwMode="auto">
            <a:xfrm>
              <a:off x="6215074" y="571480"/>
              <a:ext cx="346661" cy="460297"/>
            </a:xfrm>
            <a:prstGeom prst="rect">
              <a:avLst/>
            </a:prstGeom>
            <a:noFill/>
            <a:ln w="9525">
              <a:noFill/>
              <a:miter lim="800000"/>
            </a:ln>
          </p:spPr>
          <p:txBody>
            <a:bodyPr wrap="none">
              <a:spAutoFit/>
            </a:bodyPr>
            <a:lstStyle/>
            <a:p>
              <a:r>
                <a:rPr lang="en-US" altLang="zh-CN" sz="2400" b="1">
                  <a:latin typeface="Calibri" panose="020F0502020204030204" pitchFamily="34" charset="0"/>
                </a:rPr>
                <a:t>p</a:t>
              </a:r>
              <a:endParaRPr lang="en-US" altLang="zh-CN" sz="2400" b="1">
                <a:latin typeface="Calibri" panose="020F0502020204030204" pitchFamily="34" charset="0"/>
              </a:endParaRPr>
            </a:p>
          </p:txBody>
        </p:sp>
        <p:sp>
          <p:nvSpPr>
            <p:cNvPr id="33813" name="TextBox 8"/>
            <p:cNvSpPr txBox="1">
              <a:spLocks noChangeArrowheads="1"/>
            </p:cNvSpPr>
            <p:nvPr/>
          </p:nvSpPr>
          <p:spPr bwMode="auto">
            <a:xfrm>
              <a:off x="4285963" y="2571695"/>
              <a:ext cx="2519320" cy="460297"/>
            </a:xfrm>
            <a:prstGeom prst="rect">
              <a:avLst/>
            </a:prstGeom>
            <a:noFill/>
            <a:ln w="9525">
              <a:noFill/>
              <a:miter lim="800000"/>
            </a:ln>
          </p:spPr>
          <p:txBody>
            <a:bodyPr wrap="square">
              <a:spAutoFit/>
            </a:bodyPr>
            <a:lstStyle/>
            <a:p>
              <a:r>
                <a:rPr lang="en-US" altLang="zh-CN" sz="2400" b="1">
                  <a:latin typeface="Calibri" panose="020F0502020204030204" pitchFamily="34" charset="0"/>
                </a:rPr>
                <a:t>0                      x</a:t>
              </a:r>
              <a:endParaRPr lang="en-US" altLang="zh-CN" sz="2400" b="1">
                <a:latin typeface="Calibri" panose="020F0502020204030204" pitchFamily="34" charset="0"/>
              </a:endParaRPr>
            </a:p>
          </p:txBody>
        </p:sp>
        <p:sp>
          <p:nvSpPr>
            <p:cNvPr id="33814" name="TextBox 9"/>
            <p:cNvSpPr txBox="1">
              <a:spLocks noChangeArrowheads="1"/>
            </p:cNvSpPr>
            <p:nvPr/>
          </p:nvSpPr>
          <p:spPr bwMode="auto">
            <a:xfrm>
              <a:off x="6689095" y="2571695"/>
              <a:ext cx="2683127" cy="460297"/>
            </a:xfrm>
            <a:prstGeom prst="rect">
              <a:avLst/>
            </a:prstGeom>
            <a:noFill/>
            <a:ln w="9525">
              <a:noFill/>
              <a:miter lim="800000"/>
            </a:ln>
          </p:spPr>
          <p:txBody>
            <a:bodyPr wrap="square">
              <a:spAutoFit/>
            </a:bodyPr>
            <a:lstStyle/>
            <a:p>
              <a:r>
                <a:rPr lang="en-US" altLang="zh-CN" sz="2400" b="1">
                  <a:latin typeface="Calibri" panose="020F0502020204030204" pitchFamily="34" charset="0"/>
                </a:rPr>
                <a:t>0                        x</a:t>
              </a:r>
              <a:endParaRPr lang="en-US" altLang="zh-CN" sz="2400" b="1">
                <a:latin typeface="Calibri" panose="020F0502020204030204" pitchFamily="34" charset="0"/>
              </a:endParaRPr>
            </a:p>
          </p:txBody>
        </p:sp>
        <p:cxnSp>
          <p:nvCxnSpPr>
            <p:cNvPr id="12" name="直接箭头连接符 11"/>
            <p:cNvCxnSpPr/>
            <p:nvPr/>
          </p:nvCxnSpPr>
          <p:spPr>
            <a:xfrm>
              <a:off x="4857634" y="1000007"/>
              <a:ext cx="71427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直接箭头连接符 12"/>
            <p:cNvCxnSpPr/>
            <p:nvPr/>
          </p:nvCxnSpPr>
          <p:spPr>
            <a:xfrm>
              <a:off x="7071881" y="1000007"/>
              <a:ext cx="71427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直接箭头连接符 14"/>
            <p:cNvCxnSpPr/>
            <p:nvPr/>
          </p:nvCxnSpPr>
          <p:spPr>
            <a:xfrm rot="10800000">
              <a:off x="4929062" y="2928492"/>
              <a:ext cx="714273" cy="158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6" name="直接箭头连接符 15"/>
            <p:cNvCxnSpPr/>
            <p:nvPr/>
          </p:nvCxnSpPr>
          <p:spPr>
            <a:xfrm>
              <a:off x="7071881" y="2857066"/>
              <a:ext cx="7857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3819" name="TextBox 18"/>
            <p:cNvSpPr txBox="1">
              <a:spLocks noChangeArrowheads="1"/>
            </p:cNvSpPr>
            <p:nvPr/>
          </p:nvSpPr>
          <p:spPr bwMode="auto">
            <a:xfrm>
              <a:off x="4359327" y="129570"/>
              <a:ext cx="2019012" cy="460297"/>
            </a:xfrm>
            <a:prstGeom prst="rect">
              <a:avLst/>
            </a:prstGeom>
            <a:noFill/>
            <a:ln w="9525">
              <a:noFill/>
              <a:miter lim="800000"/>
            </a:ln>
          </p:spPr>
          <p:txBody>
            <a:bodyPr wrap="none">
              <a:spAutoFit/>
            </a:bodyPr>
            <a:lstStyle/>
            <a:p>
              <a:r>
                <a:rPr lang="zh-CN" altLang="en-US" sz="2400" b="1">
                  <a:latin typeface="Calibri" panose="020F0502020204030204" pitchFamily="34" charset="0"/>
                </a:rPr>
                <a:t>电子扩散方向</a:t>
              </a:r>
              <a:endParaRPr lang="zh-CN" altLang="en-US" sz="2400" b="1">
                <a:latin typeface="Calibri" panose="020F0502020204030204" pitchFamily="34" charset="0"/>
              </a:endParaRPr>
            </a:p>
          </p:txBody>
        </p:sp>
        <p:sp>
          <p:nvSpPr>
            <p:cNvPr id="33820" name="TextBox 19"/>
            <p:cNvSpPr txBox="1">
              <a:spLocks noChangeArrowheads="1"/>
            </p:cNvSpPr>
            <p:nvPr/>
          </p:nvSpPr>
          <p:spPr bwMode="auto">
            <a:xfrm>
              <a:off x="6735172" y="68315"/>
              <a:ext cx="2019012" cy="460297"/>
            </a:xfrm>
            <a:prstGeom prst="rect">
              <a:avLst/>
            </a:prstGeom>
            <a:noFill/>
            <a:ln w="9525">
              <a:noFill/>
              <a:miter lim="800000"/>
            </a:ln>
          </p:spPr>
          <p:txBody>
            <a:bodyPr wrap="none">
              <a:spAutoFit/>
            </a:bodyPr>
            <a:lstStyle/>
            <a:p>
              <a:r>
                <a:rPr lang="zh-CN" altLang="en-US" sz="2400" b="1">
                  <a:latin typeface="Calibri" panose="020F0502020204030204" pitchFamily="34" charset="0"/>
                </a:rPr>
                <a:t>空穴扩散方向</a:t>
              </a:r>
              <a:endParaRPr lang="zh-CN" altLang="en-US" sz="2400" b="1">
                <a:latin typeface="Calibri" panose="020F0502020204030204" pitchFamily="34" charset="0"/>
              </a:endParaRPr>
            </a:p>
          </p:txBody>
        </p:sp>
        <p:sp>
          <p:nvSpPr>
            <p:cNvPr id="33821" name="TextBox 20"/>
            <p:cNvSpPr txBox="1">
              <a:spLocks noChangeArrowheads="1"/>
            </p:cNvSpPr>
            <p:nvPr/>
          </p:nvSpPr>
          <p:spPr bwMode="auto">
            <a:xfrm>
              <a:off x="3927239" y="3253414"/>
              <a:ext cx="2631064" cy="460297"/>
            </a:xfrm>
            <a:prstGeom prst="rect">
              <a:avLst/>
            </a:prstGeom>
            <a:noFill/>
            <a:ln w="9525">
              <a:noFill/>
              <a:miter lim="800000"/>
            </a:ln>
          </p:spPr>
          <p:txBody>
            <a:bodyPr wrap="none">
              <a:spAutoFit/>
            </a:bodyPr>
            <a:lstStyle/>
            <a:p>
              <a:r>
                <a:rPr lang="zh-CN" altLang="en-US" sz="2400" b="1">
                  <a:latin typeface="Calibri" panose="020F0502020204030204" pitchFamily="34" charset="0"/>
                </a:rPr>
                <a:t>电子扩散电流方向</a:t>
              </a:r>
              <a:endParaRPr lang="zh-CN" altLang="en-US" sz="2400" b="1">
                <a:latin typeface="Calibri" panose="020F0502020204030204" pitchFamily="34" charset="0"/>
              </a:endParaRPr>
            </a:p>
          </p:txBody>
        </p:sp>
        <p:sp>
          <p:nvSpPr>
            <p:cNvPr id="33822" name="TextBox 21"/>
            <p:cNvSpPr txBox="1">
              <a:spLocks noChangeArrowheads="1"/>
            </p:cNvSpPr>
            <p:nvPr/>
          </p:nvSpPr>
          <p:spPr bwMode="auto">
            <a:xfrm>
              <a:off x="6951633" y="3223574"/>
              <a:ext cx="2631064" cy="460297"/>
            </a:xfrm>
            <a:prstGeom prst="rect">
              <a:avLst/>
            </a:prstGeom>
            <a:noFill/>
            <a:ln w="9525">
              <a:noFill/>
              <a:miter lim="800000"/>
            </a:ln>
          </p:spPr>
          <p:txBody>
            <a:bodyPr wrap="none">
              <a:spAutoFit/>
            </a:bodyPr>
            <a:lstStyle/>
            <a:p>
              <a:r>
                <a:rPr lang="zh-CN" altLang="en-US" sz="2400" b="1">
                  <a:latin typeface="Calibri" panose="020F0502020204030204" pitchFamily="34" charset="0"/>
                </a:rPr>
                <a:t>空穴扩散电流方向</a:t>
              </a:r>
              <a:endParaRPr lang="zh-CN" altLang="en-US" sz="2400" b="1">
                <a:latin typeface="Calibri" panose="020F0502020204030204" pitchFamily="34" charset="0"/>
              </a:endParaRPr>
            </a:p>
          </p:txBody>
        </p:sp>
      </p:grpSp>
      <p:sp>
        <p:nvSpPr>
          <p:cNvPr id="28" name="TextBox 27"/>
          <p:cNvSpPr txBox="1">
            <a:spLocks noChangeArrowheads="1"/>
          </p:cNvSpPr>
          <p:nvPr/>
        </p:nvSpPr>
        <p:spPr bwMode="auto">
          <a:xfrm>
            <a:off x="571472" y="6491288"/>
            <a:ext cx="7499350" cy="366712"/>
          </a:xfrm>
          <a:prstGeom prst="rect">
            <a:avLst/>
          </a:prstGeom>
          <a:noFill/>
          <a:ln w="9525">
            <a:noFill/>
            <a:miter lim="800000"/>
          </a:ln>
        </p:spPr>
        <p:txBody>
          <a:bodyPr wrap="none">
            <a:spAutoFit/>
          </a:bodyPr>
          <a:lstStyle/>
          <a:p>
            <a:r>
              <a:rPr lang="zh-CN" altLang="en-US" dirty="0">
                <a:latin typeface="Calibri" panose="020F0502020204030204" pitchFamily="34" charset="0"/>
              </a:rPr>
              <a:t>光照、电注入、热效应等会在半导体材料中产生载流子浓度分布不均匀。</a:t>
            </a:r>
            <a:endParaRPr lang="zh-CN" altLang="en-US" dirty="0">
              <a:latin typeface="Calibri" panose="020F0502020204030204" pitchFamily="34" charset="0"/>
            </a:endParaRPr>
          </a:p>
        </p:txBody>
      </p:sp>
      <p:sp>
        <p:nvSpPr>
          <p:cNvPr id="29" name="灯片编号占位符 28"/>
          <p:cNvSpPr>
            <a:spLocks noGrp="1"/>
          </p:cNvSpPr>
          <p:nvPr>
            <p:ph type="sldNum" sz="quarter" idx="12"/>
          </p:nvPr>
        </p:nvSpPr>
        <p:spPr/>
        <p:txBody>
          <a:bodyPr/>
          <a:lstStyle/>
          <a:p>
            <a:pPr>
              <a:defRPr/>
            </a:pPr>
            <a:fld id="{BFF07F44-7927-4F06-8BFD-E6EEF3C37E8D}" type="slidenum">
              <a:rPr lang="zh-CN" altLang="en-US" smtClean="0"/>
            </a:fld>
            <a:endParaRPr lang="zh-CN" altLang="en-US" dirty="0"/>
          </a:p>
        </p:txBody>
      </p:sp>
      <p:graphicFrame>
        <p:nvGraphicFramePr>
          <p:cNvPr id="8" name="Object 4">
            <a:hlinkClick r:id="" action="ppaction://ole?verb=1"/>
          </p:cNvPr>
          <p:cNvGraphicFramePr>
            <a:graphicFrameLocks noChangeAspect="1"/>
          </p:cNvGraphicFramePr>
          <p:nvPr/>
        </p:nvGraphicFramePr>
        <p:xfrm>
          <a:off x="3872230" y="4014470"/>
          <a:ext cx="1966595" cy="893445"/>
        </p:xfrm>
        <a:graphic>
          <a:graphicData uri="http://schemas.openxmlformats.org/presentationml/2006/ole">
            <mc:AlternateContent xmlns:mc="http://schemas.openxmlformats.org/markup-compatibility/2006">
              <mc:Choice xmlns:v="urn:schemas-microsoft-com:vml" Requires="v">
                <p:oleObj spid="_x0000_s149506" name="公式" r:id="rId3" imgW="914400" imgH="393700" progId="Equation.3">
                  <p:embed/>
                </p:oleObj>
              </mc:Choice>
              <mc:Fallback>
                <p:oleObj name="公式" r:id="rId3" imgW="914400" imgH="393700" progId="Equation.3">
                  <p:embed/>
                  <p:pic>
                    <p:nvPicPr>
                      <p:cNvPr id="0" name="Object 4">
                        <a:hlinkClick r:id="" action="ppaction://ole?verb=1"/>
                      </p:cNvPr>
                      <p:cNvPicPr>
                        <a:picLocks noChangeAspect="1" noChangeArrowheads="1"/>
                      </p:cNvPicPr>
                      <p:nvPr/>
                    </p:nvPicPr>
                    <p:blipFill>
                      <a:blip r:embed="rId4"/>
                      <a:srcRect/>
                      <a:stretch>
                        <a:fillRect/>
                      </a:stretch>
                    </p:blipFill>
                    <p:spPr bwMode="auto">
                      <a:xfrm>
                        <a:off x="3872230" y="4014470"/>
                        <a:ext cx="1966595" cy="8934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5">
            <a:hlinkClick r:id="" action="ppaction://ole?verb=1"/>
          </p:cNvPr>
          <p:cNvGraphicFramePr>
            <a:graphicFrameLocks noChangeAspect="1"/>
          </p:cNvGraphicFramePr>
          <p:nvPr/>
        </p:nvGraphicFramePr>
        <p:xfrm>
          <a:off x="6374765" y="3970655"/>
          <a:ext cx="2478405" cy="934720"/>
        </p:xfrm>
        <a:graphic>
          <a:graphicData uri="http://schemas.openxmlformats.org/presentationml/2006/ole">
            <mc:AlternateContent xmlns:mc="http://schemas.openxmlformats.org/markup-compatibility/2006">
              <mc:Choice xmlns:v="urn:schemas-microsoft-com:vml" Requires="v">
                <p:oleObj spid="_x0000_s149507" name="公式" r:id="rId5" imgW="1772920" imgH="714375" progId="Equation.3">
                  <p:embed/>
                </p:oleObj>
              </mc:Choice>
              <mc:Fallback>
                <p:oleObj name="公式" r:id="rId5" imgW="1772920" imgH="714375" progId="Equation.3">
                  <p:embed/>
                  <p:pic>
                    <p:nvPicPr>
                      <p:cNvPr id="0" name="Object 5">
                        <a:hlinkClick r:id="" action="ppaction://ole?verb=1"/>
                      </p:cNvPr>
                      <p:cNvPicPr>
                        <a:picLocks noChangeAspect="1" noChangeArrowheads="1"/>
                      </p:cNvPicPr>
                      <p:nvPr/>
                    </p:nvPicPr>
                    <p:blipFill>
                      <a:blip r:embed="rId6"/>
                      <a:srcRect/>
                      <a:stretch>
                        <a:fillRect/>
                      </a:stretch>
                    </p:blipFill>
                    <p:spPr bwMode="auto">
                      <a:xfrm>
                        <a:off x="6374765" y="3970655"/>
                        <a:ext cx="2478405" cy="9347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28"/>
          <p:cNvSpPr txBox="1">
            <a:spLocks noChangeArrowheads="1"/>
          </p:cNvSpPr>
          <p:nvPr/>
        </p:nvSpPr>
        <p:spPr bwMode="auto">
          <a:xfrm>
            <a:off x="3708361" y="5129510"/>
            <a:ext cx="3855720" cy="1198880"/>
          </a:xfrm>
          <a:prstGeom prst="rect">
            <a:avLst/>
          </a:prstGeom>
          <a:noFill/>
          <a:ln w="9525">
            <a:noFill/>
            <a:miter lim="800000"/>
          </a:ln>
        </p:spPr>
        <p:txBody>
          <a:bodyPr wrap="none">
            <a:spAutoFit/>
          </a:bodyPr>
          <a:p>
            <a:pPr>
              <a:lnSpc>
                <a:spcPct val="150000"/>
              </a:lnSpc>
            </a:pPr>
            <a:r>
              <a:rPr lang="zh-CN" altLang="en-US" sz="2400" b="1" dirty="0">
                <a:latin typeface="Calibri" panose="020F0502020204030204" pitchFamily="34" charset="0"/>
              </a:rPr>
              <a:t>扩散第一定律、菲克方程</a:t>
            </a:r>
            <a:r>
              <a:rPr lang="zh-CN" altLang="en-US" sz="2400" b="1" dirty="0" smtClean="0">
                <a:latin typeface="Calibri" panose="020F0502020204030204" pitchFamily="34" charset="0"/>
              </a:rPr>
              <a:t>。</a:t>
            </a:r>
            <a:endParaRPr lang="en-US" altLang="zh-CN" sz="2400" b="1" dirty="0" smtClean="0">
              <a:latin typeface="Calibri" panose="020F0502020204030204" pitchFamily="34" charset="0"/>
            </a:endParaRPr>
          </a:p>
          <a:p>
            <a:pPr>
              <a:lnSpc>
                <a:spcPct val="150000"/>
              </a:lnSpc>
            </a:pPr>
            <a:r>
              <a:rPr lang="en-US" altLang="zh-CN" sz="2400" b="1" dirty="0" smtClean="0">
                <a:latin typeface="Calibri" panose="020F0502020204030204" pitchFamily="34" charset="0"/>
              </a:rPr>
              <a:t>D</a:t>
            </a:r>
            <a:r>
              <a:rPr lang="zh-CN" altLang="en-US" sz="2400" b="1" dirty="0">
                <a:latin typeface="Calibri" panose="020F0502020204030204" pitchFamily="34" charset="0"/>
              </a:rPr>
              <a:t>扩散系数</a:t>
            </a:r>
            <a:endParaRPr lang="zh-CN" altLang="en-US" sz="2400" b="1" dirty="0">
              <a:latin typeface="Calibri" panose="020F0502020204030204" pitchFamily="34" charset="0"/>
            </a:endParaRPr>
          </a:p>
        </p:txBody>
      </p:sp>
    </p:spTree>
  </p:cSld>
  <p:clrMapOvr>
    <a:masterClrMapping/>
  </p:clrMapOvr>
  <p:timing>
    <p:tnLst>
      <p:par>
        <p:cTn id="1" dur="indefinite" restart="never" nodeType="tmRoot"/>
      </p:par>
    </p:tnLst>
    <p:bldLst>
      <p:bldP spid="2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7583C3CD-29F3-4CF8-B8FC-A341EAB6BFFA}" type="slidenum">
              <a:rPr lang="zh-CN" altLang="en-US" smtClean="0"/>
            </a:fld>
            <a:endParaRPr lang="zh-CN" altLang="en-US" dirty="0"/>
          </a:p>
        </p:txBody>
      </p:sp>
      <p:pic>
        <p:nvPicPr>
          <p:cNvPr id="10" name="Picture 6"/>
          <p:cNvPicPr>
            <a:picLocks noChangeAspect="1" noChangeArrowheads="1"/>
          </p:cNvPicPr>
          <p:nvPr>
            <p:custDataLst>
              <p:tags r:id="rId1"/>
            </p:custDataLst>
          </p:nvPr>
        </p:nvPicPr>
        <p:blipFill>
          <a:blip r:embed="rId2"/>
          <a:srcRect/>
          <a:stretch>
            <a:fillRect/>
          </a:stretch>
        </p:blipFill>
        <p:spPr bwMode="auto">
          <a:xfrm>
            <a:off x="611505" y="1412875"/>
            <a:ext cx="2397125" cy="2499360"/>
          </a:xfrm>
          <a:prstGeom prst="rect">
            <a:avLst/>
          </a:prstGeom>
          <a:noFill/>
          <a:ln w="9525">
            <a:noFill/>
            <a:miter lim="800000"/>
            <a:headEnd/>
            <a:tailEnd/>
          </a:ln>
        </p:spPr>
      </p:pic>
      <p:sp>
        <p:nvSpPr>
          <p:cNvPr id="13" name="TextBox 12"/>
          <p:cNvSpPr txBox="1"/>
          <p:nvPr/>
        </p:nvSpPr>
        <p:spPr>
          <a:xfrm>
            <a:off x="107950" y="4364990"/>
            <a:ext cx="8964930" cy="1753235"/>
          </a:xfrm>
          <a:prstGeom prst="rect">
            <a:avLst/>
          </a:prstGeom>
          <a:noFill/>
        </p:spPr>
        <p:txBody>
          <a:bodyPr wrap="square" rtlCol="0">
            <a:spAutoFit/>
          </a:bodyPr>
          <a:lstStyle/>
          <a:p>
            <a:pPr>
              <a:lnSpc>
                <a:spcPct val="150000"/>
              </a:lnSpc>
            </a:pPr>
            <a:r>
              <a:rPr lang="zh-CN" altLang="en-US" sz="2400" dirty="0" smtClean="0">
                <a:solidFill>
                  <a:srgbClr val="0000FF"/>
                </a:solidFill>
                <a:latin typeface="黑体" panose="02010609060101010101" pitchFamily="2" charset="-122"/>
                <a:ea typeface="黑体" panose="02010609060101010101" pitchFamily="2" charset="-122"/>
              </a:rPr>
              <a:t>半导体中载流子的漂移和扩散的电流是半导体载流子输运的基本机制，但二者之间并不是彼此独立而互不相干，而是存在一定的关联性，具体表现为扩散系数与迁移率之间满足爱因斯坦关系。</a:t>
            </a:r>
            <a:endParaRPr lang="zh-CN" altLang="en-US" sz="2400" dirty="0" smtClean="0">
              <a:solidFill>
                <a:srgbClr val="0000FF"/>
              </a:solidFill>
              <a:latin typeface="黑体" panose="02010609060101010101" pitchFamily="2" charset="-122"/>
              <a:ea typeface="黑体" panose="02010609060101010101" pitchFamily="2" charset="-122"/>
            </a:endParaRPr>
          </a:p>
        </p:txBody>
      </p:sp>
      <p:sp>
        <p:nvSpPr>
          <p:cNvPr id="15" name="TextBox 25"/>
          <p:cNvSpPr txBox="1">
            <a:spLocks noChangeArrowheads="1"/>
          </p:cNvSpPr>
          <p:nvPr/>
        </p:nvSpPr>
        <p:spPr bwMode="auto">
          <a:xfrm>
            <a:off x="1259205" y="116917"/>
            <a:ext cx="5628005" cy="1014730"/>
          </a:xfrm>
          <a:prstGeom prst="rect">
            <a:avLst/>
          </a:prstGeom>
          <a:noFill/>
          <a:ln w="9525">
            <a:noFill/>
            <a:miter lim="800000"/>
          </a:ln>
        </p:spPr>
        <p:txBody>
          <a:bodyPr wrap="none">
            <a:spAutoFit/>
          </a:bodyPr>
          <a:p>
            <a:r>
              <a:rPr lang="en-US" altLang="zh-CN" sz="6000" b="1" dirty="0">
                <a:solidFill>
                  <a:srgbClr val="FF0000"/>
                </a:solidFill>
                <a:latin typeface="Calibri" panose="020F0502020204030204" pitchFamily="34" charset="0"/>
              </a:rPr>
              <a:t>Einstein relations</a:t>
            </a:r>
            <a:endParaRPr lang="en-US" altLang="zh-CN" sz="6000" b="1" dirty="0">
              <a:solidFill>
                <a:srgbClr val="FF0000"/>
              </a:solidFill>
              <a:latin typeface="Calibri" panose="020F0502020204030204" pitchFamily="34" charset="0"/>
            </a:endParaRPr>
          </a:p>
        </p:txBody>
      </p:sp>
      <mc:AlternateContent xmlns:mc="http://schemas.openxmlformats.org/markup-compatibility/2006">
        <mc:Choice xmlns:a14="http://schemas.microsoft.com/office/drawing/2010/main" Requires="a14">
          <p:sp>
            <p:nvSpPr>
              <p:cNvPr id="3" name="文本框 2"/>
              <p:cNvSpPr txBox="1"/>
              <p:nvPr/>
            </p:nvSpPr>
            <p:spPr>
              <a:xfrm>
                <a:off x="3924236" y="1773174"/>
                <a:ext cx="3329940" cy="504825"/>
              </a:xfrm>
              <a:prstGeom prst="rect">
                <a:avLst/>
              </a:prstGeom>
              <a:noFill/>
              <a:ln w="28575">
                <a:solidFill>
                  <a:schemeClr val="bg1"/>
                </a:solidFill>
              </a:ln>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sz="2800" i="1" dirty="0">
                              <a:latin typeface="Cambria Math" panose="02040503050406030204" pitchFamily="18" charset="0"/>
                              <a:cs typeface="Cambria Math" panose="02040503050406030204" pitchFamily="18" charset="0"/>
                            </a:rPr>
                          </m:ctrlPr>
                        </m:sSubPr>
                        <m:e>
                          <m:r>
                            <a:rPr lang="en-US" altLang="zh-CN" sz="2800" i="1" dirty="0">
                              <a:latin typeface="Cambria Math" panose="02040503050406030204" pitchFamily="18" charset="0"/>
                              <a:cs typeface="Cambria Math" panose="02040503050406030204" pitchFamily="18" charset="0"/>
                            </a:rPr>
                            <m:t>𝜇</m:t>
                          </m:r>
                        </m:e>
                        <m:sub>
                          <m:r>
                            <a:rPr lang="en-US" altLang="zh-CN" sz="2800" i="1" dirty="0">
                              <a:latin typeface="Cambria Math" panose="02040503050406030204" pitchFamily="18" charset="0"/>
                              <a:cs typeface="Cambria Math" panose="02040503050406030204" pitchFamily="18" charset="0"/>
                            </a:rPr>
                            <m:t>𝑛</m:t>
                          </m:r>
                        </m:sub>
                      </m:sSub>
                      <m:r>
                        <a:rPr lang="en-US" altLang="zh-CN" sz="2800" i="1" dirty="0">
                          <a:latin typeface="Cambria Math" panose="02040503050406030204" pitchFamily="18" charset="0"/>
                          <a:cs typeface="Cambria Math" panose="02040503050406030204" pitchFamily="18" charset="0"/>
                        </a:rPr>
                        <m:t>=</m:t>
                      </m:r>
                      <m:r>
                        <a:rPr lang="en-US" altLang="zh-CN" sz="2800" i="1" dirty="0">
                          <a:latin typeface="Cambria Math" panose="02040503050406030204" pitchFamily="18" charset="0"/>
                          <a:cs typeface="Cambria Math" panose="02040503050406030204" pitchFamily="18" charset="0"/>
                        </a:rPr>
                        <m:t>1000</m:t>
                      </m:r>
                      <m:f>
                        <m:fPr>
                          <m:type m:val="lin"/>
                          <m:ctrlPr>
                            <a:rPr lang="en-US" altLang="zh-CN" sz="2800" i="1" dirty="0">
                              <a:latin typeface="Cambria Math" panose="02040503050406030204" pitchFamily="18" charset="0"/>
                              <a:cs typeface="Cambria Math" panose="02040503050406030204" pitchFamily="18" charset="0"/>
                            </a:rPr>
                          </m:ctrlPr>
                        </m:fPr>
                        <m:num>
                          <m:sSup>
                            <m:sSupPr>
                              <m:ctrlPr>
                                <a:rPr lang="en-US" altLang="zh-CN" sz="2800" i="1" dirty="0">
                                  <a:latin typeface="Cambria Math" panose="02040503050406030204" pitchFamily="18" charset="0"/>
                                  <a:cs typeface="Cambria Math" panose="02040503050406030204" pitchFamily="18" charset="0"/>
                                </a:rPr>
                              </m:ctrlPr>
                            </m:sSupPr>
                            <m:e>
                              <m:r>
                                <a:rPr lang="en-US" altLang="zh-CN" sz="2800" i="1" dirty="0">
                                  <a:latin typeface="Cambria Math" panose="02040503050406030204" pitchFamily="18" charset="0"/>
                                  <a:cs typeface="Cambria Math" panose="02040503050406030204" pitchFamily="18" charset="0"/>
                                </a:rPr>
                                <m:t>𝑐𝑚</m:t>
                              </m:r>
                            </m:e>
                            <m:sup>
                              <m:r>
                                <a:rPr lang="en-US" altLang="zh-CN" sz="2800" i="1" dirty="0">
                                  <a:latin typeface="Cambria Math" panose="02040503050406030204" pitchFamily="18" charset="0"/>
                                  <a:cs typeface="Cambria Math" panose="02040503050406030204" pitchFamily="18" charset="0"/>
                                </a:rPr>
                                <m:t>2</m:t>
                              </m:r>
                            </m:sup>
                          </m:sSup>
                        </m:num>
                        <m:den>
                          <m:r>
                            <a:rPr lang="en-US" altLang="zh-CN" sz="2800" i="1" dirty="0">
                              <a:latin typeface="Cambria Math" panose="02040503050406030204" pitchFamily="18" charset="0"/>
                              <a:cs typeface="Cambria Math" panose="02040503050406030204" pitchFamily="18" charset="0"/>
                            </a:rPr>
                            <m:t>𝑉</m:t>
                          </m:r>
                          <m:r>
                            <a:rPr lang="en-US" altLang="zh-CN" sz="2800" i="1" dirty="0">
                              <a:latin typeface="Cambria Math" panose="02040503050406030204" pitchFamily="18" charset="0"/>
                              <a:cs typeface="Cambria Math" panose="02040503050406030204" pitchFamily="18" charset="0"/>
                            </a:rPr>
                            <m:t>∙</m:t>
                          </m:r>
                          <m:r>
                            <a:rPr lang="en-US" altLang="zh-CN" sz="2800" i="1" dirty="0">
                              <a:latin typeface="Cambria Math" panose="02040503050406030204" pitchFamily="18" charset="0"/>
                              <a:cs typeface="Cambria Math" panose="02040503050406030204" pitchFamily="18" charset="0"/>
                            </a:rPr>
                            <m:t>𝑠</m:t>
                          </m:r>
                        </m:den>
                      </m:f>
                    </m:oMath>
                  </m:oMathPara>
                </a14:m>
                <a:endParaRPr lang="zh-CN" altLang="en-US" sz="2800" dirty="0"/>
              </a:p>
            </p:txBody>
          </p:sp>
        </mc:Choice>
        <mc:Fallback>
          <p:sp>
            <p:nvSpPr>
              <p:cNvPr id="3" name="文本框 2"/>
              <p:cNvSpPr txBox="1">
                <a:spLocks noRot="1" noChangeAspect="1" noMove="1" noResize="1" noEditPoints="1" noAdjustHandles="1" noChangeArrowheads="1" noChangeShapeType="1" noTextEdit="1"/>
              </p:cNvSpPr>
              <p:nvPr/>
            </p:nvSpPr>
            <p:spPr>
              <a:xfrm>
                <a:off x="3924236" y="1773174"/>
                <a:ext cx="3329940" cy="504825"/>
              </a:xfrm>
              <a:prstGeom prst="rect">
                <a:avLst/>
              </a:prstGeom>
              <a:blipFill rotWithShape="1">
                <a:blip r:embed="rId3"/>
                <a:stretch>
                  <a:fillRect l="-437" t="-2943" r="-421" b="-2717"/>
                </a:stretch>
              </a:blipFill>
              <a:ln w="28575">
                <a:solidFill>
                  <a:schemeClr val="bg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3275965" y="2420620"/>
                <a:ext cx="5918835" cy="1381125"/>
              </a:xfrm>
              <a:prstGeom prst="rect">
                <a:avLst/>
              </a:prstGeom>
              <a:noFill/>
              <a:ln w="28575">
                <a:solidFill>
                  <a:schemeClr val="bg1"/>
                </a:solidFill>
              </a:ln>
            </p:spPr>
            <p:txBody>
              <a:bodyPr wrap="square" rtlCol="0" anchor="t">
                <a:spAutoFit/>
              </a:bodyPr>
              <a:p>
                <a:pPr algn="l">
                  <a:lnSpc>
                    <a:spcPct val="150000"/>
                  </a:lnSpc>
                </a:pPr>
                <a14:m>
                  <m:oMathPara xmlns:m="http://schemas.openxmlformats.org/officeDocument/2006/math">
                    <m:oMathParaPr>
                      <m:jc m:val="centerGroup"/>
                    </m:oMathParaPr>
                    <m:oMath xmlns:m="http://schemas.openxmlformats.org/officeDocument/2006/math">
                      <m:sSub>
                        <m:sSubPr>
                          <m:ctrlPr>
                            <a:rPr lang="en-US" altLang="zh-CN" sz="2800" i="1" dirty="0">
                              <a:latin typeface="Cambria Math" panose="02040503050406030204" pitchFamily="18" charset="0"/>
                              <a:cs typeface="Cambria Math" panose="02040503050406030204" pitchFamily="18" charset="0"/>
                            </a:rPr>
                          </m:ctrlPr>
                        </m:sSubPr>
                        <m:e>
                          <m:r>
                            <a:rPr lang="en-US" altLang="zh-CN" sz="2800" i="1" dirty="0">
                              <a:latin typeface="Cambria Math" panose="02040503050406030204" pitchFamily="18" charset="0"/>
                              <a:cs typeface="Cambria Math" panose="02040503050406030204" pitchFamily="18" charset="0"/>
                            </a:rPr>
                            <m:t>𝐷</m:t>
                          </m:r>
                        </m:e>
                        <m:sub>
                          <m:r>
                            <a:rPr lang="en-US" altLang="zh-CN" sz="2800" i="1" dirty="0">
                              <a:latin typeface="Cambria Math" panose="02040503050406030204" pitchFamily="18" charset="0"/>
                              <a:cs typeface="Cambria Math" panose="02040503050406030204" pitchFamily="18" charset="0"/>
                            </a:rPr>
                            <m:t>𝑛</m:t>
                          </m:r>
                        </m:sub>
                      </m:sSub>
                      <m:r>
                        <a:rPr lang="en-US" altLang="zh-CN" sz="2800" i="1" dirty="0">
                          <a:latin typeface="Cambria Math" panose="02040503050406030204" pitchFamily="18" charset="0"/>
                          <a:cs typeface="Cambria Math" panose="02040503050406030204" pitchFamily="18" charset="0"/>
                        </a:rPr>
                        <m:t>=</m:t>
                      </m:r>
                      <m:r>
                        <a:rPr lang="en-US" altLang="zh-CN" sz="2800" i="1" dirty="0">
                          <a:latin typeface="Cambria Math" panose="02040503050406030204" pitchFamily="18" charset="0"/>
                          <a:cs typeface="Cambria Math" panose="02040503050406030204" pitchFamily="18" charset="0"/>
                        </a:rPr>
                        <m:t>0</m:t>
                      </m:r>
                      <m:r>
                        <a:rPr lang="en-US" altLang="zh-CN" sz="2800" i="1" dirty="0">
                          <a:latin typeface="Cambria Math" panose="02040503050406030204" pitchFamily="18" charset="0"/>
                          <a:cs typeface="Cambria Math" panose="02040503050406030204" pitchFamily="18" charset="0"/>
                        </a:rPr>
                        <m:t>.</m:t>
                      </m:r>
                      <m:r>
                        <a:rPr lang="en-US" altLang="zh-CN" sz="2800" i="1" dirty="0">
                          <a:latin typeface="Cambria Math" panose="02040503050406030204" pitchFamily="18" charset="0"/>
                          <a:cs typeface="Cambria Math" panose="02040503050406030204" pitchFamily="18" charset="0"/>
                        </a:rPr>
                        <m:t>026</m:t>
                      </m:r>
                      <m:r>
                        <a:rPr lang="en-US" altLang="zh-CN" sz="2800" i="1" dirty="0">
                          <a:latin typeface="Cambria Math" panose="02040503050406030204" pitchFamily="18" charset="0"/>
                          <a:cs typeface="Cambria Math" panose="02040503050406030204" pitchFamily="18" charset="0"/>
                        </a:rPr>
                        <m:t>𝑉</m:t>
                      </m:r>
                      <m:r>
                        <a:rPr lang="en-US" altLang="zh-CN" sz="2800" i="1" dirty="0">
                          <a:latin typeface="Cambria Math" panose="02040503050406030204" pitchFamily="18" charset="0"/>
                          <a:cs typeface="Cambria Math" panose="02040503050406030204" pitchFamily="18" charset="0"/>
                        </a:rPr>
                        <m:t>∙</m:t>
                      </m:r>
                      <m:r>
                        <a:rPr lang="en-US" altLang="zh-CN" sz="2800" i="1" dirty="0">
                          <a:latin typeface="Cambria Math" panose="02040503050406030204" pitchFamily="18" charset="0"/>
                          <a:cs typeface="Cambria Math" panose="02040503050406030204" pitchFamily="18" charset="0"/>
                        </a:rPr>
                        <m:t>1000</m:t>
                      </m:r>
                      <m:f>
                        <m:fPr>
                          <m:type m:val="lin"/>
                          <m:ctrlPr>
                            <a:rPr lang="en-US" altLang="zh-CN" sz="2800" i="1" dirty="0">
                              <a:latin typeface="Cambria Math" panose="02040503050406030204" pitchFamily="18" charset="0"/>
                              <a:cs typeface="Cambria Math" panose="02040503050406030204" pitchFamily="18" charset="0"/>
                            </a:rPr>
                          </m:ctrlPr>
                        </m:fPr>
                        <m:num>
                          <m:sSup>
                            <m:sSupPr>
                              <m:ctrlPr>
                                <a:rPr lang="en-US" altLang="zh-CN" sz="2800" i="1" dirty="0">
                                  <a:latin typeface="Cambria Math" panose="02040503050406030204" pitchFamily="18" charset="0"/>
                                  <a:cs typeface="Cambria Math" panose="02040503050406030204" pitchFamily="18" charset="0"/>
                                </a:rPr>
                              </m:ctrlPr>
                            </m:sSupPr>
                            <m:e>
                              <m:r>
                                <a:rPr lang="en-US" altLang="zh-CN" sz="2800" i="1" dirty="0">
                                  <a:latin typeface="Cambria Math" panose="02040503050406030204" pitchFamily="18" charset="0"/>
                                  <a:cs typeface="Cambria Math" panose="02040503050406030204" pitchFamily="18" charset="0"/>
                                </a:rPr>
                                <m:t>𝑐𝑚</m:t>
                              </m:r>
                            </m:e>
                            <m:sup>
                              <m:r>
                                <a:rPr lang="en-US" altLang="zh-CN" sz="2800" i="1" dirty="0">
                                  <a:latin typeface="Cambria Math" panose="02040503050406030204" pitchFamily="18" charset="0"/>
                                  <a:cs typeface="Cambria Math" panose="02040503050406030204" pitchFamily="18" charset="0"/>
                                </a:rPr>
                                <m:t>2</m:t>
                              </m:r>
                            </m:sup>
                          </m:sSup>
                        </m:num>
                        <m:den>
                          <m:r>
                            <a:rPr lang="en-US" altLang="zh-CN" sz="2800" i="1" dirty="0">
                              <a:latin typeface="Cambria Math" panose="02040503050406030204" pitchFamily="18" charset="0"/>
                              <a:cs typeface="Cambria Math" panose="02040503050406030204" pitchFamily="18" charset="0"/>
                            </a:rPr>
                            <m:t>𝑉</m:t>
                          </m:r>
                          <m:r>
                            <a:rPr lang="en-US" altLang="zh-CN" sz="2800" i="1" dirty="0">
                              <a:latin typeface="Cambria Math" panose="02040503050406030204" pitchFamily="18" charset="0"/>
                              <a:cs typeface="Cambria Math" panose="02040503050406030204" pitchFamily="18" charset="0"/>
                            </a:rPr>
                            <m:t>∙</m:t>
                          </m:r>
                          <m:r>
                            <a:rPr lang="en-US" altLang="zh-CN" sz="2800" i="1" dirty="0">
                              <a:latin typeface="Cambria Math" panose="02040503050406030204" pitchFamily="18" charset="0"/>
                              <a:cs typeface="Cambria Math" panose="02040503050406030204" pitchFamily="18" charset="0"/>
                            </a:rPr>
                            <m:t>𝑠</m:t>
                          </m:r>
                        </m:den>
                      </m:f>
                    </m:oMath>
                  </m:oMathPara>
                </a14:m>
                <a:endParaRPr lang="en-US" altLang="zh-CN" sz="2800" i="1" dirty="0">
                  <a:latin typeface="Cambria Math" panose="02040503050406030204" pitchFamily="18" charset="0"/>
                  <a:cs typeface="Cambria Math" panose="02040503050406030204" pitchFamily="18" charset="0"/>
                </a:endParaRPr>
              </a:p>
              <a:p>
                <a:pPr algn="l">
                  <a:lnSpc>
                    <a:spcPct val="150000"/>
                  </a:lnSpc>
                </a:pPr>
                <a:r>
                  <a:rPr lang="en-US" altLang="zh-CN" sz="2800" i="1" dirty="0">
                    <a:latin typeface="Cambria Math" panose="02040503050406030204" pitchFamily="18" charset="0"/>
                    <a:cs typeface="Cambria Math" panose="02040503050406030204" pitchFamily="18" charset="0"/>
                  </a:rPr>
                  <a:t>               </a:t>
                </a:r>
                <a14:m>
                  <m:oMath xmlns:m="http://schemas.openxmlformats.org/officeDocument/2006/math">
                    <m:r>
                      <a:rPr lang="en-US" altLang="zh-CN" sz="2800" i="1" dirty="0">
                        <a:latin typeface="Cambria Math" panose="02040503050406030204" pitchFamily="18" charset="0"/>
                        <a:cs typeface="Cambria Math" panose="02040503050406030204" pitchFamily="18" charset="0"/>
                      </a:rPr>
                      <m:t>=</m:t>
                    </m:r>
                    <m:r>
                      <a:rPr lang="en-US" altLang="zh-CN" sz="2800" i="1" dirty="0">
                        <a:latin typeface="Cambria Math" panose="02040503050406030204" pitchFamily="18" charset="0"/>
                        <a:cs typeface="Cambria Math" panose="02040503050406030204" pitchFamily="18" charset="0"/>
                      </a:rPr>
                      <m:t>26</m:t>
                    </m:r>
                    <m:f>
                      <m:fPr>
                        <m:type m:val="lin"/>
                        <m:ctrlPr>
                          <a:rPr lang="en-US" altLang="zh-CN" sz="2800" i="1" dirty="0">
                            <a:latin typeface="Cambria Math" panose="02040503050406030204" pitchFamily="18" charset="0"/>
                            <a:cs typeface="Cambria Math" panose="02040503050406030204" pitchFamily="18" charset="0"/>
                          </a:rPr>
                        </m:ctrlPr>
                      </m:fPr>
                      <m:num>
                        <m:sSup>
                          <m:sSupPr>
                            <m:ctrlPr>
                              <a:rPr lang="en-US" altLang="zh-CN" sz="2800" i="1" dirty="0">
                                <a:latin typeface="Cambria Math" panose="02040503050406030204" pitchFamily="18" charset="0"/>
                                <a:cs typeface="Cambria Math" panose="02040503050406030204" pitchFamily="18" charset="0"/>
                              </a:rPr>
                            </m:ctrlPr>
                          </m:sSupPr>
                          <m:e>
                            <m:r>
                              <a:rPr lang="en-US" altLang="zh-CN" sz="2800" i="1" dirty="0">
                                <a:latin typeface="Cambria Math" panose="02040503050406030204" pitchFamily="18" charset="0"/>
                                <a:cs typeface="Cambria Math" panose="02040503050406030204" pitchFamily="18" charset="0"/>
                              </a:rPr>
                              <m:t>𝑐𝑚</m:t>
                            </m:r>
                          </m:e>
                          <m:sup>
                            <m:r>
                              <a:rPr lang="en-US" altLang="zh-CN" sz="2800" i="1" dirty="0">
                                <a:latin typeface="Cambria Math" panose="02040503050406030204" pitchFamily="18" charset="0"/>
                                <a:cs typeface="Cambria Math" panose="02040503050406030204" pitchFamily="18" charset="0"/>
                              </a:rPr>
                              <m:t>2</m:t>
                            </m:r>
                          </m:sup>
                        </m:sSup>
                      </m:num>
                      <m:den>
                        <m:r>
                          <a:rPr lang="en-US" altLang="zh-CN" sz="2800" i="1" dirty="0">
                            <a:latin typeface="Cambria Math" panose="02040503050406030204" pitchFamily="18" charset="0"/>
                            <a:cs typeface="Cambria Math" panose="02040503050406030204" pitchFamily="18" charset="0"/>
                          </a:rPr>
                          <m:t>𝑠</m:t>
                        </m:r>
                      </m:den>
                    </m:f>
                  </m:oMath>
                </a14:m>
                <a:endParaRPr lang="en-US" altLang="zh-CN" sz="2800" i="1" dirty="0">
                  <a:latin typeface="Cambria Math" panose="02040503050406030204" pitchFamily="18" charset="0"/>
                  <a:cs typeface="Cambria Math" panose="020405030504060302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3275965" y="2420620"/>
                <a:ext cx="5918835" cy="1381125"/>
              </a:xfrm>
              <a:prstGeom prst="rect">
                <a:avLst/>
              </a:prstGeom>
              <a:blipFill rotWithShape="1">
                <a:blip r:embed="rId4"/>
                <a:stretch>
                  <a:fillRect l="-247" t="-1057" r="-236" b="-1011"/>
                </a:stretch>
              </a:blipFill>
              <a:ln w="28575">
                <a:solidFill>
                  <a:schemeClr val="bg1"/>
                </a:solidFill>
              </a:ln>
            </p:spPr>
            <p:txBody>
              <a:bodyPr/>
              <a:lstStyle/>
              <a:p>
                <a:r>
                  <a:rPr lang="zh-CN" altLang="en-US">
                    <a:noFill/>
                  </a:rPr>
                  <a:t> </a:t>
                </a:r>
              </a:p>
            </p:txBody>
          </p:sp>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460" y="44133"/>
            <a:ext cx="8229600" cy="1143000"/>
          </a:xfrm>
        </p:spPr>
        <p:txBody>
          <a:bodyPr rtlCol="0">
            <a:normAutofit fontScale="90000"/>
          </a:bodyPr>
          <a:lstStyle/>
          <a:p>
            <a:pPr fontAlgn="auto">
              <a:spcAft>
                <a:spcPts val="0"/>
              </a:spcAft>
              <a:defRPr/>
            </a:pPr>
            <a:r>
              <a:rPr lang="zh-CN" altLang="en-US" b="1" dirty="0" smtClean="0">
                <a:solidFill>
                  <a:srgbClr val="FF0000"/>
                </a:solidFill>
                <a:latin typeface="黑体" panose="02010609060101010101" pitchFamily="2" charset="-122"/>
                <a:ea typeface="黑体" panose="02010609060101010101" pitchFamily="2" charset="-122"/>
              </a:rPr>
              <a:t>电流密度方程</a:t>
            </a:r>
            <a:r>
              <a:rPr lang="en-US" altLang="zh-CN" b="1" dirty="0" smtClean="0">
                <a:solidFill>
                  <a:srgbClr val="FF0000"/>
                </a:solidFill>
                <a:latin typeface="黑体" panose="02010609060101010101" pitchFamily="2" charset="-122"/>
                <a:ea typeface="黑体" panose="02010609060101010101" pitchFamily="2" charset="-122"/>
              </a:rPr>
              <a:t>——</a:t>
            </a:r>
            <a:r>
              <a:rPr lang="zh-CN" altLang="en-US" b="1" dirty="0" smtClean="0">
                <a:solidFill>
                  <a:srgbClr val="FF0000"/>
                </a:solidFill>
                <a:latin typeface="黑体" panose="02010609060101010101" pitchFamily="2" charset="-122"/>
                <a:ea typeface="黑体" panose="02010609060101010101" pitchFamily="2" charset="-122"/>
              </a:rPr>
              <a:t>漂移</a:t>
            </a:r>
            <a:r>
              <a:rPr lang="en-US" altLang="zh-CN" b="1" dirty="0" smtClean="0">
                <a:solidFill>
                  <a:srgbClr val="FF0000"/>
                </a:solidFill>
                <a:latin typeface="黑体" panose="02010609060101010101" pitchFamily="2" charset="-122"/>
                <a:ea typeface="黑体" panose="02010609060101010101" pitchFamily="2" charset="-122"/>
              </a:rPr>
              <a:t>+</a:t>
            </a:r>
            <a:r>
              <a:rPr lang="zh-CN" altLang="en-US" b="1" dirty="0" smtClean="0">
                <a:solidFill>
                  <a:srgbClr val="FF0000"/>
                </a:solidFill>
                <a:latin typeface="黑体" panose="02010609060101010101" pitchFamily="2" charset="-122"/>
                <a:ea typeface="黑体" panose="02010609060101010101" pitchFamily="2" charset="-122"/>
              </a:rPr>
              <a:t>扩散方程</a:t>
            </a:r>
            <a:endParaRPr lang="zh-CN" altLang="en-US" b="1" dirty="0">
              <a:solidFill>
                <a:srgbClr val="FF0000"/>
              </a:solidFill>
              <a:latin typeface="黑体" panose="02010609060101010101" pitchFamily="2" charset="-122"/>
              <a:ea typeface="黑体" panose="02010609060101010101" pitchFamily="2" charset="-122"/>
            </a:endParaRPr>
          </a:p>
        </p:txBody>
      </p:sp>
      <p:sp>
        <p:nvSpPr>
          <p:cNvPr id="35849" name="内容占位符 2"/>
          <p:cNvSpPr>
            <a:spLocks noGrp="1"/>
          </p:cNvSpPr>
          <p:nvPr>
            <p:ph idx="1"/>
          </p:nvPr>
        </p:nvSpPr>
        <p:spPr>
          <a:xfrm>
            <a:off x="107950" y="1268730"/>
            <a:ext cx="9033510" cy="4526280"/>
          </a:xfrm>
        </p:spPr>
        <p:txBody>
          <a:bodyPr/>
          <a:lstStyle/>
          <a:p>
            <a:pPr marL="0" indent="0">
              <a:buNone/>
            </a:pPr>
            <a:r>
              <a:rPr lang="zh-CN" altLang="en-US" sz="2800" smtClean="0">
                <a:latin typeface="黑体" panose="02010609060101010101" pitchFamily="2" charset="-122"/>
                <a:ea typeface="黑体" panose="02010609060101010101" pitchFamily="2" charset="-122"/>
              </a:rPr>
              <a:t>半导体内的总电流是漂移电流和扩散电流之和：</a:t>
            </a:r>
            <a:endParaRPr lang="zh-CN" altLang="en-US" sz="2800" smtClean="0">
              <a:latin typeface="黑体" panose="02010609060101010101" pitchFamily="2" charset="-122"/>
              <a:ea typeface="黑体" panose="02010609060101010101" pitchFamily="2" charset="-122"/>
            </a:endParaRPr>
          </a:p>
        </p:txBody>
      </p:sp>
      <p:graphicFrame>
        <p:nvGraphicFramePr>
          <p:cNvPr id="35842" name="Object 2">
            <a:hlinkClick r:id="" action="ppaction://ole?verb=1"/>
          </p:cNvPr>
          <p:cNvGraphicFramePr>
            <a:graphicFrameLocks noChangeAspect="1"/>
          </p:cNvGraphicFramePr>
          <p:nvPr/>
        </p:nvGraphicFramePr>
        <p:xfrm>
          <a:off x="1115854" y="2564765"/>
          <a:ext cx="6710680" cy="908050"/>
        </p:xfrm>
        <a:graphic>
          <a:graphicData uri="http://schemas.openxmlformats.org/presentationml/2006/ole">
            <mc:AlternateContent xmlns:mc="http://schemas.openxmlformats.org/markup-compatibility/2006">
              <mc:Choice xmlns:v="urn:schemas-microsoft-com:vml" Requires="v">
                <p:oleObj spid="_x0000_s150530" name="公式" r:id="rId1" imgW="2895600" imgH="393700" progId="Equation.3">
                  <p:embed/>
                </p:oleObj>
              </mc:Choice>
              <mc:Fallback>
                <p:oleObj name="公式" r:id="rId1" imgW="2895600" imgH="393700" progId="Equation.3">
                  <p:embed/>
                  <p:pic>
                    <p:nvPicPr>
                      <p:cNvPr id="0" name="Object 2">
                        <a:hlinkClick r:id="" action="ppaction://ole?verb=1"/>
                      </p:cNvPr>
                      <p:cNvPicPr>
                        <a:picLocks noChangeAspect="1" noChangeArrowheads="1"/>
                      </p:cNvPicPr>
                      <p:nvPr/>
                    </p:nvPicPr>
                    <p:blipFill>
                      <a:blip r:embed="rId2"/>
                      <a:srcRect/>
                      <a:stretch>
                        <a:fillRect/>
                      </a:stretch>
                    </p:blipFill>
                    <p:spPr bwMode="auto">
                      <a:xfrm>
                        <a:off x="1115854" y="2564765"/>
                        <a:ext cx="6710680" cy="908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6" name="Object 6">
            <a:hlinkClick r:id="" action="ppaction://ole?verb=1"/>
          </p:cNvPr>
          <p:cNvGraphicFramePr>
            <a:graphicFrameLocks noChangeAspect="1"/>
          </p:cNvGraphicFramePr>
          <p:nvPr/>
        </p:nvGraphicFramePr>
        <p:xfrm>
          <a:off x="899954" y="4148773"/>
          <a:ext cx="6973570" cy="908050"/>
        </p:xfrm>
        <a:graphic>
          <a:graphicData uri="http://schemas.openxmlformats.org/presentationml/2006/ole">
            <mc:AlternateContent xmlns:mc="http://schemas.openxmlformats.org/markup-compatibility/2006">
              <mc:Choice xmlns:v="urn:schemas-microsoft-com:vml" Requires="v">
                <p:oleObj spid="_x0000_s150531" name="公式" r:id="rId3" imgW="3009900" imgH="393700" progId="Equation.3">
                  <p:embed/>
                </p:oleObj>
              </mc:Choice>
              <mc:Fallback>
                <p:oleObj name="公式" r:id="rId3" imgW="3009900" imgH="393700" progId="Equation.3">
                  <p:embed/>
                  <p:pic>
                    <p:nvPicPr>
                      <p:cNvPr id="0" name="Object 6">
                        <a:hlinkClick r:id="" action="ppaction://ole?verb=1"/>
                      </p:cNvPr>
                      <p:cNvPicPr>
                        <a:picLocks noChangeAspect="1" noChangeArrowheads="1"/>
                      </p:cNvPicPr>
                      <p:nvPr/>
                    </p:nvPicPr>
                    <p:blipFill>
                      <a:blip r:embed="rId4"/>
                      <a:srcRect/>
                      <a:stretch>
                        <a:fillRect/>
                      </a:stretch>
                    </p:blipFill>
                    <p:spPr bwMode="auto">
                      <a:xfrm>
                        <a:off x="899954" y="4148773"/>
                        <a:ext cx="6973570" cy="908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50" name="TextBox 8"/>
          <p:cNvSpPr txBox="1">
            <a:spLocks noChangeArrowheads="1"/>
          </p:cNvSpPr>
          <p:nvPr/>
        </p:nvSpPr>
        <p:spPr bwMode="auto">
          <a:xfrm>
            <a:off x="179705" y="1988503"/>
            <a:ext cx="2327910" cy="521970"/>
          </a:xfrm>
          <a:prstGeom prst="rect">
            <a:avLst/>
          </a:prstGeom>
          <a:noFill/>
          <a:ln w="9525">
            <a:noFill/>
            <a:miter lim="800000"/>
          </a:ln>
        </p:spPr>
        <p:txBody>
          <a:bodyPr wrap="none">
            <a:spAutoFit/>
          </a:bodyPr>
          <a:lstStyle/>
          <a:p>
            <a:r>
              <a:rPr lang="zh-CN" altLang="en-US" sz="2800" b="1">
                <a:solidFill>
                  <a:srgbClr val="00B050"/>
                </a:solidFill>
                <a:latin typeface="黑体" panose="02010609060101010101" pitchFamily="2" charset="-122"/>
                <a:ea typeface="黑体" panose="02010609060101010101" pitchFamily="2" charset="-122"/>
              </a:rPr>
              <a:t>电子电流密度</a:t>
            </a:r>
            <a:endParaRPr lang="zh-CN" altLang="en-US" sz="2800" b="1">
              <a:solidFill>
                <a:srgbClr val="00B050"/>
              </a:solidFill>
              <a:latin typeface="黑体" panose="02010609060101010101" pitchFamily="2" charset="-122"/>
              <a:ea typeface="黑体" panose="02010609060101010101" pitchFamily="2" charset="-122"/>
            </a:endParaRPr>
          </a:p>
        </p:txBody>
      </p:sp>
      <p:sp>
        <p:nvSpPr>
          <p:cNvPr id="35851" name="TextBox 9"/>
          <p:cNvSpPr txBox="1">
            <a:spLocks noChangeArrowheads="1"/>
          </p:cNvSpPr>
          <p:nvPr/>
        </p:nvSpPr>
        <p:spPr bwMode="auto">
          <a:xfrm>
            <a:off x="179388" y="3526790"/>
            <a:ext cx="2327910" cy="521970"/>
          </a:xfrm>
          <a:prstGeom prst="rect">
            <a:avLst/>
          </a:prstGeom>
          <a:noFill/>
          <a:ln w="9525">
            <a:noFill/>
            <a:miter lim="800000"/>
          </a:ln>
        </p:spPr>
        <p:txBody>
          <a:bodyPr wrap="none">
            <a:spAutoFit/>
          </a:bodyPr>
          <a:lstStyle/>
          <a:p>
            <a:r>
              <a:rPr lang="zh-CN" altLang="en-US" sz="2800" b="1">
                <a:solidFill>
                  <a:srgbClr val="00B050"/>
                </a:solidFill>
                <a:latin typeface="黑体" panose="02010609060101010101" pitchFamily="2" charset="-122"/>
                <a:ea typeface="黑体" panose="02010609060101010101" pitchFamily="2" charset="-122"/>
              </a:rPr>
              <a:t>空穴电流密度</a:t>
            </a:r>
            <a:endParaRPr lang="zh-CN" altLang="en-US" sz="2800" b="1">
              <a:solidFill>
                <a:srgbClr val="00B050"/>
              </a:solidFill>
              <a:latin typeface="黑体" panose="02010609060101010101" pitchFamily="2" charset="-122"/>
              <a:ea typeface="黑体" panose="02010609060101010101" pitchFamily="2" charset="-122"/>
            </a:endParaRPr>
          </a:p>
        </p:txBody>
      </p:sp>
      <p:sp>
        <p:nvSpPr>
          <p:cNvPr id="35852" name="TextBox 10"/>
          <p:cNvSpPr txBox="1">
            <a:spLocks noChangeArrowheads="1"/>
          </p:cNvSpPr>
          <p:nvPr/>
        </p:nvSpPr>
        <p:spPr bwMode="auto">
          <a:xfrm>
            <a:off x="323850" y="4940618"/>
            <a:ext cx="2327910" cy="521970"/>
          </a:xfrm>
          <a:prstGeom prst="rect">
            <a:avLst/>
          </a:prstGeom>
          <a:noFill/>
          <a:ln w="9525">
            <a:noFill/>
            <a:miter lim="800000"/>
          </a:ln>
        </p:spPr>
        <p:txBody>
          <a:bodyPr wrap="none">
            <a:spAutoFit/>
          </a:bodyPr>
          <a:lstStyle/>
          <a:p>
            <a:r>
              <a:rPr lang="zh-CN" altLang="en-US" sz="2800" b="1">
                <a:solidFill>
                  <a:srgbClr val="00B050"/>
                </a:solidFill>
                <a:latin typeface="黑体" panose="02010609060101010101" pitchFamily="2" charset="-122"/>
                <a:ea typeface="黑体" panose="02010609060101010101" pitchFamily="2" charset="-122"/>
              </a:rPr>
              <a:t>总的电流密度</a:t>
            </a:r>
            <a:endParaRPr lang="zh-CN" altLang="en-US" sz="2800" b="1">
              <a:solidFill>
                <a:srgbClr val="00B050"/>
              </a:solidFill>
              <a:latin typeface="黑体" panose="02010609060101010101" pitchFamily="2" charset="-122"/>
              <a:ea typeface="黑体" panose="02010609060101010101" pitchFamily="2" charset="-122"/>
            </a:endParaRPr>
          </a:p>
        </p:txBody>
      </p:sp>
      <p:graphicFrame>
        <p:nvGraphicFramePr>
          <p:cNvPr id="35847" name="Object 7">
            <a:hlinkClick r:id="" action="ppaction://ole?verb=1"/>
          </p:cNvPr>
          <p:cNvGraphicFramePr>
            <a:graphicFrameLocks noChangeAspect="1"/>
          </p:cNvGraphicFramePr>
          <p:nvPr/>
        </p:nvGraphicFramePr>
        <p:xfrm>
          <a:off x="2700020" y="5445125"/>
          <a:ext cx="2950210" cy="859155"/>
        </p:xfrm>
        <a:graphic>
          <a:graphicData uri="http://schemas.openxmlformats.org/presentationml/2006/ole">
            <mc:AlternateContent xmlns:mc="http://schemas.openxmlformats.org/markup-compatibility/2006">
              <mc:Choice xmlns:v="urn:schemas-microsoft-com:vml" Requires="v">
                <p:oleObj spid="_x0000_s150532" name="公式" r:id="rId5" imgW="825500" imgH="241300" progId="Equation.3">
                  <p:embed/>
                </p:oleObj>
              </mc:Choice>
              <mc:Fallback>
                <p:oleObj name="公式" r:id="rId5" imgW="825500" imgH="241300" progId="Equation.3">
                  <p:embed/>
                  <p:pic>
                    <p:nvPicPr>
                      <p:cNvPr id="0" name="Object 7">
                        <a:hlinkClick r:id="" action="ppaction://ole?verb=1"/>
                      </p:cNvPr>
                      <p:cNvPicPr>
                        <a:picLocks noChangeAspect="1" noChangeArrowheads="1"/>
                      </p:cNvPicPr>
                      <p:nvPr/>
                    </p:nvPicPr>
                    <p:blipFill>
                      <a:blip r:embed="rId6"/>
                      <a:srcRect/>
                      <a:stretch>
                        <a:fillRect/>
                      </a:stretch>
                    </p:blipFill>
                    <p:spPr bwMode="auto">
                      <a:xfrm>
                        <a:off x="2700020" y="5445125"/>
                        <a:ext cx="2950210" cy="859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灯片编号占位符 10"/>
          <p:cNvSpPr>
            <a:spLocks noGrp="1"/>
          </p:cNvSpPr>
          <p:nvPr>
            <p:ph type="sldNum" sz="quarter" idx="12"/>
          </p:nvPr>
        </p:nvSpPr>
        <p:spPr/>
        <p:txBody>
          <a:bodyPr/>
          <a:lstStyle/>
          <a:p>
            <a:pPr>
              <a:defRPr/>
            </a:pPr>
            <a:fld id="{BFF07F44-7927-4F06-8BFD-E6EEF3C37E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721360" y="1588135"/>
            <a:ext cx="7787640" cy="1752600"/>
          </a:xfrm>
        </p:spPr>
        <p:txBody>
          <a:bodyPr>
            <a:normAutofit/>
          </a:bodyPr>
          <a:lstStyle/>
          <a:p>
            <a:pPr>
              <a:lnSpc>
                <a:spcPct val="150000"/>
              </a:lnSpc>
            </a:pPr>
            <a:r>
              <a:rPr lang="zh-CN" altLang="en-US" sz="2800" b="1" dirty="0">
                <a:solidFill>
                  <a:srgbClr val="0000FF"/>
                </a:solidFill>
                <a:latin typeface="黑体" panose="02010609060101010101" pitchFamily="2" charset="-122"/>
                <a:ea typeface="黑体" panose="02010609060101010101" pitchFamily="2" charset="-122"/>
              </a:rPr>
              <a:t>研究半导体材料或器件在各种应力作用下响应特性及响应机制的物理基础</a:t>
            </a:r>
            <a:endParaRPr lang="zh-CN" altLang="en-US" sz="2800" b="1" dirty="0">
              <a:solidFill>
                <a:srgbClr val="0000FF"/>
              </a:solidFill>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12"/>
          </p:nvPr>
        </p:nvSpPr>
        <p:spPr/>
        <p:txBody>
          <a:bodyPr/>
          <a:lstStyle/>
          <a:p>
            <a:fld id="{281B404A-1B04-4E8D-A6A2-96325BA0B77B}" type="slidenum">
              <a:rPr lang="zh-CN" altLang="en-US" smtClean="0"/>
            </a:fld>
            <a:endParaRPr lang="zh-CN" altLang="en-US"/>
          </a:p>
        </p:txBody>
      </p:sp>
      <p:sp>
        <p:nvSpPr>
          <p:cNvPr id="5" name="Rectangle 7"/>
          <p:cNvSpPr>
            <a:spLocks noGrp="1" noChangeArrowheads="1"/>
          </p:cNvSpPr>
          <p:nvPr>
            <p:ph type="ctrTitle"/>
          </p:nvPr>
        </p:nvSpPr>
        <p:spPr>
          <a:xfrm>
            <a:off x="539552" y="168548"/>
            <a:ext cx="7772400" cy="1470025"/>
          </a:xfrm>
          <a:noFill/>
        </p:spPr>
        <p:txBody>
          <a:bodyPr>
            <a:normAutofit/>
          </a:bodyPr>
          <a:lstStyle/>
          <a:p>
            <a:r>
              <a:rPr lang="zh-CN" altLang="en-US" sz="5400" b="1" dirty="0">
                <a:solidFill>
                  <a:srgbClr val="C00000"/>
                </a:solidFill>
                <a:latin typeface="黑体" panose="02010609060101010101" pitchFamily="2" charset="-122"/>
                <a:ea typeface="黑体" panose="02010609060101010101" pitchFamily="2" charset="-122"/>
              </a:rPr>
              <a:t>半导体基本方程</a:t>
            </a:r>
            <a:endParaRPr lang="zh-CN" altLang="en-US" sz="5400" b="1" dirty="0">
              <a:solidFill>
                <a:srgbClr val="C00000"/>
              </a:solidFill>
              <a:latin typeface="黑体" panose="02010609060101010101" pitchFamily="2" charset="-122"/>
              <a:ea typeface="黑体" panose="02010609060101010101" pitchFamily="2" charset="-122"/>
            </a:endParaRPr>
          </a:p>
        </p:txBody>
      </p:sp>
      <p:sp>
        <p:nvSpPr>
          <p:cNvPr id="6" name="TextBox 5"/>
          <p:cNvSpPr txBox="1"/>
          <p:nvPr/>
        </p:nvSpPr>
        <p:spPr>
          <a:xfrm>
            <a:off x="808678" y="3140968"/>
            <a:ext cx="4158511" cy="2677656"/>
          </a:xfrm>
          <a:prstGeom prst="rect">
            <a:avLst/>
          </a:prstGeom>
          <a:noFill/>
        </p:spPr>
        <p:txBody>
          <a:bodyPr wrap="none" rtlCol="0">
            <a:spAutoFit/>
          </a:bodyPr>
          <a:lstStyle/>
          <a:p>
            <a:pPr>
              <a:lnSpc>
                <a:spcPct val="150000"/>
              </a:lnSpc>
            </a:pPr>
            <a:r>
              <a:rPr lang="zh-CN" altLang="en-US" sz="2800" b="1" dirty="0">
                <a:solidFill>
                  <a:srgbClr val="0000FF"/>
                </a:solidFill>
                <a:latin typeface="黑体" panose="02010609060101010101" pitchFamily="2" charset="-122"/>
                <a:ea typeface="黑体" panose="02010609060101010101" pitchFamily="2" charset="-122"/>
              </a:rPr>
              <a:t>包括：</a:t>
            </a:r>
            <a:endParaRPr lang="en-US" altLang="zh-CN" sz="2800" b="1" dirty="0">
              <a:solidFill>
                <a:srgbClr val="0000FF"/>
              </a:solidFill>
              <a:latin typeface="黑体" panose="02010609060101010101" pitchFamily="2" charset="-122"/>
              <a:ea typeface="黑体" panose="02010609060101010101" pitchFamily="2" charset="-122"/>
            </a:endParaRPr>
          </a:p>
          <a:p>
            <a:pPr>
              <a:lnSpc>
                <a:spcPct val="150000"/>
              </a:lnSpc>
            </a:pPr>
            <a:r>
              <a:rPr lang="en-US" altLang="zh-CN" sz="2800" b="1" dirty="0">
                <a:solidFill>
                  <a:srgbClr val="0000FF"/>
                </a:solidFill>
                <a:latin typeface="黑体" panose="02010609060101010101" pitchFamily="2" charset="-122"/>
                <a:ea typeface="黑体" panose="02010609060101010101" pitchFamily="2" charset="-122"/>
              </a:rPr>
              <a:t>        </a:t>
            </a:r>
            <a:r>
              <a:rPr lang="zh-CN" altLang="en-US" sz="2800" b="1" dirty="0">
                <a:solidFill>
                  <a:srgbClr val="0000FF"/>
                </a:solidFill>
                <a:latin typeface="黑体" panose="02010609060101010101" pitchFamily="2" charset="-122"/>
                <a:ea typeface="黑体" panose="02010609060101010101" pitchFamily="2" charset="-122"/>
              </a:rPr>
              <a:t>泊松方程</a:t>
            </a:r>
            <a:endParaRPr lang="en-US" altLang="zh-CN" sz="2800" b="1" dirty="0">
              <a:solidFill>
                <a:srgbClr val="0000FF"/>
              </a:solidFill>
              <a:latin typeface="黑体" panose="02010609060101010101" pitchFamily="2" charset="-122"/>
              <a:ea typeface="黑体" panose="02010609060101010101" pitchFamily="2" charset="-122"/>
            </a:endParaRPr>
          </a:p>
          <a:p>
            <a:pPr>
              <a:lnSpc>
                <a:spcPct val="150000"/>
              </a:lnSpc>
            </a:pPr>
            <a:r>
              <a:rPr lang="zh-CN" altLang="en-US" sz="2800" b="1" dirty="0" smtClean="0">
                <a:solidFill>
                  <a:srgbClr val="0000FF"/>
                </a:solidFill>
                <a:latin typeface="黑体" panose="02010609060101010101" pitchFamily="2" charset="-122"/>
                <a:ea typeface="黑体" panose="02010609060101010101" pitchFamily="2" charset="-122"/>
              </a:rPr>
              <a:t>        电流密度</a:t>
            </a:r>
            <a:r>
              <a:rPr lang="zh-CN" altLang="en-US" sz="2800" b="1" dirty="0">
                <a:solidFill>
                  <a:srgbClr val="0000FF"/>
                </a:solidFill>
                <a:latin typeface="黑体" panose="02010609060101010101" pitchFamily="2" charset="-122"/>
                <a:ea typeface="黑体" panose="02010609060101010101" pitchFamily="2" charset="-122"/>
              </a:rPr>
              <a:t>方程</a:t>
            </a:r>
            <a:endParaRPr lang="en-US" altLang="zh-CN" sz="2800" b="1" dirty="0">
              <a:solidFill>
                <a:srgbClr val="0000FF"/>
              </a:solidFill>
              <a:latin typeface="黑体" panose="02010609060101010101" pitchFamily="2" charset="-122"/>
              <a:ea typeface="黑体" panose="02010609060101010101" pitchFamily="2" charset="-122"/>
            </a:endParaRPr>
          </a:p>
          <a:p>
            <a:pPr>
              <a:lnSpc>
                <a:spcPct val="150000"/>
              </a:lnSpc>
            </a:pPr>
            <a:r>
              <a:rPr lang="en-US" altLang="zh-CN" sz="2800" b="1" dirty="0">
                <a:solidFill>
                  <a:srgbClr val="0000FF"/>
                </a:solidFill>
                <a:latin typeface="黑体" panose="02010609060101010101" pitchFamily="2" charset="-122"/>
                <a:ea typeface="黑体" panose="02010609060101010101" pitchFamily="2" charset="-122"/>
              </a:rPr>
              <a:t>        </a:t>
            </a:r>
            <a:r>
              <a:rPr lang="zh-CN" altLang="en-US" sz="2800" b="1" dirty="0">
                <a:solidFill>
                  <a:srgbClr val="0000FF"/>
                </a:solidFill>
                <a:latin typeface="黑体" panose="02010609060101010101" pitchFamily="2" charset="-122"/>
                <a:ea typeface="黑体" panose="02010609060101010101" pitchFamily="2" charset="-122"/>
              </a:rPr>
              <a:t>电流连续性方程</a:t>
            </a:r>
            <a:endParaRPr lang="zh-CN" altLang="en-US" sz="2800" b="1" dirty="0">
              <a:solidFill>
                <a:srgbClr val="0000FF"/>
              </a:solidFill>
              <a:latin typeface="黑体" panose="02010609060101010101" pitchFamily="2" charset="-122"/>
              <a:ea typeface="黑体" panose="02010609060101010101" pitchFamily="2" charset="-122"/>
            </a:endParaRPr>
          </a:p>
        </p:txBody>
      </p:sp>
      <p:sp>
        <p:nvSpPr>
          <p:cNvPr id="8" name="右大括号 7"/>
          <p:cNvSpPr/>
          <p:nvPr/>
        </p:nvSpPr>
        <p:spPr>
          <a:xfrm rot="10800000">
            <a:off x="1835696" y="4149080"/>
            <a:ext cx="360040" cy="1402358"/>
          </a:xfrm>
          <a:prstGeom prst="rightBrace">
            <a:avLst>
              <a:gd name="adj1" fmla="val 0"/>
              <a:gd name="adj2" fmla="val 50000"/>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2696A1F0-5025-480A-A79F-E6DC21E54A8D}" type="slidenum">
              <a:rPr lang="en-US" altLang="zh-CN"/>
            </a:fld>
            <a:endParaRPr lang="en-US" altLang="zh-CN"/>
          </a:p>
        </p:txBody>
      </p:sp>
      <p:sp>
        <p:nvSpPr>
          <p:cNvPr id="81922" name="Rectangle 2"/>
          <p:cNvSpPr>
            <a:spLocks noGrp="1" noChangeArrowheads="1"/>
          </p:cNvSpPr>
          <p:nvPr>
            <p:ph type="title"/>
          </p:nvPr>
        </p:nvSpPr>
        <p:spPr>
          <a:xfrm>
            <a:off x="467544" y="283257"/>
            <a:ext cx="7082746" cy="731838"/>
          </a:xfrm>
        </p:spPr>
        <p:txBody>
          <a:bodyPr>
            <a:normAutofit/>
          </a:bodyPr>
          <a:lstStyle/>
          <a:p>
            <a:r>
              <a:rPr lang="zh-CN" altLang="en-US" sz="4000" b="1" dirty="0">
                <a:solidFill>
                  <a:srgbClr val="C00000"/>
                </a:solidFill>
                <a:latin typeface="黑体" panose="02010609060101010101" pitchFamily="2" charset="-122"/>
                <a:ea typeface="黑体" panose="02010609060101010101" pitchFamily="2" charset="-122"/>
              </a:rPr>
              <a:t>半导体基本方程：泊松方程</a:t>
            </a:r>
            <a:endParaRPr lang="zh-CN" altLang="en-US" sz="4000" b="1" dirty="0">
              <a:solidFill>
                <a:srgbClr val="C00000"/>
              </a:solidFill>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5" name="Object 6"/>
              <p:cNvSpPr txBox="1"/>
              <p:nvPr/>
            </p:nvSpPr>
            <p:spPr bwMode="auto">
              <a:xfrm>
                <a:off x="1259840" y="2636520"/>
                <a:ext cx="6163945" cy="1368425"/>
              </a:xfrm>
              <a:prstGeom prst="rect">
                <a:avLst/>
              </a:prstGeom>
              <a:noFill/>
            </p:spPr>
            <p:txBody>
              <a:bodyPr>
                <a:noAutofit/>
              </a:bodyPr>
              <a:lstStyle/>
              <a:p>
                <a14:m>
                  <m:oMathPara xmlns:m="http://schemas.openxmlformats.org/officeDocument/2006/math">
                    <m:oMathParaPr>
                      <m:jc m:val="left"/>
                    </m:oMathParaPr>
                    <m:oMath xmlns:m="http://schemas.openxmlformats.org/officeDocument/2006/math">
                      <m:f>
                        <m:fPr>
                          <m:ctrlPr>
                            <a:rPr lang="en-US" altLang="zh-CN" sz="2800" b="1" i="1" smtClean="0">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m:t>
                          </m:r>
                          <m:r>
                            <a:rPr lang="en-US" altLang="zh-CN" sz="2800" b="1" i="1" smtClean="0">
                              <a:solidFill>
                                <a:srgbClr val="0000FF"/>
                              </a:solidFill>
                              <a:latin typeface="Cambria Math" panose="02040503050406030204" pitchFamily="18" charset="0"/>
                            </a:rPr>
                            <m:t>𝑬</m:t>
                          </m:r>
                        </m:num>
                        <m:den>
                          <m:r>
                            <a:rPr lang="zh-CN" altLang="en-US" sz="2800" b="1" i="1" smtClean="0">
                              <a:solidFill>
                                <a:srgbClr val="0000FF"/>
                              </a:solidFill>
                              <a:latin typeface="Cambria Math" panose="02040503050406030204" pitchFamily="18" charset="0"/>
                            </a:rPr>
                            <m:t>𝝏</m:t>
                          </m:r>
                          <m:r>
                            <a:rPr lang="en-US" altLang="zh-CN" sz="2800" b="1" i="1" smtClean="0">
                              <a:solidFill>
                                <a:srgbClr val="0000FF"/>
                              </a:solidFill>
                              <a:latin typeface="Cambria Math" panose="02040503050406030204" pitchFamily="18" charset="0"/>
                            </a:rPr>
                            <m:t>𝒙</m:t>
                          </m:r>
                        </m:den>
                      </m:f>
                      <m:r>
                        <a:rPr lang="zh-CN" altLang="en-US" sz="2800" b="1" i="1">
                          <a:solidFill>
                            <a:srgbClr val="0000FF"/>
                          </a:solidFill>
                          <a:latin typeface="Cambria Math" panose="02040503050406030204" pitchFamily="18" charset="0"/>
                        </a:rPr>
                        <m:t>=</m:t>
                      </m:r>
                      <m:r>
                        <a:rPr lang="en-US" altLang="zh-CN" sz="2800" b="1" i="1" smtClean="0">
                          <a:solidFill>
                            <a:srgbClr val="0000FF"/>
                          </a:solidFill>
                          <a:latin typeface="Cambria Math" panose="02040503050406030204" pitchFamily="18" charset="0"/>
                        </a:rPr>
                        <m:t>−</m:t>
                      </m:r>
                      <m:f>
                        <m:fPr>
                          <m:ctrlPr>
                            <a:rPr lang="en-US" altLang="zh-CN" sz="2800" b="1" i="1" smtClean="0">
                              <a:solidFill>
                                <a:srgbClr val="0000FF"/>
                              </a:solidFill>
                              <a:latin typeface="Cambria Math" panose="02040503050406030204" pitchFamily="18" charset="0"/>
                            </a:rPr>
                          </m:ctrlPr>
                        </m:fPr>
                        <m:num>
                          <m:sSup>
                            <m:sSupPr>
                              <m:ctrlPr>
                                <a:rPr lang="en-US" altLang="zh-CN" sz="2800" b="1" i="1" smtClean="0">
                                  <a:solidFill>
                                    <a:srgbClr val="0000FF"/>
                                  </a:solidFill>
                                  <a:latin typeface="Cambria Math" panose="02040503050406030204" pitchFamily="18" charset="0"/>
                                </a:rPr>
                              </m:ctrlPr>
                            </m:sSupPr>
                            <m:e>
                              <m:r>
                                <a:rPr lang="en-US" altLang="zh-CN" sz="2800" b="1" i="1" smtClean="0">
                                  <a:solidFill>
                                    <a:srgbClr val="0000FF"/>
                                  </a:solidFill>
                                  <a:latin typeface="Cambria Math" panose="02040503050406030204" pitchFamily="18" charset="0"/>
                                </a:rPr>
                                <m:t>𝝏</m:t>
                              </m:r>
                            </m:e>
                            <m:sup>
                              <m:r>
                                <a:rPr lang="en-US" altLang="zh-CN" sz="2800" b="1" i="1" smtClean="0">
                                  <a:solidFill>
                                    <a:srgbClr val="0000FF"/>
                                  </a:solidFill>
                                  <a:latin typeface="Cambria Math" panose="02040503050406030204" pitchFamily="18" charset="0"/>
                                </a:rPr>
                                <m:t>𝟐</m:t>
                              </m:r>
                            </m:sup>
                          </m:sSup>
                          <m:r>
                            <a:rPr lang="en-US" altLang="zh-CN" sz="2800" b="1" i="1" smtClean="0">
                              <a:solidFill>
                                <a:srgbClr val="0000FF"/>
                              </a:solidFill>
                              <a:latin typeface="Cambria Math" panose="02040503050406030204" pitchFamily="18" charset="0"/>
                            </a:rPr>
                            <m:t>𝝍</m:t>
                          </m:r>
                        </m:num>
                        <m:den>
                          <m:sSup>
                            <m:sSupPr>
                              <m:ctrlPr>
                                <a:rPr lang="en-US" altLang="zh-CN" sz="2800" b="1" i="1" smtClean="0">
                                  <a:solidFill>
                                    <a:srgbClr val="0000FF"/>
                                  </a:solidFill>
                                  <a:latin typeface="Cambria Math" panose="02040503050406030204" pitchFamily="18" charset="0"/>
                                </a:rPr>
                              </m:ctrlPr>
                            </m:sSupPr>
                            <m:e>
                              <m:r>
                                <a:rPr lang="en-US" altLang="zh-CN" sz="2800" b="1" i="1" smtClean="0">
                                  <a:solidFill>
                                    <a:srgbClr val="0000FF"/>
                                  </a:solidFill>
                                  <a:latin typeface="Cambria Math" panose="02040503050406030204" pitchFamily="18" charset="0"/>
                                </a:rPr>
                                <m:t>𝝏</m:t>
                              </m:r>
                              <m:r>
                                <a:rPr lang="en-US" altLang="zh-CN" sz="2800" b="1" i="1" smtClean="0">
                                  <a:solidFill>
                                    <a:srgbClr val="0000FF"/>
                                  </a:solidFill>
                                  <a:latin typeface="Cambria Math" panose="02040503050406030204" pitchFamily="18" charset="0"/>
                                </a:rPr>
                                <m:t>𝒙</m:t>
                              </m:r>
                            </m:e>
                            <m:sup>
                              <m:r>
                                <a:rPr lang="en-US" altLang="zh-CN" sz="2800" b="1" i="1" smtClean="0">
                                  <a:solidFill>
                                    <a:srgbClr val="0000FF"/>
                                  </a:solidFill>
                                  <a:latin typeface="Cambria Math" panose="02040503050406030204" pitchFamily="18" charset="0"/>
                                </a:rPr>
                                <m:t>𝟐</m:t>
                              </m:r>
                            </m:sup>
                          </m:sSup>
                        </m:den>
                      </m:f>
                      <m:r>
                        <a:rPr lang="en-US" altLang="zh-CN" sz="2800" b="1" i="1" smtClean="0">
                          <a:solidFill>
                            <a:srgbClr val="0000FF"/>
                          </a:solidFill>
                          <a:latin typeface="Cambria Math" panose="02040503050406030204" pitchFamily="18" charset="0"/>
                        </a:rPr>
                        <m:t>=</m:t>
                      </m:r>
                      <m:f>
                        <m:fPr>
                          <m:ctrlPr>
                            <a:rPr lang="en-US" altLang="zh-CN" sz="2800" b="1" i="1" smtClean="0">
                              <a:solidFill>
                                <a:srgbClr val="0000FF"/>
                              </a:solidFill>
                              <a:latin typeface="Cambria Math" panose="02040503050406030204" pitchFamily="18" charset="0"/>
                            </a:rPr>
                          </m:ctrlPr>
                        </m:fPr>
                        <m:num>
                          <m:r>
                            <a:rPr lang="en-US" altLang="zh-CN" sz="2800" b="1" i="1" smtClean="0">
                              <a:solidFill>
                                <a:srgbClr val="0000FF"/>
                              </a:solidFill>
                              <a:latin typeface="Cambria Math" panose="02040503050406030204" pitchFamily="18" charset="0"/>
                            </a:rPr>
                            <m:t>𝒒</m:t>
                          </m:r>
                          <m:r>
                            <a:rPr lang="en-US" altLang="zh-CN" sz="2800" b="1" i="1" smtClean="0">
                              <a:solidFill>
                                <a:srgbClr val="0000FF"/>
                              </a:solidFill>
                              <a:latin typeface="Cambria Math" panose="02040503050406030204" pitchFamily="18" charset="0"/>
                            </a:rPr>
                            <m:t>(</m:t>
                          </m:r>
                          <m:sSubSup>
                            <m:sSubSupPr>
                              <m:ctrlPr>
                                <a:rPr lang="en-US" altLang="zh-CN" sz="2800" b="1" i="1" smtClean="0">
                                  <a:solidFill>
                                    <a:srgbClr val="0000FF"/>
                                  </a:solidFill>
                                  <a:latin typeface="Cambria Math" panose="02040503050406030204" pitchFamily="18" charset="0"/>
                                </a:rPr>
                              </m:ctrlPr>
                            </m:sSubSupPr>
                            <m:e>
                              <m:r>
                                <a:rPr lang="en-US" altLang="zh-CN" sz="2800" b="1" i="1" smtClean="0">
                                  <a:solidFill>
                                    <a:srgbClr val="0000FF"/>
                                  </a:solidFill>
                                  <a:latin typeface="Cambria Math" panose="02040503050406030204" pitchFamily="18" charset="0"/>
                                </a:rPr>
                                <m:t>𝑵</m:t>
                              </m:r>
                            </m:e>
                            <m:sub>
                              <m:r>
                                <a:rPr lang="en-US" altLang="zh-CN" sz="2800" b="1" i="1" smtClean="0">
                                  <a:solidFill>
                                    <a:srgbClr val="0000FF"/>
                                  </a:solidFill>
                                  <a:latin typeface="Cambria Math" panose="02040503050406030204" pitchFamily="18" charset="0"/>
                                </a:rPr>
                                <m:t>𝑫</m:t>
                              </m:r>
                            </m:sub>
                            <m:sup>
                              <m:r>
                                <a:rPr lang="en-US" altLang="zh-CN" sz="2800" b="1" i="1" smtClean="0">
                                  <a:solidFill>
                                    <a:srgbClr val="0000FF"/>
                                  </a:solidFill>
                                  <a:latin typeface="Cambria Math" panose="02040503050406030204" pitchFamily="18" charset="0"/>
                                </a:rPr>
                                <m:t>+</m:t>
                              </m:r>
                            </m:sup>
                          </m:sSubSup>
                          <m:r>
                            <a:rPr lang="en-US" altLang="zh-CN" sz="2800" b="1" i="1" smtClean="0">
                              <a:solidFill>
                                <a:srgbClr val="0000FF"/>
                              </a:solidFill>
                              <a:latin typeface="Cambria Math" panose="02040503050406030204" pitchFamily="18" charset="0"/>
                            </a:rPr>
                            <m:t>−</m:t>
                          </m:r>
                          <m:sSubSup>
                            <m:sSubSupPr>
                              <m:ctrlPr>
                                <a:rPr lang="en-US" altLang="zh-CN" sz="2800" b="1" i="1" smtClean="0">
                                  <a:solidFill>
                                    <a:srgbClr val="0000FF"/>
                                  </a:solidFill>
                                  <a:latin typeface="Cambria Math" panose="02040503050406030204" pitchFamily="18" charset="0"/>
                                </a:rPr>
                              </m:ctrlPr>
                            </m:sSubSupPr>
                            <m:e>
                              <m:r>
                                <a:rPr lang="en-US" altLang="zh-CN" sz="2800" b="1" i="1" smtClean="0">
                                  <a:solidFill>
                                    <a:srgbClr val="0000FF"/>
                                  </a:solidFill>
                                  <a:latin typeface="Cambria Math" panose="02040503050406030204" pitchFamily="18" charset="0"/>
                                </a:rPr>
                                <m:t>𝑵</m:t>
                              </m:r>
                            </m:e>
                            <m:sub>
                              <m:r>
                                <a:rPr lang="en-US" altLang="zh-CN" sz="2800" b="1" i="1" smtClean="0">
                                  <a:solidFill>
                                    <a:srgbClr val="0000FF"/>
                                  </a:solidFill>
                                  <a:latin typeface="Cambria Math" panose="02040503050406030204" pitchFamily="18" charset="0"/>
                                </a:rPr>
                                <m:t>𝑨</m:t>
                              </m:r>
                            </m:sub>
                            <m:sup>
                              <m:r>
                                <a:rPr lang="en-US" altLang="zh-CN" sz="2800" b="1" i="1" smtClean="0">
                                  <a:solidFill>
                                    <a:srgbClr val="0000FF"/>
                                  </a:solidFill>
                                  <a:latin typeface="Cambria Math" panose="02040503050406030204" pitchFamily="18" charset="0"/>
                                </a:rPr>
                                <m:t>−</m:t>
                              </m:r>
                            </m:sup>
                          </m:sSubSup>
                          <m:r>
                            <a:rPr lang="en-US" altLang="zh-CN" sz="2800" b="1" i="1" smtClean="0">
                              <a:solidFill>
                                <a:srgbClr val="0000FF"/>
                              </a:solidFill>
                              <a:latin typeface="Cambria Math" panose="02040503050406030204" pitchFamily="18" charset="0"/>
                            </a:rPr>
                            <m:t>+</m:t>
                          </m:r>
                          <m:r>
                            <a:rPr lang="en-US" altLang="zh-CN" sz="2800" b="1" i="1" smtClean="0">
                              <a:solidFill>
                                <a:srgbClr val="0000FF"/>
                              </a:solidFill>
                              <a:latin typeface="Cambria Math" panose="02040503050406030204" pitchFamily="18" charset="0"/>
                            </a:rPr>
                            <m:t>𝒑</m:t>
                          </m:r>
                          <m:r>
                            <a:rPr lang="en-US" altLang="zh-CN" sz="2800" b="1" i="1" smtClean="0">
                              <a:solidFill>
                                <a:srgbClr val="0000FF"/>
                              </a:solidFill>
                              <a:latin typeface="Cambria Math" panose="02040503050406030204" pitchFamily="18" charset="0"/>
                            </a:rPr>
                            <m:t>−</m:t>
                          </m:r>
                          <m:r>
                            <a:rPr lang="en-US" altLang="zh-CN" sz="2800" b="1" i="1" smtClean="0">
                              <a:solidFill>
                                <a:srgbClr val="0000FF"/>
                              </a:solidFill>
                              <a:latin typeface="Cambria Math" panose="02040503050406030204" pitchFamily="18" charset="0"/>
                            </a:rPr>
                            <m:t>𝒏</m:t>
                          </m:r>
                          <m:r>
                            <a:rPr lang="en-US" altLang="zh-CN" sz="2800" b="1" i="1" smtClean="0">
                              <a:solidFill>
                                <a:srgbClr val="0000FF"/>
                              </a:solidFill>
                              <a:latin typeface="Cambria Math" panose="02040503050406030204" pitchFamily="18" charset="0"/>
                            </a:rPr>
                            <m:t>)</m:t>
                          </m:r>
                        </m:num>
                        <m:den>
                          <m:sSub>
                            <m:sSubPr>
                              <m:ctrlPr>
                                <a:rPr lang="en-US" altLang="zh-CN" sz="2800" b="1" i="1" smtClean="0">
                                  <a:solidFill>
                                    <a:srgbClr val="0000FF"/>
                                  </a:solidFill>
                                  <a:latin typeface="Cambria Math" panose="02040503050406030204" pitchFamily="18" charset="0"/>
                                </a:rPr>
                              </m:ctrlPr>
                            </m:sSubPr>
                            <m:e>
                              <m:r>
                                <a:rPr lang="en-US" altLang="zh-CN" sz="2800" b="1" i="1" smtClean="0">
                                  <a:solidFill>
                                    <a:srgbClr val="0000FF"/>
                                  </a:solidFill>
                                  <a:latin typeface="Cambria Math" panose="02040503050406030204" pitchFamily="18" charset="0"/>
                                </a:rPr>
                                <m:t>𝜺</m:t>
                              </m:r>
                            </m:e>
                            <m:sub>
                              <m:r>
                                <a:rPr lang="en-US" altLang="zh-CN" sz="2800" b="1" i="1" smtClean="0">
                                  <a:solidFill>
                                    <a:srgbClr val="0000FF"/>
                                  </a:solidFill>
                                  <a:latin typeface="Cambria Math" panose="02040503050406030204" pitchFamily="18" charset="0"/>
                                </a:rPr>
                                <m:t>𝒔</m:t>
                              </m:r>
                            </m:sub>
                          </m:sSub>
                        </m:den>
                      </m:f>
                    </m:oMath>
                  </m:oMathPara>
                </a14:m>
                <a:endParaRPr lang="zh-CN" altLang="en-US" sz="2800" b="1" i="1" dirty="0">
                  <a:solidFill>
                    <a:srgbClr val="0000FF"/>
                  </a:solidFill>
                  <a:latin typeface="Cambria Math" panose="02040503050406030204" pitchFamily="18" charset="0"/>
                </a:endParaRPr>
              </a:p>
            </p:txBody>
          </p:sp>
        </mc:Choice>
        <mc:Fallback>
          <p:sp>
            <p:nvSpPr>
              <p:cNvPr id="5" name="Object 6"/>
              <p:cNvSpPr txBox="1">
                <a:spLocks noRot="1" noChangeAspect="1" noMove="1" noResize="1" noEditPoints="1" noAdjustHandles="1" noChangeArrowheads="1" noChangeShapeType="1" noTextEdit="1"/>
              </p:cNvSpPr>
              <p:nvPr/>
            </p:nvSpPr>
            <p:spPr bwMode="auto">
              <a:xfrm>
                <a:off x="1259840" y="2636520"/>
                <a:ext cx="6163945" cy="136842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1331595" y="1268730"/>
                <a:ext cx="1841500" cy="903605"/>
              </a:xfrm>
              <a:prstGeom prst="rect">
                <a:avLst/>
              </a:prstGeom>
              <a:noFill/>
              <a:ln w="28575">
                <a:solidFill>
                  <a:schemeClr val="bg1"/>
                </a:solidFill>
              </a:ln>
            </p:spPr>
            <p:txBody>
              <a:bodyPr wrap="square" rtlCol="0" anchor="t">
                <a:spAutoFit/>
              </a:bodyPr>
              <a:p>
                <a14:m>
                  <m:oMathPara xmlns:m="http://schemas.openxmlformats.org/officeDocument/2006/math">
                    <m:oMathParaPr>
                      <m:jc m:val="left"/>
                    </m:oMathParaPr>
                    <m:oMath xmlns:m="http://schemas.openxmlformats.org/officeDocument/2006/math">
                      <m:r>
                        <a:rPr lang="en-US" altLang="zh-CN" sz="2800" b="1" i="1" smtClean="0">
                          <a:solidFill>
                            <a:srgbClr val="0000FF"/>
                          </a:solidFill>
                          <a:latin typeface="Cambria Math" panose="02040503050406030204" pitchFamily="18" charset="0"/>
                        </a:rPr>
                        <m:t>𝑬</m:t>
                      </m:r>
                      <m:r>
                        <a:rPr lang="en-US" altLang="zh-CN" sz="2800" b="1" i="1" smtClean="0">
                          <a:solidFill>
                            <a:srgbClr val="0000FF"/>
                          </a:solidFill>
                          <a:latin typeface="Cambria Math" panose="02040503050406030204" pitchFamily="18" charset="0"/>
                        </a:rPr>
                        <m:t>=−</m:t>
                      </m:r>
                      <m:f>
                        <m:fPr>
                          <m:ctrlPr>
                            <a:rPr lang="en-US" altLang="zh-CN" sz="2800" b="1" i="1" smtClean="0">
                              <a:solidFill>
                                <a:srgbClr val="0000FF"/>
                              </a:solidFill>
                              <a:latin typeface="Cambria Math" panose="02040503050406030204" pitchFamily="18" charset="0"/>
                            </a:rPr>
                          </m:ctrlPr>
                        </m:fPr>
                        <m:num>
                          <m:r>
                            <a:rPr lang="en-US" altLang="zh-CN" sz="2800" b="1" i="1" smtClean="0">
                              <a:solidFill>
                                <a:srgbClr val="0000FF"/>
                              </a:solidFill>
                              <a:latin typeface="Cambria Math" panose="02040503050406030204" pitchFamily="18" charset="0"/>
                            </a:rPr>
                            <m:t>𝝏𝝍</m:t>
                          </m:r>
                        </m:num>
                        <m:den>
                          <m:r>
                            <a:rPr lang="en-US" altLang="zh-CN" sz="2800" b="1" i="1" smtClean="0">
                              <a:solidFill>
                                <a:srgbClr val="0000FF"/>
                              </a:solidFill>
                              <a:latin typeface="Cambria Math" panose="02040503050406030204" pitchFamily="18" charset="0"/>
                            </a:rPr>
                            <m:t>𝝏</m:t>
                          </m:r>
                          <m:r>
                            <a:rPr lang="en-US" altLang="zh-CN" sz="2800" b="1" i="1" smtClean="0">
                              <a:solidFill>
                                <a:srgbClr val="0000FF"/>
                              </a:solidFill>
                              <a:latin typeface="Cambria Math" panose="02040503050406030204" pitchFamily="18" charset="0"/>
                            </a:rPr>
                            <m:t>𝒙</m:t>
                          </m:r>
                        </m:den>
                      </m:f>
                    </m:oMath>
                  </m:oMathPara>
                </a14:m>
                <a:endParaRPr lang="en-US" altLang="zh-CN" sz="2800" b="1" i="1" smtClean="0">
                  <a:solidFill>
                    <a:srgbClr val="0000FF"/>
                  </a:solidFill>
                  <a:latin typeface="Cambria Math" panose="020405030504060302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1331595" y="1268730"/>
                <a:ext cx="1841500" cy="903605"/>
              </a:xfrm>
              <a:prstGeom prst="rect">
                <a:avLst/>
              </a:prstGeom>
              <a:blipFill rotWithShape="1">
                <a:blip r:embed="rId2"/>
                <a:stretch>
                  <a:fillRect l="-793" t="-1616" r="-759" b="-1546"/>
                </a:stretch>
              </a:blipFill>
              <a:ln w="28575">
                <a:solidFill>
                  <a:schemeClr val="bg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1259840" y="4436745"/>
                <a:ext cx="4894580" cy="1027430"/>
              </a:xfrm>
              <a:prstGeom prst="rect">
                <a:avLst/>
              </a:prstGeom>
              <a:noFill/>
              <a:ln w="28575">
                <a:solidFill>
                  <a:schemeClr val="bg1"/>
                </a:solidFill>
              </a:ln>
            </p:spPr>
            <p:txBody>
              <a:bodyPr wrap="none" rtlCol="0" anchor="t">
                <a:spAutoFit/>
              </a:bodyPr>
              <a:p>
                <a14:m>
                  <m:oMathPara xmlns:m="http://schemas.openxmlformats.org/officeDocument/2006/math">
                    <m:oMathParaPr>
                      <m:jc m:val="centerGroup"/>
                    </m:oMathParaPr>
                    <m:oMath xmlns:m="http://schemas.openxmlformats.org/officeDocument/2006/math">
                      <m:f>
                        <m:fPr>
                          <m:ctrlPr>
                            <a:rPr lang="en-US" altLang="zh-CN" sz="2800" b="1" i="1" smtClean="0">
                              <a:solidFill>
                                <a:srgbClr val="0000FF"/>
                              </a:solidFill>
                              <a:latin typeface="Cambria Math" panose="02040503050406030204" pitchFamily="18" charset="0"/>
                            </a:rPr>
                          </m:ctrlPr>
                        </m:fPr>
                        <m:num>
                          <m:sSup>
                            <m:sSupPr>
                              <m:ctrlPr>
                                <a:rPr lang="en-US" altLang="zh-CN" sz="2800" b="1" i="1" smtClean="0">
                                  <a:solidFill>
                                    <a:srgbClr val="0000FF"/>
                                  </a:solidFill>
                                  <a:latin typeface="Cambria Math" panose="02040503050406030204" pitchFamily="18" charset="0"/>
                                </a:rPr>
                              </m:ctrlPr>
                            </m:sSupPr>
                            <m:e>
                              <m:r>
                                <a:rPr lang="en-US" altLang="zh-CN" sz="2800" b="1" i="1" smtClean="0">
                                  <a:solidFill>
                                    <a:srgbClr val="0000FF"/>
                                  </a:solidFill>
                                  <a:latin typeface="Cambria Math" panose="02040503050406030204" pitchFamily="18" charset="0"/>
                                </a:rPr>
                                <m:t>𝝏</m:t>
                              </m:r>
                            </m:e>
                            <m:sup>
                              <m:r>
                                <a:rPr lang="en-US" altLang="zh-CN" sz="2800" b="1" i="1" smtClean="0">
                                  <a:solidFill>
                                    <a:srgbClr val="0000FF"/>
                                  </a:solidFill>
                                  <a:latin typeface="Cambria Math" panose="02040503050406030204" pitchFamily="18" charset="0"/>
                                </a:rPr>
                                <m:t>𝟐</m:t>
                              </m:r>
                            </m:sup>
                          </m:sSup>
                          <m:r>
                            <a:rPr lang="en-US" altLang="zh-CN" sz="2800" b="1" i="1" smtClean="0">
                              <a:solidFill>
                                <a:srgbClr val="0000FF"/>
                              </a:solidFill>
                              <a:latin typeface="Cambria Math" panose="02040503050406030204" pitchFamily="18" charset="0"/>
                            </a:rPr>
                            <m:t>𝝍</m:t>
                          </m:r>
                        </m:num>
                        <m:den>
                          <m:sSup>
                            <m:sSupPr>
                              <m:ctrlPr>
                                <a:rPr lang="en-US" altLang="zh-CN" sz="2800" b="1" i="1" smtClean="0">
                                  <a:solidFill>
                                    <a:srgbClr val="0000FF"/>
                                  </a:solidFill>
                                  <a:latin typeface="Cambria Math" panose="02040503050406030204" pitchFamily="18" charset="0"/>
                                </a:rPr>
                              </m:ctrlPr>
                            </m:sSupPr>
                            <m:e>
                              <m:r>
                                <a:rPr lang="en-US" altLang="zh-CN" sz="2800" b="1" i="1" smtClean="0">
                                  <a:solidFill>
                                    <a:srgbClr val="0000FF"/>
                                  </a:solidFill>
                                  <a:latin typeface="Cambria Math" panose="02040503050406030204" pitchFamily="18" charset="0"/>
                                </a:rPr>
                                <m:t>𝝏</m:t>
                              </m:r>
                              <m:r>
                                <a:rPr lang="en-US" altLang="zh-CN" sz="2800" b="1" i="1" smtClean="0">
                                  <a:solidFill>
                                    <a:srgbClr val="0000FF"/>
                                  </a:solidFill>
                                  <a:latin typeface="Cambria Math" panose="02040503050406030204" pitchFamily="18" charset="0"/>
                                </a:rPr>
                                <m:t>𝒙</m:t>
                              </m:r>
                            </m:e>
                            <m:sup>
                              <m:r>
                                <a:rPr lang="en-US" altLang="zh-CN" sz="2800" b="1" i="1" smtClean="0">
                                  <a:solidFill>
                                    <a:srgbClr val="0000FF"/>
                                  </a:solidFill>
                                  <a:latin typeface="Cambria Math" panose="02040503050406030204" pitchFamily="18" charset="0"/>
                                </a:rPr>
                                <m:t>𝟐</m:t>
                              </m:r>
                            </m:sup>
                          </m:sSup>
                        </m:den>
                      </m:f>
                      <m:r>
                        <a:rPr lang="en-US" altLang="zh-CN" sz="2800" b="1" i="1" smtClean="0">
                          <a:solidFill>
                            <a:srgbClr val="0000FF"/>
                          </a:solidFill>
                          <a:latin typeface="Cambria Math" panose="02040503050406030204" pitchFamily="18" charset="0"/>
                        </a:rPr>
                        <m:t>=</m:t>
                      </m:r>
                      <m:r>
                        <a:rPr lang="en-US" altLang="zh-CN" sz="2800" b="1" i="1" smtClean="0">
                          <a:solidFill>
                            <a:srgbClr val="0000FF"/>
                          </a:solidFill>
                          <a:latin typeface="Cambria Math" panose="02040503050406030204" pitchFamily="18" charset="0"/>
                        </a:rPr>
                        <m:t>−</m:t>
                      </m:r>
                      <m:f>
                        <m:fPr>
                          <m:ctrlPr>
                            <a:rPr lang="en-US" altLang="zh-CN" sz="2800" b="1" i="1" smtClean="0">
                              <a:solidFill>
                                <a:srgbClr val="0000FF"/>
                              </a:solidFill>
                              <a:latin typeface="Cambria Math" panose="02040503050406030204" pitchFamily="18" charset="0"/>
                            </a:rPr>
                          </m:ctrlPr>
                        </m:fPr>
                        <m:num>
                          <m:r>
                            <a:rPr lang="en-US" altLang="zh-CN" sz="2800" b="1" i="1" smtClean="0">
                              <a:solidFill>
                                <a:srgbClr val="0000FF"/>
                              </a:solidFill>
                              <a:latin typeface="Cambria Math" panose="02040503050406030204" pitchFamily="18" charset="0"/>
                            </a:rPr>
                            <m:t>𝒒</m:t>
                          </m:r>
                          <m:r>
                            <a:rPr lang="en-US" altLang="zh-CN" sz="2800" b="1" i="1" smtClean="0">
                              <a:solidFill>
                                <a:srgbClr val="0000FF"/>
                              </a:solidFill>
                              <a:latin typeface="Cambria Math" panose="02040503050406030204" pitchFamily="18" charset="0"/>
                            </a:rPr>
                            <m:t>(</m:t>
                          </m:r>
                          <m:sSubSup>
                            <m:sSubSupPr>
                              <m:ctrlPr>
                                <a:rPr lang="en-US" altLang="zh-CN" sz="2800" b="1" i="1" smtClean="0">
                                  <a:solidFill>
                                    <a:srgbClr val="0000FF"/>
                                  </a:solidFill>
                                  <a:latin typeface="Cambria Math" panose="02040503050406030204" pitchFamily="18" charset="0"/>
                                </a:rPr>
                              </m:ctrlPr>
                            </m:sSubSupPr>
                            <m:e>
                              <m:r>
                                <a:rPr lang="en-US" altLang="zh-CN" sz="2800" b="1" i="1" smtClean="0">
                                  <a:solidFill>
                                    <a:srgbClr val="0000FF"/>
                                  </a:solidFill>
                                  <a:latin typeface="Cambria Math" panose="02040503050406030204" pitchFamily="18" charset="0"/>
                                </a:rPr>
                                <m:t>𝑵</m:t>
                              </m:r>
                            </m:e>
                            <m:sub>
                              <m:r>
                                <a:rPr lang="en-US" altLang="zh-CN" sz="2800" b="1" i="1" smtClean="0">
                                  <a:solidFill>
                                    <a:srgbClr val="0000FF"/>
                                  </a:solidFill>
                                  <a:latin typeface="Cambria Math" panose="02040503050406030204" pitchFamily="18" charset="0"/>
                                </a:rPr>
                                <m:t>𝑫</m:t>
                              </m:r>
                            </m:sub>
                            <m:sup>
                              <m:r>
                                <a:rPr lang="en-US" altLang="zh-CN" sz="2800" b="1" i="1" smtClean="0">
                                  <a:solidFill>
                                    <a:srgbClr val="0000FF"/>
                                  </a:solidFill>
                                  <a:latin typeface="Cambria Math" panose="02040503050406030204" pitchFamily="18" charset="0"/>
                                </a:rPr>
                                <m:t>+</m:t>
                              </m:r>
                            </m:sup>
                          </m:sSubSup>
                          <m:r>
                            <a:rPr lang="en-US" altLang="zh-CN" sz="2800" b="1" i="1" smtClean="0">
                              <a:solidFill>
                                <a:srgbClr val="0000FF"/>
                              </a:solidFill>
                              <a:latin typeface="Cambria Math" panose="02040503050406030204" pitchFamily="18" charset="0"/>
                            </a:rPr>
                            <m:t>−</m:t>
                          </m:r>
                          <m:sSubSup>
                            <m:sSubSupPr>
                              <m:ctrlPr>
                                <a:rPr lang="en-US" altLang="zh-CN" sz="2800" b="1" i="1" smtClean="0">
                                  <a:solidFill>
                                    <a:srgbClr val="0000FF"/>
                                  </a:solidFill>
                                  <a:latin typeface="Cambria Math" panose="02040503050406030204" pitchFamily="18" charset="0"/>
                                </a:rPr>
                              </m:ctrlPr>
                            </m:sSubSupPr>
                            <m:e>
                              <m:r>
                                <a:rPr lang="en-US" altLang="zh-CN" sz="2800" b="1" i="1" smtClean="0">
                                  <a:solidFill>
                                    <a:srgbClr val="0000FF"/>
                                  </a:solidFill>
                                  <a:latin typeface="Cambria Math" panose="02040503050406030204" pitchFamily="18" charset="0"/>
                                </a:rPr>
                                <m:t>𝑵</m:t>
                              </m:r>
                            </m:e>
                            <m:sub>
                              <m:r>
                                <a:rPr lang="en-US" altLang="zh-CN" sz="2800" b="1" i="1" smtClean="0">
                                  <a:solidFill>
                                    <a:srgbClr val="0000FF"/>
                                  </a:solidFill>
                                  <a:latin typeface="Cambria Math" panose="02040503050406030204" pitchFamily="18" charset="0"/>
                                </a:rPr>
                                <m:t>𝑨</m:t>
                              </m:r>
                            </m:sub>
                            <m:sup>
                              <m:r>
                                <a:rPr lang="en-US" altLang="zh-CN" sz="2800" b="1" i="1" smtClean="0">
                                  <a:solidFill>
                                    <a:srgbClr val="0000FF"/>
                                  </a:solidFill>
                                  <a:latin typeface="Cambria Math" panose="02040503050406030204" pitchFamily="18" charset="0"/>
                                </a:rPr>
                                <m:t>−</m:t>
                              </m:r>
                            </m:sup>
                          </m:sSubSup>
                          <m:r>
                            <a:rPr lang="en-US" altLang="zh-CN" sz="2800" b="1" i="1" smtClean="0">
                              <a:solidFill>
                                <a:srgbClr val="0000FF"/>
                              </a:solidFill>
                              <a:latin typeface="Cambria Math" panose="02040503050406030204" pitchFamily="18" charset="0"/>
                            </a:rPr>
                            <m:t>+</m:t>
                          </m:r>
                          <m:r>
                            <a:rPr lang="en-US" altLang="zh-CN" sz="2800" b="1" i="1" smtClean="0">
                              <a:solidFill>
                                <a:srgbClr val="0000FF"/>
                              </a:solidFill>
                              <a:latin typeface="Cambria Math" panose="02040503050406030204" pitchFamily="18" charset="0"/>
                            </a:rPr>
                            <m:t>𝒑</m:t>
                          </m:r>
                          <m:r>
                            <a:rPr lang="en-US" altLang="zh-CN" sz="2800" b="1" i="1" smtClean="0">
                              <a:solidFill>
                                <a:srgbClr val="0000FF"/>
                              </a:solidFill>
                              <a:latin typeface="Cambria Math" panose="02040503050406030204" pitchFamily="18" charset="0"/>
                            </a:rPr>
                            <m:t>−</m:t>
                          </m:r>
                          <m:r>
                            <a:rPr lang="en-US" altLang="zh-CN" sz="2800" b="1" i="1" smtClean="0">
                              <a:solidFill>
                                <a:srgbClr val="0000FF"/>
                              </a:solidFill>
                              <a:latin typeface="Cambria Math" panose="02040503050406030204" pitchFamily="18" charset="0"/>
                            </a:rPr>
                            <m:t>𝒏</m:t>
                          </m:r>
                          <m:r>
                            <a:rPr lang="en-US" altLang="zh-CN" sz="2800" b="1" i="1" smtClean="0">
                              <a:solidFill>
                                <a:srgbClr val="0000FF"/>
                              </a:solidFill>
                              <a:latin typeface="Cambria Math" panose="02040503050406030204" pitchFamily="18" charset="0"/>
                            </a:rPr>
                            <m:t>)</m:t>
                          </m:r>
                        </m:num>
                        <m:den>
                          <m:sSub>
                            <m:sSubPr>
                              <m:ctrlPr>
                                <a:rPr lang="en-US" altLang="zh-CN" sz="2800" b="1" i="1" smtClean="0">
                                  <a:solidFill>
                                    <a:srgbClr val="0000FF"/>
                                  </a:solidFill>
                                  <a:latin typeface="Cambria Math" panose="02040503050406030204" pitchFamily="18" charset="0"/>
                                </a:rPr>
                              </m:ctrlPr>
                            </m:sSubPr>
                            <m:e>
                              <m:r>
                                <a:rPr lang="en-US" altLang="zh-CN" sz="2800" b="1" i="1" smtClean="0">
                                  <a:solidFill>
                                    <a:srgbClr val="0000FF"/>
                                  </a:solidFill>
                                  <a:latin typeface="Cambria Math" panose="02040503050406030204" pitchFamily="18" charset="0"/>
                                </a:rPr>
                                <m:t>𝜺</m:t>
                              </m:r>
                            </m:e>
                            <m:sub>
                              <m:r>
                                <a:rPr lang="en-US" altLang="zh-CN" sz="2800" b="1" i="1" smtClean="0">
                                  <a:solidFill>
                                    <a:srgbClr val="0000FF"/>
                                  </a:solidFill>
                                  <a:latin typeface="Cambria Math" panose="02040503050406030204" pitchFamily="18" charset="0"/>
                                </a:rPr>
                                <m:t>𝒔</m:t>
                              </m:r>
                            </m:sub>
                          </m:sSub>
                        </m:den>
                      </m:f>
                    </m:oMath>
                  </m:oMathPara>
                </a14:m>
                <a:endParaRPr lang="en-US" altLang="zh-CN" sz="2800" b="1" i="1" smtClean="0">
                  <a:solidFill>
                    <a:srgbClr val="0000FF"/>
                  </a:solidFill>
                  <a:latin typeface="Cambria Math" panose="02040503050406030204" pitchFamily="18"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1259840" y="4436745"/>
                <a:ext cx="4894580" cy="1027430"/>
              </a:xfrm>
              <a:prstGeom prst="rect">
                <a:avLst/>
              </a:prstGeom>
              <a:blipFill rotWithShape="1">
                <a:blip r:embed="rId3"/>
                <a:stretch>
                  <a:fillRect l="-298" t="-1422" r="-285" b="-1360"/>
                </a:stretch>
              </a:blipFill>
              <a:ln w="28575">
                <a:solidFill>
                  <a:schemeClr val="bg1"/>
                </a:solidFill>
              </a:ln>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98272CC-7670-43D9-A74C-1BE85D3E68D1}" type="slidenum">
              <a:rPr lang="en-US" altLang="zh-CN"/>
            </a:fld>
            <a:endParaRPr lang="en-US" altLang="zh-CN"/>
          </a:p>
        </p:txBody>
      </p:sp>
      <p:sp>
        <p:nvSpPr>
          <p:cNvPr id="61447" name="Rectangle 7"/>
          <p:cNvSpPr>
            <a:spLocks noGrp="1" noChangeArrowheads="1"/>
          </p:cNvSpPr>
          <p:nvPr>
            <p:ph type="title"/>
          </p:nvPr>
        </p:nvSpPr>
        <p:spPr>
          <a:xfrm>
            <a:off x="0" y="0"/>
            <a:ext cx="3491880" cy="1143000"/>
          </a:xfrm>
          <a:noFill/>
        </p:spPr>
        <p:txBody>
          <a:bodyPr>
            <a:normAutofit/>
          </a:bodyPr>
          <a:lstStyle/>
          <a:p>
            <a:r>
              <a:rPr lang="zh-CN" altLang="en-US" sz="4000" b="1" dirty="0">
                <a:solidFill>
                  <a:srgbClr val="C00000"/>
                </a:solidFill>
                <a:latin typeface="黑体" panose="02010609060101010101" pitchFamily="2" charset="-122"/>
                <a:ea typeface="黑体" panose="02010609060101010101" pitchFamily="2" charset="-122"/>
              </a:rPr>
              <a:t>电流密度方程</a:t>
            </a:r>
            <a:endParaRPr lang="zh-CN" altLang="en-US" sz="4000" b="1" dirty="0">
              <a:solidFill>
                <a:srgbClr val="C00000"/>
              </a:solidFill>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8" name="Object 2">
                <a:hlinkClick r:id="" action="ppaction://ole?verb=1"/>
              </p:cNvPr>
              <p:cNvSpPr txBox="1"/>
              <p:nvPr/>
            </p:nvSpPr>
            <p:spPr bwMode="auto">
              <a:xfrm>
                <a:off x="395536" y="1292980"/>
                <a:ext cx="6910878" cy="1071570"/>
              </a:xfrm>
              <a:prstGeom prst="rect">
                <a:avLst/>
              </a:prstGeom>
              <a:noFill/>
            </p:spPr>
            <p:txBody>
              <a:bodyPr>
                <a:normAutofit fontScale="92500"/>
              </a:bodyPr>
              <a:lstStyle/>
              <a:p>
                <a14:m>
                  <m:oMathPara xmlns:m="http://schemas.openxmlformats.org/officeDocument/2006/math">
                    <m:oMathParaPr>
                      <m:jc m:val="left"/>
                    </m:oMathParaPr>
                    <m:oMath xmlns:m="http://schemas.openxmlformats.org/officeDocument/2006/math">
                      <m:sSub>
                        <m:sSubPr>
                          <m:ctrlPr>
                            <a:rPr lang="zh-CN" altLang="en-US" sz="2800" b="1" i="1" smtClean="0">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𝑱</m:t>
                          </m:r>
                        </m:e>
                        <m:sub>
                          <m:r>
                            <a:rPr lang="zh-CN" altLang="en-US" sz="2800" b="1" i="1">
                              <a:solidFill>
                                <a:srgbClr val="0000FF"/>
                              </a:solidFill>
                              <a:latin typeface="Cambria Math" panose="02040503050406030204" pitchFamily="18" charset="0"/>
                            </a:rPr>
                            <m:t>𝒏</m:t>
                          </m:r>
                        </m:sub>
                      </m:sSub>
                      <m:r>
                        <a:rPr lang="zh-CN" altLang="en-US" sz="2800" b="1" i="1">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𝑱</m:t>
                          </m:r>
                        </m:e>
                        <m:sub>
                          <m:r>
                            <a:rPr lang="zh-CN" altLang="en-US" sz="2800" b="1" i="1">
                              <a:solidFill>
                                <a:srgbClr val="0000FF"/>
                              </a:solidFill>
                              <a:latin typeface="Cambria Math" panose="02040503050406030204" pitchFamily="18" charset="0"/>
                            </a:rPr>
                            <m:t>𝒏</m:t>
                          </m:r>
                        </m:sub>
                      </m:sSub>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m:t>
                          </m:r>
                        </m:e>
                        <m:sub>
                          <m:r>
                            <a:rPr lang="zh-CN" altLang="en-US" sz="2800" b="1" i="1">
                              <a:solidFill>
                                <a:srgbClr val="0000FF"/>
                              </a:solidFill>
                              <a:latin typeface="Cambria Math" panose="02040503050406030204" pitchFamily="18" charset="0"/>
                            </a:rPr>
                            <m:t>扩散</m:t>
                          </m:r>
                        </m:sub>
                      </m:sSub>
                      <m:r>
                        <a:rPr lang="zh-CN" altLang="en-US" sz="2800" b="1" i="1">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d>
                            <m:dPr>
                              <m:ctrlPr>
                                <a:rPr lang="zh-CN" altLang="en-US" sz="2800" b="1" i="1">
                                  <a:solidFill>
                                    <a:srgbClr val="0000FF"/>
                                  </a:solidFill>
                                  <a:latin typeface="Cambria Math" panose="02040503050406030204" pitchFamily="18" charset="0"/>
                                </a:rPr>
                              </m:ctrlPr>
                            </m:dPr>
                            <m:e>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𝑱</m:t>
                                  </m:r>
                                </m:e>
                                <m:sub>
                                  <m:r>
                                    <a:rPr lang="zh-CN" altLang="en-US" sz="2800" b="1" i="1">
                                      <a:solidFill>
                                        <a:srgbClr val="0000FF"/>
                                      </a:solidFill>
                                      <a:latin typeface="Cambria Math" panose="02040503050406030204" pitchFamily="18" charset="0"/>
                                    </a:rPr>
                                    <m:t>𝒏</m:t>
                                  </m:r>
                                </m:sub>
                              </m:sSub>
                            </m:e>
                          </m:d>
                        </m:e>
                        <m:sub>
                          <m:r>
                            <a:rPr lang="zh-CN" altLang="en-US" sz="2800" b="1" i="1">
                              <a:solidFill>
                                <a:srgbClr val="0000FF"/>
                              </a:solidFill>
                              <a:latin typeface="Cambria Math" panose="02040503050406030204" pitchFamily="18" charset="0"/>
                            </a:rPr>
                            <m:t>漂移</m:t>
                          </m:r>
                        </m:sub>
                      </m:sSub>
                      <m:r>
                        <a:rPr lang="zh-CN" altLang="en-US" sz="2800" b="1" i="1">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𝒒</m:t>
                      </m:r>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𝑫</m:t>
                          </m:r>
                        </m:e>
                        <m:sub>
                          <m:r>
                            <a:rPr lang="zh-CN" altLang="en-US" sz="2800" b="1" i="1">
                              <a:solidFill>
                                <a:srgbClr val="0000FF"/>
                              </a:solidFill>
                              <a:latin typeface="Cambria Math" panose="02040503050406030204" pitchFamily="18" charset="0"/>
                            </a:rPr>
                            <m:t>𝒏</m:t>
                          </m:r>
                        </m:sub>
                      </m:sSub>
                      <m:f>
                        <m:fPr>
                          <m:ctrlPr>
                            <a:rPr lang="zh-CN" altLang="en-US" sz="2800" b="1" i="1">
                              <a:solidFill>
                                <a:srgbClr val="0000FF"/>
                              </a:solidFill>
                              <a:latin typeface="Cambria Math" panose="02040503050406030204" pitchFamily="18" charset="0"/>
                            </a:rPr>
                          </m:ctrlPr>
                        </m:fPr>
                        <m:num>
                          <m:r>
                            <a:rPr lang="zh-CN" altLang="en-US" sz="2800" b="1" i="1">
                              <a:solidFill>
                                <a:srgbClr val="0000FF"/>
                              </a:solidFill>
                              <a:latin typeface="Cambria Math" panose="02040503050406030204" pitchFamily="18" charset="0"/>
                            </a:rPr>
                            <m:t>𝒅𝒏</m:t>
                          </m:r>
                        </m:num>
                        <m:den>
                          <m:r>
                            <a:rPr lang="zh-CN" altLang="en-US" sz="2800" b="1" i="1">
                              <a:solidFill>
                                <a:srgbClr val="0000FF"/>
                              </a:solidFill>
                              <a:latin typeface="Cambria Math" panose="02040503050406030204" pitchFamily="18" charset="0"/>
                            </a:rPr>
                            <m:t>𝒅𝒙</m:t>
                          </m:r>
                        </m:den>
                      </m:f>
                      <m:r>
                        <a:rPr lang="zh-CN" altLang="en-US" sz="2800" b="1" i="1">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𝒒</m:t>
                      </m:r>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𝝁</m:t>
                          </m:r>
                        </m:e>
                        <m:sub>
                          <m:r>
                            <a:rPr lang="zh-CN" altLang="en-US" sz="2800" b="1" i="1">
                              <a:solidFill>
                                <a:srgbClr val="0000FF"/>
                              </a:solidFill>
                              <a:latin typeface="Cambria Math" panose="02040503050406030204" pitchFamily="18" charset="0"/>
                            </a:rPr>
                            <m:t>𝒏</m:t>
                          </m:r>
                        </m:sub>
                      </m:sSub>
                      <m:r>
                        <a:rPr lang="zh-CN" altLang="en-US" sz="2800" b="1" i="1">
                          <a:solidFill>
                            <a:srgbClr val="0000FF"/>
                          </a:solidFill>
                          <a:latin typeface="Cambria Math" panose="02040503050406030204" pitchFamily="18" charset="0"/>
                        </a:rPr>
                        <m:t>𝒏𝑬</m:t>
                      </m:r>
                    </m:oMath>
                  </m:oMathPara>
                </a14:m>
                <a:endParaRPr lang="zh-CN" altLang="en-US" sz="2800" b="1" dirty="0">
                  <a:solidFill>
                    <a:srgbClr val="0000FF"/>
                  </a:solidFill>
                  <a:latin typeface="黑体" panose="02010609060101010101" pitchFamily="2" charset="-122"/>
                  <a:ea typeface="黑体" panose="02010609060101010101" pitchFamily="2" charset="-122"/>
                </a:endParaRPr>
              </a:p>
            </p:txBody>
          </p:sp>
        </mc:Choice>
        <mc:Fallback>
          <p:sp>
            <p:nvSpPr>
              <p:cNvPr id="8" name="Object 2">
                <a:hlinkClick r:id="" action="ppaction://ole?verb=1"/>
              </p:cNvPr>
              <p:cNvSpPr txBox="1">
                <a:spLocks noRot="1" noChangeAspect="1" noMove="1" noResize="1" noEditPoints="1" noAdjustHandles="1" noChangeArrowheads="1" noChangeShapeType="1" noTextEdit="1"/>
              </p:cNvSpPr>
              <p:nvPr/>
            </p:nvSpPr>
            <p:spPr bwMode="auto">
              <a:xfrm>
                <a:off x="395536" y="1292980"/>
                <a:ext cx="6910878" cy="1071570"/>
              </a:xfrm>
              <a:prstGeom prst="rect">
                <a:avLst/>
              </a:prstGeom>
              <a:blipFill rotWithShape="1">
                <a:blip r:embed="rId1"/>
                <a:stretch>
                  <a:fillRect l="-8" t="-11" r="2" b="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bject 6">
                <a:hlinkClick r:id="" action="ppaction://ole?verb=1"/>
              </p:cNvPr>
              <p:cNvSpPr txBox="1"/>
              <p:nvPr/>
            </p:nvSpPr>
            <p:spPr bwMode="auto">
              <a:xfrm>
                <a:off x="486205" y="2451375"/>
                <a:ext cx="7326766" cy="1071570"/>
              </a:xfrm>
              <a:prstGeom prst="rect">
                <a:avLst/>
              </a:prstGeom>
              <a:noFill/>
            </p:spPr>
            <p:txBody>
              <a:bodyPr>
                <a:normAutofit fontScale="92500"/>
              </a:bodyPr>
              <a:lstStyle/>
              <a:p>
                <a14:m>
                  <m:oMathPara xmlns:m="http://schemas.openxmlformats.org/officeDocument/2006/math">
                    <m:oMathParaPr>
                      <m:jc m:val="left"/>
                    </m:oMathParaPr>
                    <m:oMath xmlns:m="http://schemas.openxmlformats.org/officeDocument/2006/math">
                      <m:sSub>
                        <m:sSubPr>
                          <m:ctrlPr>
                            <a:rPr lang="zh-CN" altLang="en-US" sz="2800" b="1" i="1" smtClean="0">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𝑱</m:t>
                          </m:r>
                        </m:e>
                        <m:sub>
                          <m:r>
                            <a:rPr lang="zh-CN" altLang="en-US" sz="2800" b="1" i="1">
                              <a:solidFill>
                                <a:srgbClr val="0000FF"/>
                              </a:solidFill>
                              <a:latin typeface="Cambria Math" panose="02040503050406030204" pitchFamily="18" charset="0"/>
                            </a:rPr>
                            <m:t>𝒑</m:t>
                          </m:r>
                        </m:sub>
                      </m:sSub>
                      <m:r>
                        <a:rPr lang="zh-CN" altLang="en-US" sz="2800" b="1" i="1">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𝑱</m:t>
                          </m:r>
                        </m:e>
                        <m:sub>
                          <m:r>
                            <a:rPr lang="zh-CN" altLang="en-US" sz="2800" b="1" i="1">
                              <a:solidFill>
                                <a:srgbClr val="0000FF"/>
                              </a:solidFill>
                              <a:latin typeface="Cambria Math" panose="02040503050406030204" pitchFamily="18" charset="0"/>
                            </a:rPr>
                            <m:t>𝒑</m:t>
                          </m:r>
                        </m:sub>
                      </m:sSub>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m:t>
                          </m:r>
                        </m:e>
                        <m:sub>
                          <m:r>
                            <a:rPr lang="zh-CN" altLang="en-US" sz="2800" b="1" i="1">
                              <a:solidFill>
                                <a:srgbClr val="0000FF"/>
                              </a:solidFill>
                              <a:latin typeface="Cambria Math" panose="02040503050406030204" pitchFamily="18" charset="0"/>
                            </a:rPr>
                            <m:t>扩散</m:t>
                          </m:r>
                        </m:sub>
                      </m:sSub>
                      <m:r>
                        <a:rPr lang="zh-CN" altLang="en-US" sz="2800" b="1" i="1">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d>
                            <m:dPr>
                              <m:ctrlPr>
                                <a:rPr lang="zh-CN" altLang="en-US" sz="2800" b="1" i="1">
                                  <a:solidFill>
                                    <a:srgbClr val="0000FF"/>
                                  </a:solidFill>
                                  <a:latin typeface="Cambria Math" panose="02040503050406030204" pitchFamily="18" charset="0"/>
                                </a:rPr>
                              </m:ctrlPr>
                            </m:dPr>
                            <m:e>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𝑱</m:t>
                                  </m:r>
                                </m:e>
                                <m:sub>
                                  <m:r>
                                    <a:rPr lang="zh-CN" altLang="en-US" sz="2800" b="1" i="1">
                                      <a:solidFill>
                                        <a:srgbClr val="0000FF"/>
                                      </a:solidFill>
                                      <a:latin typeface="Cambria Math" panose="02040503050406030204" pitchFamily="18" charset="0"/>
                                    </a:rPr>
                                    <m:t>𝒑</m:t>
                                  </m:r>
                                </m:sub>
                              </m:sSub>
                            </m:e>
                          </m:d>
                        </m:e>
                        <m:sub>
                          <m:r>
                            <a:rPr lang="zh-CN" altLang="en-US" sz="2800" b="1" i="1">
                              <a:solidFill>
                                <a:srgbClr val="0000FF"/>
                              </a:solidFill>
                              <a:latin typeface="Cambria Math" panose="02040503050406030204" pitchFamily="18" charset="0"/>
                            </a:rPr>
                            <m:t>漂移</m:t>
                          </m:r>
                        </m:sub>
                      </m:sSub>
                      <m:r>
                        <a:rPr lang="zh-CN" altLang="en-US" sz="2800" b="1" i="1">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𝒒</m:t>
                      </m:r>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𝑫</m:t>
                          </m:r>
                        </m:e>
                        <m:sub>
                          <m:r>
                            <a:rPr lang="zh-CN" altLang="en-US" sz="2800" b="1" i="1">
                              <a:solidFill>
                                <a:srgbClr val="0000FF"/>
                              </a:solidFill>
                              <a:latin typeface="Cambria Math" panose="02040503050406030204" pitchFamily="18" charset="0"/>
                            </a:rPr>
                            <m:t>𝒑</m:t>
                          </m:r>
                        </m:sub>
                      </m:sSub>
                      <m:f>
                        <m:fPr>
                          <m:ctrlPr>
                            <a:rPr lang="zh-CN" altLang="en-US" sz="2800" b="1" i="1">
                              <a:solidFill>
                                <a:srgbClr val="0000FF"/>
                              </a:solidFill>
                              <a:latin typeface="Cambria Math" panose="02040503050406030204" pitchFamily="18" charset="0"/>
                            </a:rPr>
                          </m:ctrlPr>
                        </m:fPr>
                        <m:num>
                          <m:r>
                            <a:rPr lang="zh-CN" altLang="en-US" sz="2800" b="1" i="1">
                              <a:solidFill>
                                <a:srgbClr val="0000FF"/>
                              </a:solidFill>
                              <a:latin typeface="Cambria Math" panose="02040503050406030204" pitchFamily="18" charset="0"/>
                            </a:rPr>
                            <m:t>𝒅𝒑</m:t>
                          </m:r>
                        </m:num>
                        <m:den>
                          <m:r>
                            <a:rPr lang="zh-CN" altLang="en-US" sz="2800" b="1" i="1">
                              <a:solidFill>
                                <a:srgbClr val="0000FF"/>
                              </a:solidFill>
                              <a:latin typeface="Cambria Math" panose="02040503050406030204" pitchFamily="18" charset="0"/>
                            </a:rPr>
                            <m:t>𝒅𝒙</m:t>
                          </m:r>
                        </m:den>
                      </m:f>
                      <m:r>
                        <a:rPr lang="zh-CN" altLang="en-US" sz="2800" b="1" i="1">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𝒒</m:t>
                      </m:r>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𝝁</m:t>
                          </m:r>
                        </m:e>
                        <m:sub>
                          <m:r>
                            <a:rPr lang="zh-CN" altLang="en-US" sz="2800" b="1" i="1">
                              <a:solidFill>
                                <a:srgbClr val="0000FF"/>
                              </a:solidFill>
                              <a:latin typeface="Cambria Math" panose="02040503050406030204" pitchFamily="18" charset="0"/>
                            </a:rPr>
                            <m:t>𝒑</m:t>
                          </m:r>
                        </m:sub>
                      </m:sSub>
                      <m:r>
                        <a:rPr lang="zh-CN" altLang="en-US" sz="2800" b="1" i="1">
                          <a:solidFill>
                            <a:srgbClr val="0000FF"/>
                          </a:solidFill>
                          <a:latin typeface="Cambria Math" panose="02040503050406030204" pitchFamily="18" charset="0"/>
                        </a:rPr>
                        <m:t>𝒑𝑬</m:t>
                      </m:r>
                    </m:oMath>
                  </m:oMathPara>
                </a14:m>
                <a:endParaRPr lang="zh-CN" altLang="en-US" sz="2800" b="1" dirty="0">
                  <a:solidFill>
                    <a:srgbClr val="0000FF"/>
                  </a:solidFill>
                  <a:latin typeface="黑体" panose="02010609060101010101" pitchFamily="2" charset="-122"/>
                  <a:ea typeface="黑体" panose="02010609060101010101" pitchFamily="2" charset="-122"/>
                </a:endParaRPr>
              </a:p>
            </p:txBody>
          </p:sp>
        </mc:Choice>
        <mc:Fallback>
          <p:sp>
            <p:nvSpPr>
              <p:cNvPr id="9" name="Object 6">
                <a:hlinkClick r:id="" action="ppaction://ole?verb=1"/>
              </p:cNvPr>
              <p:cNvSpPr txBox="1">
                <a:spLocks noRot="1" noChangeAspect="1" noMove="1" noResize="1" noEditPoints="1" noAdjustHandles="1" noChangeArrowheads="1" noChangeShapeType="1" noTextEdit="1"/>
              </p:cNvSpPr>
              <p:nvPr/>
            </p:nvSpPr>
            <p:spPr bwMode="auto">
              <a:xfrm>
                <a:off x="486205" y="2451375"/>
                <a:ext cx="7326766" cy="1071570"/>
              </a:xfrm>
              <a:prstGeom prst="rect">
                <a:avLst/>
              </a:prstGeom>
              <a:blipFill rotWithShape="1">
                <a:blip r:embed="rId2"/>
                <a:stretch>
                  <a:fillRect l="-6" t="-26" r="8" b="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Object 7">
                <a:hlinkClick r:id="" action="ppaction://ole?verb=1"/>
              </p:cNvPr>
              <p:cNvSpPr txBox="1"/>
              <p:nvPr/>
            </p:nvSpPr>
            <p:spPr bwMode="auto">
              <a:xfrm>
                <a:off x="4641501" y="404664"/>
                <a:ext cx="2625501" cy="857256"/>
              </a:xfrm>
              <a:prstGeom prst="rect">
                <a:avLst/>
              </a:prstGeom>
              <a:noFill/>
            </p:spPr>
            <p:txBody>
              <a:bodyPr>
                <a:normAutofit/>
              </a:bodyPr>
              <a:lstStyle/>
              <a:p>
                <a14:m>
                  <m:oMathPara xmlns:m="http://schemas.openxmlformats.org/officeDocument/2006/math">
                    <m:oMathParaPr>
                      <m:jc m:val="left"/>
                    </m:oMathParaPr>
                    <m:oMath xmlns:m="http://schemas.openxmlformats.org/officeDocument/2006/math">
                      <m:r>
                        <a:rPr lang="zh-CN" altLang="en-US" sz="2800" b="1" i="1" smtClean="0">
                          <a:solidFill>
                            <a:srgbClr val="0000FF"/>
                          </a:solidFill>
                          <a:latin typeface="Cambria Math" panose="02040503050406030204" pitchFamily="18" charset="0"/>
                        </a:rPr>
                        <m:t>𝑱</m:t>
                      </m:r>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𝑱</m:t>
                          </m:r>
                        </m:e>
                        <m:sub>
                          <m:r>
                            <a:rPr lang="zh-CN" altLang="en-US" sz="2800" b="1" i="1">
                              <a:solidFill>
                                <a:srgbClr val="0000FF"/>
                              </a:solidFill>
                              <a:latin typeface="Cambria Math" panose="02040503050406030204" pitchFamily="18" charset="0"/>
                            </a:rPr>
                            <m:t>𝒏</m:t>
                          </m:r>
                        </m:sub>
                      </m:sSub>
                      <m:r>
                        <a:rPr lang="zh-CN" altLang="en-US" sz="2800" b="1" i="1">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𝑱</m:t>
                          </m:r>
                        </m:e>
                        <m:sub>
                          <m:r>
                            <a:rPr lang="zh-CN" altLang="en-US" sz="2800" b="1" i="1">
                              <a:solidFill>
                                <a:srgbClr val="0000FF"/>
                              </a:solidFill>
                              <a:latin typeface="Cambria Math" panose="02040503050406030204" pitchFamily="18" charset="0"/>
                            </a:rPr>
                            <m:t>𝒑</m:t>
                          </m:r>
                        </m:sub>
                      </m:sSub>
                    </m:oMath>
                  </m:oMathPara>
                </a14:m>
                <a:endParaRPr lang="zh-CN" altLang="en-US" sz="2800" b="1" dirty="0">
                  <a:solidFill>
                    <a:srgbClr val="0000FF"/>
                  </a:solidFill>
                  <a:latin typeface="黑体" panose="02010609060101010101" pitchFamily="2" charset="-122"/>
                  <a:ea typeface="黑体" panose="02010609060101010101" pitchFamily="2" charset="-122"/>
                </a:endParaRPr>
              </a:p>
            </p:txBody>
          </p:sp>
        </mc:Choice>
        <mc:Fallback>
          <p:sp>
            <p:nvSpPr>
              <p:cNvPr id="13" name="Object 7">
                <a:hlinkClick r:id="" action="ppaction://ole?verb=1"/>
              </p:cNvPr>
              <p:cNvSpPr txBox="1">
                <a:spLocks noRot="1" noChangeAspect="1" noMove="1" noResize="1" noEditPoints="1" noAdjustHandles="1" noChangeArrowheads="1" noChangeShapeType="1" noTextEdit="1"/>
              </p:cNvSpPr>
              <p:nvPr/>
            </p:nvSpPr>
            <p:spPr bwMode="auto">
              <a:xfrm>
                <a:off x="4641501" y="404664"/>
                <a:ext cx="2625501" cy="857256"/>
              </a:xfrm>
              <a:prstGeom prst="rect">
                <a:avLst/>
              </a:prstGeom>
              <a:blipFill rotWithShape="1">
                <a:blip r:embed="rId3"/>
                <a:stretch>
                  <a:fillRect l="-11" t="-20" r="2" b="20"/>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457200" y="3609770"/>
            <a:ext cx="6320680" cy="2929142"/>
          </a:xfrm>
          <a:prstGeom prst="rect">
            <a:avLst/>
          </a:prstGeom>
        </p:spPr>
      </p:pic>
      <p:pic>
        <p:nvPicPr>
          <p:cNvPr id="14" name="Picture 6"/>
          <p:cNvPicPr>
            <a:picLocks noChangeAspect="1" noChangeArrowheads="1"/>
          </p:cNvPicPr>
          <p:nvPr/>
        </p:nvPicPr>
        <p:blipFill>
          <a:blip r:embed="rId5"/>
          <a:srcRect/>
          <a:stretch>
            <a:fillRect/>
          </a:stretch>
        </p:blipFill>
        <p:spPr bwMode="auto">
          <a:xfrm>
            <a:off x="6884277" y="3861048"/>
            <a:ext cx="1857388" cy="19879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72473DC5-7A52-4E9E-B301-B7B36B98C255}" type="slidenum">
              <a:rPr lang="en-US" altLang="zh-CN"/>
            </a:fld>
            <a:endParaRPr lang="en-US" altLang="zh-CN"/>
          </a:p>
        </p:txBody>
      </p:sp>
      <p:sp>
        <p:nvSpPr>
          <p:cNvPr id="56322" name="Rectangle 2"/>
          <p:cNvSpPr>
            <a:spLocks noGrp="1" noChangeArrowheads="1"/>
          </p:cNvSpPr>
          <p:nvPr>
            <p:ph type="title"/>
          </p:nvPr>
        </p:nvSpPr>
        <p:spPr>
          <a:xfrm>
            <a:off x="0" y="0"/>
            <a:ext cx="4211960" cy="908720"/>
          </a:xfrm>
        </p:spPr>
        <p:txBody>
          <a:bodyPr>
            <a:normAutofit/>
          </a:bodyPr>
          <a:lstStyle/>
          <a:p>
            <a:r>
              <a:rPr lang="zh-CN" altLang="en-US" sz="4000" dirty="0">
                <a:solidFill>
                  <a:srgbClr val="C00000"/>
                </a:solidFill>
                <a:latin typeface="黑体" panose="02010609060101010101" pitchFamily="2" charset="-122"/>
                <a:ea typeface="黑体" panose="02010609060101010101" pitchFamily="2" charset="-122"/>
              </a:rPr>
              <a:t>电流连续性方程</a:t>
            </a:r>
            <a:endParaRPr lang="zh-CN" altLang="en-US" sz="4000" dirty="0">
              <a:solidFill>
                <a:srgbClr val="C00000"/>
              </a:solidFill>
              <a:latin typeface="黑体" panose="02010609060101010101" pitchFamily="2" charset="-122"/>
              <a:ea typeface="黑体" panose="02010609060101010101" pitchFamily="2" charset="-122"/>
            </a:endParaRPr>
          </a:p>
        </p:txBody>
      </p:sp>
      <p:pic>
        <p:nvPicPr>
          <p:cNvPr id="56325" name="Picture 5"/>
          <p:cNvPicPr>
            <a:picLocks noChangeAspect="1" noChangeArrowheads="1"/>
          </p:cNvPicPr>
          <p:nvPr/>
        </p:nvPicPr>
        <p:blipFill>
          <a:blip r:embed="rId1"/>
          <a:srcRect/>
          <a:stretch>
            <a:fillRect/>
          </a:stretch>
        </p:blipFill>
        <p:spPr bwMode="auto">
          <a:xfrm>
            <a:off x="1764030" y="2270082"/>
            <a:ext cx="5410200" cy="2724150"/>
          </a:xfrm>
          <a:prstGeom prst="rect">
            <a:avLst/>
          </a:prstGeom>
          <a:noFill/>
          <a:ln w="9525">
            <a:noFill/>
            <a:miter lim="800000"/>
            <a:headEnd/>
            <a:tailEnd/>
          </a:ln>
          <a:effectLst/>
        </p:spPr>
      </p:pic>
      <p:sp>
        <p:nvSpPr>
          <p:cNvPr id="6" name="Rectangle 3"/>
          <p:cNvSpPr txBox="1">
            <a:spLocks noChangeArrowheads="1"/>
          </p:cNvSpPr>
          <p:nvPr/>
        </p:nvSpPr>
        <p:spPr>
          <a:xfrm>
            <a:off x="35560" y="980440"/>
            <a:ext cx="8483600" cy="744855"/>
          </a:xfrm>
          <a:prstGeom prst="rect">
            <a:avLst/>
          </a:prstGeom>
        </p:spPr>
        <p:txBody>
          <a:bodyPr vert="horz" lIns="91440" tIns="45720" rIns="91440" bIns="45720" rtlCol="0">
            <a:noAutofit/>
          </a:bodyPr>
          <a:lstStyle/>
          <a:p>
            <a:pPr marL="342900" marR="0" lvl="0" indent="-342900" algn="ctr" defTabSz="914400" rtl="0" eaLnBrk="1" fontAlgn="auto" latinLnBrk="0" hangingPunct="1">
              <a:lnSpc>
                <a:spcPct val="150000"/>
              </a:lnSpc>
              <a:spcBef>
                <a:spcPct val="20000"/>
              </a:spcBef>
              <a:spcAft>
                <a:spcPts val="0"/>
              </a:spcAft>
              <a:buClrTx/>
              <a:buSzTx/>
              <a:defRPr/>
            </a:pPr>
            <a:r>
              <a:rPr kumimoji="0" lang="zh-CN" altLang="en-US" sz="2400" b="1" i="0" u="none" strike="noStrike" kern="1200" cap="none" spc="0" normalizeH="0" baseline="0" noProof="0" dirty="0">
                <a:ln>
                  <a:noFill/>
                </a:ln>
                <a:solidFill>
                  <a:srgbClr val="0000FF"/>
                </a:solidFill>
                <a:effectLst/>
                <a:uLnTx/>
                <a:uFillTx/>
                <a:latin typeface="黑体" panose="02010609060101010101" pitchFamily="2" charset="-122"/>
                <a:ea typeface="黑体" panose="02010609060101010101" pitchFamily="2" charset="-122"/>
              </a:rPr>
              <a:t>单位时间单位体积内净粒子数的改变</a:t>
            </a:r>
            <a:endParaRPr kumimoji="0" lang="en-US" altLang="zh-CN" sz="2400" b="1" i="0" u="none" strike="noStrike" kern="1200" cap="none" spc="0" normalizeH="0" baseline="0" noProof="0" dirty="0">
              <a:ln>
                <a:noFill/>
              </a:ln>
              <a:solidFill>
                <a:srgbClr val="0000FF"/>
              </a:solidFill>
              <a:effectLst/>
              <a:uLnTx/>
              <a:uFillTx/>
              <a:latin typeface="黑体" panose="02010609060101010101" pitchFamily="2" charset="-122"/>
              <a:ea typeface="黑体" panose="02010609060101010101" pitchFamily="2" charset="-122"/>
            </a:endParaRPr>
          </a:p>
          <a:p>
            <a:pPr marL="342900" marR="0" lvl="0" indent="-342900" algn="ctr" defTabSz="914400" rtl="0" eaLnBrk="1" fontAlgn="auto" latinLnBrk="0" hangingPunct="1">
              <a:lnSpc>
                <a:spcPct val="150000"/>
              </a:lnSpc>
              <a:spcBef>
                <a:spcPct val="20000"/>
              </a:spcBef>
              <a:spcAft>
                <a:spcPts val="0"/>
              </a:spcAft>
              <a:buClrTx/>
              <a:buSzTx/>
              <a:defRPr/>
            </a:pPr>
            <a:r>
              <a:rPr kumimoji="0" lang="zh-CN" altLang="en-US" sz="2400" b="1" i="0" u="none" strike="noStrike" kern="1200" cap="none" spc="0" normalizeH="0" baseline="0" noProof="0" dirty="0">
                <a:ln>
                  <a:noFill/>
                </a:ln>
                <a:solidFill>
                  <a:srgbClr val="0000FF"/>
                </a:solidFill>
                <a:effectLst/>
                <a:uLnTx/>
                <a:uFillTx/>
                <a:latin typeface="黑体" panose="02010609060101010101" pitchFamily="2" charset="-122"/>
                <a:ea typeface="黑体" panose="02010609060101010101" pitchFamily="2" charset="-122"/>
              </a:rPr>
              <a:t>＝电流变化＋产生项</a:t>
            </a:r>
            <a:r>
              <a:rPr kumimoji="0" lang="en-US" altLang="zh-CN" sz="2400" b="1" i="0" u="none" strike="noStrike" kern="1200" cap="none" spc="0" normalizeH="0" baseline="0" noProof="0" dirty="0">
                <a:ln>
                  <a:noFill/>
                </a:ln>
                <a:solidFill>
                  <a:srgbClr val="0000FF"/>
                </a:solidFill>
                <a:effectLst/>
                <a:uLnTx/>
                <a:uFillTx/>
                <a:latin typeface="黑体" panose="02010609060101010101" pitchFamily="2" charset="-122"/>
                <a:ea typeface="黑体" panose="02010609060101010101" pitchFamily="2" charset="-122"/>
              </a:rPr>
              <a:t>-</a:t>
            </a:r>
            <a:r>
              <a:rPr kumimoji="0" lang="zh-CN" altLang="en-US" sz="2400" b="1" i="0" u="none" strike="noStrike" kern="1200" cap="none" spc="0" normalizeH="0" baseline="0" noProof="0" dirty="0">
                <a:ln>
                  <a:noFill/>
                </a:ln>
                <a:solidFill>
                  <a:srgbClr val="0000FF"/>
                </a:solidFill>
                <a:effectLst/>
                <a:uLnTx/>
                <a:uFillTx/>
                <a:latin typeface="黑体" panose="02010609060101010101" pitchFamily="2" charset="-122"/>
                <a:ea typeface="黑体" panose="02010609060101010101" pitchFamily="2" charset="-122"/>
              </a:rPr>
              <a:t>复合损失项</a:t>
            </a:r>
            <a:endParaRPr kumimoji="0" lang="zh-CN" altLang="en-US" sz="2400" b="1" i="0" u="none" strike="noStrike" kern="1200" cap="none" spc="0" normalizeH="0" baseline="0" noProof="0" dirty="0">
              <a:ln>
                <a:noFill/>
              </a:ln>
              <a:solidFill>
                <a:srgbClr val="0000FF"/>
              </a:solidFill>
              <a:effectLst/>
              <a:uLnTx/>
              <a:uFillTx/>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67585" name="Object 1"/>
              <p:cNvSpPr txBox="1"/>
              <p:nvPr/>
            </p:nvSpPr>
            <p:spPr bwMode="auto">
              <a:xfrm>
                <a:off x="179705" y="4653280"/>
                <a:ext cx="8481060" cy="1344930"/>
              </a:xfrm>
              <a:prstGeom prst="rect">
                <a:avLst/>
              </a:prstGeom>
              <a:solidFill>
                <a:schemeClr val="bg1">
                  <a:alpha val="17999"/>
                </a:schemeClr>
              </a:solidFill>
            </p:spPr>
            <p:txBody>
              <a:bodyPr>
                <a:noAutofit/>
              </a:bodyPr>
              <a:lstStyle/>
              <a:p>
                <a:pPr>
                  <a:lnSpc>
                    <a:spcPct val="150000"/>
                  </a:lnSpc>
                </a:pPr>
                <a14:m>
                  <m:oMathPara xmlns:m="http://schemas.openxmlformats.org/officeDocument/2006/math">
                    <m:oMathParaPr>
                      <m:jc m:val="left"/>
                    </m:oMathParaPr>
                    <m:oMath xmlns:m="http://schemas.openxmlformats.org/officeDocument/2006/math">
                      <m:r>
                        <a:rPr lang="zh-CN" altLang="en-US" sz="2800" b="1" i="1" smtClean="0">
                          <a:solidFill>
                            <a:srgbClr val="0000FF"/>
                          </a:solidFill>
                          <a:latin typeface="Cambria Math" panose="02040503050406030204" pitchFamily="18" charset="0"/>
                        </a:rPr>
                        <m:t>𝑨</m:t>
                      </m:r>
                      <m:r>
                        <a:rPr lang="zh-CN" altLang="en-US" sz="2800" b="1" i="1" smtClean="0">
                          <a:solidFill>
                            <a:srgbClr val="0000FF"/>
                          </a:solidFill>
                          <a:latin typeface="Cambria Math" panose="02040503050406030204" pitchFamily="18" charset="0"/>
                        </a:rPr>
                        <m:t>𝜟</m:t>
                      </m:r>
                      <m:r>
                        <a:rPr lang="zh-CN" altLang="en-US" sz="2800" b="1" i="1" smtClean="0">
                          <a:solidFill>
                            <a:srgbClr val="0000FF"/>
                          </a:solidFill>
                          <a:latin typeface="Cambria Math" panose="02040503050406030204" pitchFamily="18" charset="0"/>
                        </a:rPr>
                        <m:t>𝒙</m:t>
                      </m:r>
                      <m:f>
                        <m:fPr>
                          <m:ctrlPr>
                            <a:rPr lang="zh-CN" altLang="en-US" sz="2800" b="1" i="1">
                              <a:solidFill>
                                <a:srgbClr val="0000FF"/>
                              </a:solidFill>
                              <a:latin typeface="Cambria Math" panose="02040503050406030204" pitchFamily="18" charset="0"/>
                            </a:rPr>
                          </m:ctrlPr>
                        </m:fPr>
                        <m:num>
                          <m:r>
                            <a:rPr lang="zh-CN" altLang="en-US" sz="2800" b="1" i="1">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𝒏</m:t>
                          </m:r>
                        </m:num>
                        <m:den>
                          <m:r>
                            <a:rPr lang="zh-CN" altLang="en-US" sz="2800" b="1" i="1">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𝒕</m:t>
                          </m:r>
                        </m:den>
                      </m:f>
                      <m:r>
                        <a:rPr lang="zh-CN" altLang="en-US" sz="2800" b="1" i="1">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𝑨</m:t>
                      </m:r>
                      <m:d>
                        <m:dPr>
                          <m:ctrlPr>
                            <a:rPr lang="zh-CN" altLang="en-US" sz="2800" b="1" i="1">
                              <a:solidFill>
                                <a:srgbClr val="0000FF"/>
                              </a:solidFill>
                              <a:latin typeface="Cambria Math" panose="02040503050406030204" pitchFamily="18" charset="0"/>
                            </a:rPr>
                          </m:ctrlPr>
                        </m:dPr>
                        <m:e>
                          <m:f>
                            <m:fPr>
                              <m:ctrlPr>
                                <a:rPr lang="zh-CN" altLang="en-US" sz="2800" b="1" i="1">
                                  <a:solidFill>
                                    <a:srgbClr val="0000FF"/>
                                  </a:solidFill>
                                  <a:latin typeface="Cambria Math" panose="02040503050406030204" pitchFamily="18" charset="0"/>
                                </a:rPr>
                              </m:ctrlPr>
                            </m:fPr>
                            <m:num>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𝑱</m:t>
                                  </m:r>
                                </m:e>
                                <m:sub>
                                  <m:r>
                                    <a:rPr lang="zh-CN" altLang="en-US" sz="2800" b="1" i="1">
                                      <a:solidFill>
                                        <a:srgbClr val="0000FF"/>
                                      </a:solidFill>
                                      <a:latin typeface="Cambria Math" panose="02040503050406030204" pitchFamily="18" charset="0"/>
                                    </a:rPr>
                                    <m:t>𝒏</m:t>
                                  </m:r>
                                </m:sub>
                              </m:sSub>
                              <m:r>
                                <a:rPr lang="zh-CN" altLang="en-US" sz="2800" b="1" i="1">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𝒙</m:t>
                              </m:r>
                              <m:r>
                                <a:rPr lang="zh-CN" altLang="en-US" sz="2800" b="1" i="1">
                                  <a:solidFill>
                                    <a:srgbClr val="0000FF"/>
                                  </a:solidFill>
                                  <a:latin typeface="Cambria Math" panose="02040503050406030204" pitchFamily="18" charset="0"/>
                                </a:rPr>
                                <m:t>)</m:t>
                              </m:r>
                            </m:num>
                            <m:den>
                              <m:r>
                                <a:rPr lang="zh-CN" altLang="en-US" sz="2800" b="1" i="1">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𝒒</m:t>
                              </m:r>
                            </m:den>
                          </m:f>
                          <m:r>
                            <a:rPr lang="zh-CN" altLang="en-US" sz="2800" b="1" i="1">
                              <a:solidFill>
                                <a:srgbClr val="0000FF"/>
                              </a:solidFill>
                              <a:latin typeface="Cambria Math" panose="02040503050406030204" pitchFamily="18" charset="0"/>
                            </a:rPr>
                            <m:t>−</m:t>
                          </m:r>
                          <m:f>
                            <m:fPr>
                              <m:ctrlPr>
                                <a:rPr lang="zh-CN" altLang="en-US" sz="2800" b="1" i="1">
                                  <a:solidFill>
                                    <a:srgbClr val="0000FF"/>
                                  </a:solidFill>
                                  <a:latin typeface="Cambria Math" panose="02040503050406030204" pitchFamily="18" charset="0"/>
                                </a:rPr>
                              </m:ctrlPr>
                            </m:fPr>
                            <m:num>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𝑱</m:t>
                                  </m:r>
                                </m:e>
                                <m:sub>
                                  <m:r>
                                    <a:rPr lang="zh-CN" altLang="en-US" sz="2800" b="1" i="1">
                                      <a:solidFill>
                                        <a:srgbClr val="0000FF"/>
                                      </a:solidFill>
                                      <a:latin typeface="Cambria Math" panose="02040503050406030204" pitchFamily="18" charset="0"/>
                                    </a:rPr>
                                    <m:t>𝒏</m:t>
                                  </m:r>
                                </m:sub>
                              </m:sSub>
                              <m:r>
                                <a:rPr lang="zh-CN" altLang="en-US" sz="2800" b="1" i="1">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𝒙</m:t>
                              </m:r>
                              <m:r>
                                <a:rPr lang="zh-CN" altLang="en-US" sz="2800" b="1" i="1">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𝜟</m:t>
                              </m:r>
                              <m:r>
                                <a:rPr lang="zh-CN" altLang="en-US" sz="2800" b="1" i="1">
                                  <a:solidFill>
                                    <a:srgbClr val="0000FF"/>
                                  </a:solidFill>
                                  <a:latin typeface="Cambria Math" panose="02040503050406030204" pitchFamily="18" charset="0"/>
                                </a:rPr>
                                <m:t>𝒙</m:t>
                              </m:r>
                              <m:r>
                                <a:rPr lang="zh-CN" altLang="en-US" sz="2800" b="1" i="1">
                                  <a:solidFill>
                                    <a:srgbClr val="0000FF"/>
                                  </a:solidFill>
                                  <a:latin typeface="Cambria Math" panose="02040503050406030204" pitchFamily="18" charset="0"/>
                                </a:rPr>
                                <m:t>)</m:t>
                              </m:r>
                            </m:num>
                            <m:den>
                              <m:r>
                                <a:rPr lang="zh-CN" altLang="en-US" sz="2800" b="1" i="1">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𝒒</m:t>
                              </m:r>
                            </m:den>
                          </m:f>
                        </m:e>
                      </m:d>
                      <m:r>
                        <a:rPr lang="zh-CN" altLang="en-US" sz="2800" b="1" i="1">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𝑨</m:t>
                      </m:r>
                      <m:r>
                        <a:rPr lang="zh-CN" altLang="en-US" sz="2800" b="1" i="1">
                          <a:solidFill>
                            <a:srgbClr val="0000FF"/>
                          </a:solidFill>
                          <a:latin typeface="Cambria Math" panose="02040503050406030204" pitchFamily="18" charset="0"/>
                        </a:rPr>
                        <m:t>𝜟</m:t>
                      </m:r>
                      <m:r>
                        <a:rPr lang="zh-CN" altLang="en-US" sz="2800" b="1" i="1">
                          <a:solidFill>
                            <a:srgbClr val="0000FF"/>
                          </a:solidFill>
                          <a:latin typeface="Cambria Math" panose="02040503050406030204" pitchFamily="18" charset="0"/>
                        </a:rPr>
                        <m:t>𝒙𝑮</m:t>
                      </m:r>
                      <m:r>
                        <a:rPr lang="zh-CN" altLang="en-US" sz="2800" b="1" i="0">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𝑨</m:t>
                      </m:r>
                      <m:r>
                        <a:rPr lang="zh-CN" altLang="en-US" sz="2800" b="1" i="1">
                          <a:solidFill>
                            <a:srgbClr val="0000FF"/>
                          </a:solidFill>
                          <a:latin typeface="Cambria Math" panose="02040503050406030204" pitchFamily="18" charset="0"/>
                        </a:rPr>
                        <m:t>𝜟</m:t>
                      </m:r>
                      <m:r>
                        <a:rPr lang="zh-CN" altLang="en-US" sz="2800" b="1" i="1">
                          <a:solidFill>
                            <a:srgbClr val="0000FF"/>
                          </a:solidFill>
                          <a:latin typeface="Cambria Math" panose="02040503050406030204" pitchFamily="18" charset="0"/>
                        </a:rPr>
                        <m:t>𝒙</m:t>
                      </m:r>
                      <m:f>
                        <m:fPr>
                          <m:ctrlPr>
                            <a:rPr lang="zh-CN" altLang="en-US" sz="2800" b="1" i="1">
                              <a:solidFill>
                                <a:srgbClr val="0000FF"/>
                              </a:solidFill>
                              <a:latin typeface="Cambria Math" panose="02040503050406030204" pitchFamily="18" charset="0"/>
                            </a:rPr>
                          </m:ctrlPr>
                        </m:fPr>
                        <m:num>
                          <m:r>
                            <a:rPr lang="zh-CN" altLang="en-US" sz="2800" b="1" i="1">
                              <a:solidFill>
                                <a:srgbClr val="0000FF"/>
                              </a:solidFill>
                              <a:latin typeface="Cambria Math" panose="02040503050406030204" pitchFamily="18" charset="0"/>
                            </a:rPr>
                            <m:t>𝜟</m:t>
                          </m:r>
                          <m:r>
                            <a:rPr lang="zh-CN" altLang="en-US" sz="2800" b="1" i="1">
                              <a:solidFill>
                                <a:srgbClr val="0000FF"/>
                              </a:solidFill>
                              <a:latin typeface="Cambria Math" panose="02040503050406030204" pitchFamily="18" charset="0"/>
                            </a:rPr>
                            <m:t>𝒏</m:t>
                          </m:r>
                        </m:num>
                        <m:den>
                          <m:r>
                            <a:rPr lang="zh-CN" altLang="en-US" sz="2800" b="1" i="1">
                              <a:solidFill>
                                <a:srgbClr val="0000FF"/>
                              </a:solidFill>
                              <a:latin typeface="Cambria Math" panose="02040503050406030204" pitchFamily="18" charset="0"/>
                            </a:rPr>
                            <m:t>𝝉</m:t>
                          </m:r>
                        </m:den>
                      </m:f>
                    </m:oMath>
                  </m:oMathPara>
                </a14:m>
                <a:endParaRPr lang="zh-CN" altLang="en-US" sz="2800" b="1" dirty="0">
                  <a:solidFill>
                    <a:srgbClr val="0000FF"/>
                  </a:solidFill>
                  <a:latin typeface="黑体" panose="02010609060101010101" pitchFamily="2" charset="-122"/>
                  <a:ea typeface="黑体" panose="02010609060101010101" pitchFamily="2" charset="-122"/>
                </a:endParaRPr>
              </a:p>
            </p:txBody>
          </p:sp>
        </mc:Choice>
        <mc:Fallback>
          <p:sp>
            <p:nvSpPr>
              <p:cNvPr id="67585" name="Object 1"/>
              <p:cNvSpPr txBox="1">
                <a:spLocks noRot="1" noChangeAspect="1" noMove="1" noResize="1" noEditPoints="1" noAdjustHandles="1" noChangeArrowheads="1" noChangeShapeType="1" noTextEdit="1"/>
              </p:cNvSpPr>
              <p:nvPr/>
            </p:nvSpPr>
            <p:spPr bwMode="auto">
              <a:xfrm>
                <a:off x="179705" y="4653280"/>
                <a:ext cx="8481060" cy="1344930"/>
              </a:xfrm>
              <a:prstGeom prst="rect">
                <a:avLst/>
              </a:prstGeom>
              <a:blipFill rotWithShape="1">
                <a:blip r:embed="rId2"/>
                <a:stretch>
                  <a:fillRect b="-1322"/>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7"/>
          <p:cNvSpPr>
            <a:spLocks noGrp="1"/>
          </p:cNvSpPr>
          <p:nvPr>
            <p:ph type="sldNum" sz="quarter" idx="12"/>
          </p:nvPr>
        </p:nvSpPr>
        <p:spPr>
          <a:xfrm>
            <a:off x="6248400" y="6477426"/>
            <a:ext cx="2895600" cy="365125"/>
          </a:xfrm>
        </p:spPr>
        <p:txBody>
          <a:bodyPr/>
          <a:lstStyle/>
          <a:p>
            <a:fld id="{9D1603BE-E840-4A1D-836C-E09C660001BC}" type="slidenum">
              <a:rPr lang="en-US" altLang="zh-CN"/>
            </a:fld>
            <a:endParaRPr lang="en-US" altLang="zh-CN" dirty="0"/>
          </a:p>
        </p:txBody>
      </p:sp>
      <p:sp>
        <p:nvSpPr>
          <p:cNvPr id="57346" name="Rectangle 2"/>
          <p:cNvSpPr>
            <a:spLocks noGrp="1" noChangeArrowheads="1"/>
          </p:cNvSpPr>
          <p:nvPr>
            <p:ph type="title"/>
          </p:nvPr>
        </p:nvSpPr>
        <p:spPr>
          <a:xfrm>
            <a:off x="-1" y="0"/>
            <a:ext cx="5833269" cy="1009650"/>
          </a:xfrm>
        </p:spPr>
        <p:txBody>
          <a:bodyPr>
            <a:noAutofit/>
          </a:bodyPr>
          <a:lstStyle/>
          <a:p>
            <a:r>
              <a:rPr lang="zh-CN" altLang="en-US" sz="4000" dirty="0">
                <a:solidFill>
                  <a:srgbClr val="C00000"/>
                </a:solidFill>
                <a:latin typeface="黑体" panose="02010609060101010101" pitchFamily="2" charset="-122"/>
                <a:ea typeface="黑体" panose="02010609060101010101" pitchFamily="2" charset="-122"/>
              </a:rPr>
              <a:t>电流连续性方程的推导</a:t>
            </a:r>
            <a:endParaRPr lang="zh-CN" altLang="en-US" sz="4000" dirty="0">
              <a:solidFill>
                <a:srgbClr val="C00000"/>
              </a:solidFill>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148481" name="Object 1025"/>
              <p:cNvSpPr txBox="1">
                <a:spLocks noGrp="1"/>
              </p:cNvSpPr>
              <p:nvPr>
                <p:ph sz="quarter" idx="3"/>
              </p:nvPr>
            </p:nvSpPr>
            <p:spPr bwMode="auto">
              <a:xfrm>
                <a:off x="179513" y="1133048"/>
                <a:ext cx="8954960" cy="1009650"/>
              </a:xfrm>
              <a:prstGeom prst="rect">
                <a:avLst/>
              </a:prstGeom>
              <a:solidFill>
                <a:schemeClr val="bg1">
                  <a:alpha val="17999"/>
                </a:schemeClr>
              </a:solidFill>
            </p:spPr>
            <p:txBody>
              <a:bodyPr>
                <a:noAutofit/>
              </a:bodyPr>
              <a:lstStyle/>
              <a:p>
                <a:pPr>
                  <a:buNone/>
                </a:pPr>
                <a14:m>
                  <m:oMathPara xmlns:m="http://schemas.openxmlformats.org/officeDocument/2006/math">
                    <m:oMathParaPr>
                      <m:jc m:val="centerGroup"/>
                    </m:oMathParaPr>
                    <m:oMath xmlns:m="http://schemas.openxmlformats.org/officeDocument/2006/math">
                      <m:r>
                        <a:rPr lang="zh-CN" altLang="en-US" sz="2800" b="1" i="1" smtClean="0">
                          <a:solidFill>
                            <a:srgbClr val="0000FF"/>
                          </a:solidFill>
                          <a:latin typeface="Cambria Math" panose="02040503050406030204" pitchFamily="18" charset="0"/>
                        </a:rPr>
                        <m:t>𝑨</m:t>
                      </m:r>
                      <m:r>
                        <a:rPr lang="zh-CN" altLang="en-US" sz="2800" b="1" i="1" smtClean="0">
                          <a:solidFill>
                            <a:srgbClr val="0000FF"/>
                          </a:solidFill>
                          <a:latin typeface="Cambria Math" panose="02040503050406030204" pitchFamily="18" charset="0"/>
                        </a:rPr>
                        <m:t>𝜟</m:t>
                      </m:r>
                      <m:r>
                        <a:rPr lang="zh-CN" altLang="en-US" sz="2800" b="1" i="1" smtClean="0">
                          <a:solidFill>
                            <a:srgbClr val="0000FF"/>
                          </a:solidFill>
                          <a:latin typeface="Cambria Math" panose="02040503050406030204" pitchFamily="18" charset="0"/>
                        </a:rPr>
                        <m:t>𝒙</m:t>
                      </m:r>
                      <m:f>
                        <m:fPr>
                          <m:ctrlPr>
                            <a:rPr lang="zh-CN" altLang="en-US" sz="2800" b="1" i="1">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𝒏</m:t>
                          </m:r>
                        </m:num>
                        <m:den>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𝒕</m:t>
                          </m:r>
                        </m:den>
                      </m:f>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𝑨</m:t>
                      </m:r>
                      <m:d>
                        <m:dPr>
                          <m:ctrlPr>
                            <a:rPr lang="zh-CN" altLang="en-US" sz="2800" b="1" i="1">
                              <a:solidFill>
                                <a:srgbClr val="0000FF"/>
                              </a:solidFill>
                              <a:latin typeface="Cambria Math" panose="02040503050406030204" pitchFamily="18" charset="0"/>
                            </a:rPr>
                          </m:ctrlPr>
                        </m:dPr>
                        <m:e>
                          <m:f>
                            <m:fPr>
                              <m:ctrlPr>
                                <a:rPr lang="zh-CN" altLang="en-US" sz="2800" b="1" i="1">
                                  <a:solidFill>
                                    <a:srgbClr val="0000FF"/>
                                  </a:solidFill>
                                  <a:latin typeface="Cambria Math" panose="02040503050406030204" pitchFamily="18" charset="0"/>
                                </a:rPr>
                              </m:ctrlPr>
                            </m:fPr>
                            <m:num>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𝑱</m:t>
                                  </m:r>
                                </m:e>
                                <m:sub>
                                  <m:r>
                                    <a:rPr lang="zh-CN" altLang="en-US" sz="2800" b="1" i="1" smtClean="0">
                                      <a:solidFill>
                                        <a:srgbClr val="0000FF"/>
                                      </a:solidFill>
                                      <a:latin typeface="Cambria Math" panose="02040503050406030204" pitchFamily="18" charset="0"/>
                                    </a:rPr>
                                    <m:t>𝒏</m:t>
                                  </m:r>
                                </m:sub>
                              </m:sSub>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𝒙</m:t>
                              </m:r>
                              <m:r>
                                <a:rPr lang="zh-CN" altLang="en-US" sz="2800" b="1" i="1" smtClean="0">
                                  <a:solidFill>
                                    <a:srgbClr val="0000FF"/>
                                  </a:solidFill>
                                  <a:latin typeface="Cambria Math" panose="02040503050406030204" pitchFamily="18" charset="0"/>
                                </a:rPr>
                                <m:t>)</m:t>
                              </m:r>
                            </m:num>
                            <m:den>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𝒒</m:t>
                              </m:r>
                            </m:den>
                          </m:f>
                          <m:r>
                            <a:rPr lang="zh-CN" altLang="en-US" sz="2800" b="1" i="1" smtClean="0">
                              <a:solidFill>
                                <a:srgbClr val="0000FF"/>
                              </a:solidFill>
                              <a:latin typeface="Cambria Math" panose="02040503050406030204" pitchFamily="18" charset="0"/>
                            </a:rPr>
                            <m:t>−</m:t>
                          </m:r>
                          <m:f>
                            <m:fPr>
                              <m:ctrlPr>
                                <a:rPr lang="zh-CN" altLang="en-US" sz="2800" b="1" i="1">
                                  <a:solidFill>
                                    <a:srgbClr val="0000FF"/>
                                  </a:solidFill>
                                  <a:latin typeface="Cambria Math" panose="02040503050406030204" pitchFamily="18" charset="0"/>
                                </a:rPr>
                              </m:ctrlPr>
                            </m:fPr>
                            <m:num>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𝑱</m:t>
                                  </m:r>
                                </m:e>
                                <m:sub>
                                  <m:r>
                                    <a:rPr lang="zh-CN" altLang="en-US" sz="2800" b="1" i="1" smtClean="0">
                                      <a:solidFill>
                                        <a:srgbClr val="0000FF"/>
                                      </a:solidFill>
                                      <a:latin typeface="Cambria Math" panose="02040503050406030204" pitchFamily="18" charset="0"/>
                                    </a:rPr>
                                    <m:t>𝒏</m:t>
                                  </m:r>
                                </m:sub>
                              </m:sSub>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𝒙</m:t>
                              </m:r>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𝜟</m:t>
                              </m:r>
                              <m:r>
                                <a:rPr lang="zh-CN" altLang="en-US" sz="2800" b="1" i="1" smtClean="0">
                                  <a:solidFill>
                                    <a:srgbClr val="0000FF"/>
                                  </a:solidFill>
                                  <a:latin typeface="Cambria Math" panose="02040503050406030204" pitchFamily="18" charset="0"/>
                                </a:rPr>
                                <m:t>𝒙</m:t>
                              </m:r>
                              <m:r>
                                <a:rPr lang="zh-CN" altLang="en-US" sz="2800" b="1" i="1" smtClean="0">
                                  <a:solidFill>
                                    <a:srgbClr val="0000FF"/>
                                  </a:solidFill>
                                  <a:latin typeface="Cambria Math" panose="02040503050406030204" pitchFamily="18" charset="0"/>
                                </a:rPr>
                                <m:t>)</m:t>
                              </m:r>
                            </m:num>
                            <m:den>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𝒒</m:t>
                              </m:r>
                            </m:den>
                          </m:f>
                        </m:e>
                      </m:d>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𝑨</m:t>
                      </m:r>
                      <m:r>
                        <a:rPr lang="zh-CN" altLang="en-US" sz="2800" b="1" i="1" smtClean="0">
                          <a:solidFill>
                            <a:srgbClr val="0000FF"/>
                          </a:solidFill>
                          <a:latin typeface="Cambria Math" panose="02040503050406030204" pitchFamily="18" charset="0"/>
                        </a:rPr>
                        <m:t>𝜟</m:t>
                      </m:r>
                      <m:r>
                        <a:rPr lang="zh-CN" altLang="en-US" sz="2800" b="1" i="1" smtClean="0">
                          <a:solidFill>
                            <a:srgbClr val="0000FF"/>
                          </a:solidFill>
                          <a:latin typeface="Cambria Math" panose="02040503050406030204" pitchFamily="18" charset="0"/>
                        </a:rPr>
                        <m:t>𝒙𝑮</m:t>
                      </m:r>
                      <m:r>
                        <a:rPr lang="zh-CN" altLang="en-US" sz="2800" b="1" i="0"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𝑨</m:t>
                      </m:r>
                      <m:r>
                        <a:rPr lang="zh-CN" altLang="en-US" sz="2800" b="1" i="1" smtClean="0">
                          <a:solidFill>
                            <a:srgbClr val="0000FF"/>
                          </a:solidFill>
                          <a:latin typeface="Cambria Math" panose="02040503050406030204" pitchFamily="18" charset="0"/>
                        </a:rPr>
                        <m:t>𝜟</m:t>
                      </m:r>
                      <m:r>
                        <a:rPr lang="zh-CN" altLang="en-US" sz="2800" b="1" i="1" smtClean="0">
                          <a:solidFill>
                            <a:srgbClr val="0000FF"/>
                          </a:solidFill>
                          <a:latin typeface="Cambria Math" panose="02040503050406030204" pitchFamily="18" charset="0"/>
                        </a:rPr>
                        <m:t>𝒙</m:t>
                      </m:r>
                      <m:f>
                        <m:fPr>
                          <m:ctrlPr>
                            <a:rPr lang="zh-CN" altLang="en-US" sz="2800" b="1" i="1">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𝜟</m:t>
                          </m:r>
                          <m:r>
                            <a:rPr lang="zh-CN" altLang="en-US" sz="2800" b="1" i="1" smtClean="0">
                              <a:solidFill>
                                <a:srgbClr val="0000FF"/>
                              </a:solidFill>
                              <a:latin typeface="Cambria Math" panose="02040503050406030204" pitchFamily="18" charset="0"/>
                            </a:rPr>
                            <m:t>𝒏</m:t>
                          </m:r>
                        </m:num>
                        <m:den>
                          <m:r>
                            <a:rPr lang="zh-CN" altLang="en-US" sz="2800" b="1" i="1" smtClean="0">
                              <a:solidFill>
                                <a:srgbClr val="0000FF"/>
                              </a:solidFill>
                              <a:latin typeface="Cambria Math" panose="02040503050406030204" pitchFamily="18" charset="0"/>
                            </a:rPr>
                            <m:t>𝝉</m:t>
                          </m:r>
                        </m:den>
                      </m:f>
                    </m:oMath>
                  </m:oMathPara>
                </a14:m>
                <a:endParaRPr lang="zh-CN" altLang="en-US" sz="2800" b="1" dirty="0">
                  <a:solidFill>
                    <a:srgbClr val="0000FF"/>
                  </a:solidFill>
                  <a:latin typeface="黑体" panose="02010609060101010101" pitchFamily="2" charset="-122"/>
                  <a:ea typeface="黑体" panose="02010609060101010101" pitchFamily="2" charset="-122"/>
                </a:endParaRPr>
              </a:p>
            </p:txBody>
          </p:sp>
        </mc:Choice>
        <mc:Fallback>
          <p:sp>
            <p:nvSpPr>
              <p:cNvPr id="148481" name="Object 1025"/>
              <p:cNvSpPr txBox="1">
                <a:spLocks noRot="1" noChangeAspect="1" noMove="1" noResize="1" noEditPoints="1" noAdjustHandles="1" noChangeArrowheads="1" noChangeShapeType="1" noTextEdit="1"/>
              </p:cNvSpPr>
              <p:nvPr>
                <p:ph sz="quarter" idx="3"/>
              </p:nvPr>
            </p:nvSpPr>
            <p:spPr bwMode="auto">
              <a:xfrm>
                <a:off x="179513" y="1133048"/>
                <a:ext cx="8954960" cy="1009650"/>
              </a:xfrm>
              <a:prstGeom prst="rect">
                <a:avLst/>
              </a:prstGeom>
              <a:blipFill rotWithShape="1">
                <a:blip r:embed="rId1"/>
                <a:stretch>
                  <a:fillRect l="-5" t="-21" r="7"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8482" name="Object 1026"/>
              <p:cNvSpPr txBox="1"/>
              <p:nvPr/>
            </p:nvSpPr>
            <p:spPr bwMode="auto">
              <a:xfrm>
                <a:off x="1568075" y="2477986"/>
                <a:ext cx="4138995" cy="1009650"/>
              </a:xfrm>
              <a:prstGeom prst="rect">
                <a:avLst/>
              </a:prstGeom>
              <a:solidFill>
                <a:schemeClr val="bg1">
                  <a:alpha val="16000"/>
                </a:schemeClr>
              </a:solidFill>
              <a:ln>
                <a:noFill/>
              </a:ln>
              <a:effectLst/>
            </p:spPr>
            <p:txBody>
              <a:bodyPr>
                <a:normAutofit/>
              </a:bodyPr>
              <a:lstStyle/>
              <a:p>
                <a14:m>
                  <m:oMathPara xmlns:m="http://schemas.openxmlformats.org/officeDocument/2006/math">
                    <m:oMathParaPr>
                      <m:jc m:val="left"/>
                    </m:oMathParaPr>
                    <m:oMath xmlns:m="http://schemas.openxmlformats.org/officeDocument/2006/math">
                      <m:f>
                        <m:fPr>
                          <m:ctrlPr>
                            <a:rPr lang="zh-CN" altLang="en-US" sz="2800" b="1" i="1" smtClean="0">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𝒏</m:t>
                          </m:r>
                        </m:num>
                        <m:den>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𝒕</m:t>
                          </m:r>
                        </m:den>
                      </m:f>
                      <m:r>
                        <a:rPr lang="zh-CN" altLang="en-US" sz="2800" b="1" i="1" smtClean="0">
                          <a:solidFill>
                            <a:srgbClr val="0000FF"/>
                          </a:solidFill>
                          <a:latin typeface="Cambria Math" panose="02040503050406030204" pitchFamily="18" charset="0"/>
                        </a:rPr>
                        <m:t>=</m:t>
                      </m:r>
                      <m:f>
                        <m:fPr>
                          <m:ctrlPr>
                            <a:rPr lang="zh-CN" altLang="en-US" sz="2800" b="1" i="1">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𝑱</m:t>
                              </m:r>
                            </m:e>
                            <m:sub>
                              <m:r>
                                <a:rPr lang="zh-CN" altLang="en-US" sz="2800" b="1" i="1" smtClean="0">
                                  <a:solidFill>
                                    <a:srgbClr val="0000FF"/>
                                  </a:solidFill>
                                  <a:latin typeface="Cambria Math" panose="02040503050406030204" pitchFamily="18" charset="0"/>
                                </a:rPr>
                                <m:t>𝒏</m:t>
                              </m:r>
                            </m:sub>
                          </m:sSub>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𝒙</m:t>
                          </m:r>
                          <m:r>
                            <a:rPr lang="zh-CN" altLang="en-US" sz="2800" b="1" i="1" smtClean="0">
                              <a:solidFill>
                                <a:srgbClr val="0000FF"/>
                              </a:solidFill>
                              <a:latin typeface="Cambria Math" panose="02040503050406030204" pitchFamily="18" charset="0"/>
                            </a:rPr>
                            <m:t>)</m:t>
                          </m:r>
                        </m:num>
                        <m:den>
                          <m:r>
                            <a:rPr lang="zh-CN" altLang="en-US" sz="2800" b="1" i="1" smtClean="0">
                              <a:solidFill>
                                <a:srgbClr val="0000FF"/>
                              </a:solidFill>
                              <a:latin typeface="Cambria Math" panose="02040503050406030204" pitchFamily="18" charset="0"/>
                            </a:rPr>
                            <m:t>𝒒</m:t>
                          </m:r>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𝒙</m:t>
                          </m:r>
                        </m:den>
                      </m:f>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𝑮</m:t>
                      </m:r>
                      <m:r>
                        <a:rPr lang="zh-CN" altLang="en-US" sz="2800" b="1" i="0" smtClean="0">
                          <a:solidFill>
                            <a:srgbClr val="0000FF"/>
                          </a:solidFill>
                          <a:latin typeface="Cambria Math" panose="02040503050406030204" pitchFamily="18" charset="0"/>
                        </a:rPr>
                        <m:t>−</m:t>
                      </m:r>
                      <m:f>
                        <m:fPr>
                          <m:ctrlPr>
                            <a:rPr lang="zh-CN" altLang="en-US" sz="2800" b="1" i="1">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𝜟</m:t>
                          </m:r>
                          <m:r>
                            <a:rPr lang="zh-CN" altLang="en-US" sz="2800" b="1" i="1" smtClean="0">
                              <a:solidFill>
                                <a:srgbClr val="0000FF"/>
                              </a:solidFill>
                              <a:latin typeface="Cambria Math" panose="02040503050406030204" pitchFamily="18" charset="0"/>
                            </a:rPr>
                            <m:t>𝒏</m:t>
                          </m:r>
                        </m:num>
                        <m:den>
                          <m:r>
                            <a:rPr lang="zh-CN" altLang="en-US" sz="2800" b="1" i="1" smtClean="0">
                              <a:solidFill>
                                <a:srgbClr val="0000FF"/>
                              </a:solidFill>
                              <a:latin typeface="Cambria Math" panose="02040503050406030204" pitchFamily="18" charset="0"/>
                            </a:rPr>
                            <m:t>𝝉</m:t>
                          </m:r>
                        </m:den>
                      </m:f>
                    </m:oMath>
                  </m:oMathPara>
                </a14:m>
                <a:endParaRPr lang="zh-CN" altLang="en-US" sz="2800" b="1" dirty="0">
                  <a:solidFill>
                    <a:srgbClr val="0000FF"/>
                  </a:solidFill>
                  <a:latin typeface="黑体" panose="02010609060101010101" pitchFamily="2" charset="-122"/>
                  <a:ea typeface="黑体" panose="02010609060101010101" pitchFamily="2" charset="-122"/>
                </a:endParaRPr>
              </a:p>
            </p:txBody>
          </p:sp>
        </mc:Choice>
        <mc:Fallback>
          <p:sp>
            <p:nvSpPr>
              <p:cNvPr id="148482" name="Object 1026"/>
              <p:cNvSpPr txBox="1">
                <a:spLocks noRot="1" noChangeAspect="1" noMove="1" noResize="1" noEditPoints="1" noAdjustHandles="1" noChangeArrowheads="1" noChangeShapeType="1" noTextEdit="1"/>
              </p:cNvSpPr>
              <p:nvPr/>
            </p:nvSpPr>
            <p:spPr bwMode="auto">
              <a:xfrm>
                <a:off x="1568075" y="2477986"/>
                <a:ext cx="4138995" cy="1009650"/>
              </a:xfrm>
              <a:prstGeom prst="rect">
                <a:avLst/>
              </a:prstGeom>
              <a:blipFill rotWithShape="1">
                <a:blip r:embed="rId2"/>
                <a:stretch>
                  <a:fillRect l="-6" t="-21" r="8" b="21"/>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207" name="Object 7">
                <a:hlinkClick r:id="" action="ppaction://ole?verb=1"/>
              </p:cNvPr>
              <p:cNvSpPr txBox="1"/>
              <p:nvPr/>
            </p:nvSpPr>
            <p:spPr bwMode="auto">
              <a:xfrm>
                <a:off x="1531383" y="3772051"/>
                <a:ext cx="3785960" cy="938213"/>
              </a:xfrm>
              <a:prstGeom prst="rect">
                <a:avLst/>
              </a:prstGeom>
              <a:noFill/>
            </p:spPr>
            <p:txBody>
              <a:bodyPr>
                <a:normAutofit/>
              </a:bodyPr>
              <a:lstStyle/>
              <a:p>
                <a14:m>
                  <m:oMathPara xmlns:m="http://schemas.openxmlformats.org/officeDocument/2006/math">
                    <m:oMathParaPr>
                      <m:jc m:val="left"/>
                    </m:oMathParaPr>
                    <m:oMath xmlns:m="http://schemas.openxmlformats.org/officeDocument/2006/math">
                      <m:sSub>
                        <m:sSubPr>
                          <m:ctrlPr>
                            <a:rPr lang="zh-CN" altLang="en-US" sz="2800" b="1" i="1" smtClean="0">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𝑱</m:t>
                          </m:r>
                        </m:e>
                        <m:sub>
                          <m:r>
                            <a:rPr lang="zh-CN" altLang="en-US" sz="2800" b="1" i="1" smtClean="0">
                              <a:solidFill>
                                <a:srgbClr val="0000FF"/>
                              </a:solidFill>
                              <a:latin typeface="Cambria Math" panose="02040503050406030204" pitchFamily="18" charset="0"/>
                            </a:rPr>
                            <m:t>𝒏</m:t>
                          </m:r>
                        </m:sub>
                      </m:sSub>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𝒒</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𝑫</m:t>
                          </m:r>
                        </m:e>
                        <m:sub>
                          <m:r>
                            <a:rPr lang="zh-CN" altLang="en-US" sz="2800" b="1" i="1" smtClean="0">
                              <a:solidFill>
                                <a:srgbClr val="0000FF"/>
                              </a:solidFill>
                              <a:latin typeface="Cambria Math" panose="02040503050406030204" pitchFamily="18" charset="0"/>
                            </a:rPr>
                            <m:t>𝒏</m:t>
                          </m:r>
                        </m:sub>
                      </m:sSub>
                      <m:f>
                        <m:fPr>
                          <m:ctrlPr>
                            <a:rPr lang="zh-CN" altLang="en-US" sz="2800" b="1" i="1">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𝒅𝒏</m:t>
                          </m:r>
                        </m:num>
                        <m:den>
                          <m:r>
                            <a:rPr lang="zh-CN" altLang="en-US" sz="2800" b="1" i="1" smtClean="0">
                              <a:solidFill>
                                <a:srgbClr val="0000FF"/>
                              </a:solidFill>
                              <a:latin typeface="Cambria Math" panose="02040503050406030204" pitchFamily="18" charset="0"/>
                            </a:rPr>
                            <m:t>𝒅𝒙</m:t>
                          </m:r>
                        </m:den>
                      </m:f>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𝒒</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𝝁</m:t>
                          </m:r>
                        </m:e>
                        <m:sub>
                          <m:r>
                            <a:rPr lang="zh-CN" altLang="en-US" sz="2800" b="1" i="1" smtClean="0">
                              <a:solidFill>
                                <a:srgbClr val="0000FF"/>
                              </a:solidFill>
                              <a:latin typeface="Cambria Math" panose="02040503050406030204" pitchFamily="18" charset="0"/>
                            </a:rPr>
                            <m:t>𝒏</m:t>
                          </m:r>
                        </m:sub>
                      </m:sSub>
                      <m:r>
                        <a:rPr lang="zh-CN" altLang="en-US" sz="2800" b="1" i="1" smtClean="0">
                          <a:solidFill>
                            <a:srgbClr val="0000FF"/>
                          </a:solidFill>
                          <a:latin typeface="Cambria Math" panose="02040503050406030204" pitchFamily="18" charset="0"/>
                        </a:rPr>
                        <m:t>𝒏𝑬</m:t>
                      </m:r>
                    </m:oMath>
                  </m:oMathPara>
                </a14:m>
                <a:endParaRPr lang="zh-CN" altLang="en-US" sz="2800" b="1" dirty="0">
                  <a:solidFill>
                    <a:srgbClr val="0000FF"/>
                  </a:solidFill>
                  <a:latin typeface="黑体" panose="02010609060101010101" pitchFamily="2" charset="-122"/>
                  <a:ea typeface="黑体" panose="02010609060101010101" pitchFamily="2" charset="-122"/>
                </a:endParaRPr>
              </a:p>
            </p:txBody>
          </p:sp>
        </mc:Choice>
        <mc:Fallback>
          <p:sp>
            <p:nvSpPr>
              <p:cNvPr id="51207" name="Object 7">
                <a:hlinkClick r:id="" action="ppaction://ole?verb=1"/>
              </p:cNvPr>
              <p:cNvSpPr txBox="1">
                <a:spLocks noRot="1" noChangeAspect="1" noMove="1" noResize="1" noEditPoints="1" noAdjustHandles="1" noChangeArrowheads="1" noChangeShapeType="1" noTextEdit="1"/>
              </p:cNvSpPr>
              <p:nvPr/>
            </p:nvSpPr>
            <p:spPr bwMode="auto">
              <a:xfrm>
                <a:off x="1531383" y="3772051"/>
                <a:ext cx="3785960" cy="938213"/>
              </a:xfrm>
              <a:prstGeom prst="rect">
                <a:avLst/>
              </a:prstGeom>
              <a:blipFill rotWithShape="1">
                <a:blip r:embed="rId3"/>
                <a:stretch>
                  <a:fillRect l="-11" t="-16" r="13" b="50"/>
                </a:stretch>
              </a:blipFill>
            </p:spPr>
            <p:txBody>
              <a:bodyPr/>
              <a:lstStyle/>
              <a:p>
                <a:r>
                  <a:rPr lang="zh-CN" altLang="en-US">
                    <a:noFill/>
                  </a:rPr>
                  <a:t> </a:t>
                </a:r>
              </a:p>
            </p:txBody>
          </p:sp>
        </mc:Fallback>
      </mc:AlternateContent>
      <p:sp>
        <p:nvSpPr>
          <p:cNvPr id="10" name="右大括号 9"/>
          <p:cNvSpPr/>
          <p:nvPr/>
        </p:nvSpPr>
        <p:spPr>
          <a:xfrm>
            <a:off x="5654673" y="3026594"/>
            <a:ext cx="357190" cy="1357322"/>
          </a:xfrm>
          <a:prstGeom prst="rightBrace">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n w="57150">
                <a:solidFill>
                  <a:schemeClr val="tx1"/>
                </a:solidFill>
              </a:ln>
              <a:solidFill>
                <a:srgbClr val="0000FF"/>
              </a:solidFill>
            </a:endParaRPr>
          </a:p>
        </p:txBody>
      </p:sp>
      <p:sp>
        <p:nvSpPr>
          <p:cNvPr id="11" name="TextBox 10"/>
          <p:cNvSpPr txBox="1"/>
          <p:nvPr/>
        </p:nvSpPr>
        <p:spPr>
          <a:xfrm>
            <a:off x="1531383" y="6197541"/>
            <a:ext cx="3935882" cy="559769"/>
          </a:xfrm>
          <a:prstGeom prst="rect">
            <a:avLst/>
          </a:prstGeom>
          <a:noFill/>
        </p:spPr>
        <p:txBody>
          <a:bodyPr wrap="square" rtlCol="0">
            <a:spAutoFit/>
          </a:bodyPr>
          <a:lstStyle/>
          <a:p>
            <a:pPr>
              <a:lnSpc>
                <a:spcPct val="150000"/>
              </a:lnSpc>
            </a:pPr>
            <a:r>
              <a:rPr lang="zh-CN" altLang="en-US" sz="2400" b="1" dirty="0">
                <a:solidFill>
                  <a:srgbClr val="0000FF"/>
                </a:solidFill>
                <a:latin typeface="黑体" panose="02010609060101010101" pitchFamily="2" charset="-122"/>
                <a:ea typeface="黑体" panose="02010609060101010101" pitchFamily="2" charset="-122"/>
              </a:rPr>
              <a:t>一维的电流连续性方程</a:t>
            </a:r>
            <a:endParaRPr lang="zh-CN" altLang="en-US" sz="2400" b="1" dirty="0">
              <a:solidFill>
                <a:srgbClr val="0000FF"/>
              </a:solidFill>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3" name="对象 2"/>
              <p:cNvSpPr txBox="1"/>
              <p:nvPr/>
            </p:nvSpPr>
            <p:spPr bwMode="auto">
              <a:xfrm>
                <a:off x="1472521" y="5085019"/>
                <a:ext cx="6948298" cy="957169"/>
              </a:xfrm>
              <a:prstGeom prst="rect">
                <a:avLst/>
              </a:prstGeom>
              <a:noFill/>
            </p:spPr>
            <p:txBody>
              <a:bodyPr>
                <a:noAutofit/>
              </a:bodyPr>
              <a:lstStyle/>
              <a:p>
                <a14:m>
                  <m:oMathPara xmlns:m="http://schemas.openxmlformats.org/officeDocument/2006/math">
                    <m:oMathParaPr>
                      <m:jc m:val="left"/>
                    </m:oMathParaPr>
                    <m:oMath xmlns:m="http://schemas.openxmlformats.org/officeDocument/2006/math">
                      <m:f>
                        <m:fPr>
                          <m:ctrlPr>
                            <a:rPr lang="zh-CN" altLang="en-US" sz="2800" b="1" i="1" smtClean="0">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𝒏</m:t>
                          </m:r>
                        </m:num>
                        <m:den>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𝒕</m:t>
                          </m:r>
                        </m:den>
                      </m:f>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𝑫</m:t>
                          </m:r>
                        </m:e>
                        <m:sub>
                          <m:r>
                            <a:rPr lang="zh-CN" altLang="en-US" sz="2800" b="1" i="1" smtClean="0">
                              <a:solidFill>
                                <a:srgbClr val="0000FF"/>
                              </a:solidFill>
                              <a:latin typeface="Cambria Math" panose="02040503050406030204" pitchFamily="18" charset="0"/>
                            </a:rPr>
                            <m:t>𝒏</m:t>
                          </m:r>
                        </m:sub>
                      </m:sSub>
                      <m:f>
                        <m:fPr>
                          <m:ctrlPr>
                            <a:rPr lang="zh-CN" altLang="en-US" sz="2800" b="1" i="1">
                              <a:solidFill>
                                <a:srgbClr val="0000FF"/>
                              </a:solidFill>
                              <a:latin typeface="Cambria Math" panose="02040503050406030204" pitchFamily="18" charset="0"/>
                            </a:rPr>
                          </m:ctrlPr>
                        </m:fPr>
                        <m:num>
                          <m:sSup>
                            <m:sSupPr>
                              <m:ctrlPr>
                                <a:rPr lang="zh-CN" altLang="en-US" sz="2800" b="1" i="1">
                                  <a:solidFill>
                                    <a:srgbClr val="0000FF"/>
                                  </a:solidFill>
                                  <a:latin typeface="Cambria Math" panose="02040503050406030204" pitchFamily="18" charset="0"/>
                                </a:rPr>
                              </m:ctrlPr>
                            </m:sSupPr>
                            <m:e>
                              <m:r>
                                <a:rPr lang="zh-CN" altLang="en-US" sz="2800" b="1" i="1" smtClean="0">
                                  <a:solidFill>
                                    <a:srgbClr val="0000FF"/>
                                  </a:solidFill>
                                  <a:latin typeface="Cambria Math" panose="02040503050406030204" pitchFamily="18" charset="0"/>
                                </a:rPr>
                                <m:t>𝝏</m:t>
                              </m:r>
                            </m:e>
                            <m:sup>
                              <m:r>
                                <a:rPr lang="zh-CN" altLang="en-US" sz="2800" b="1" i="1" smtClean="0">
                                  <a:solidFill>
                                    <a:srgbClr val="0000FF"/>
                                  </a:solidFill>
                                  <a:latin typeface="Cambria Math" panose="02040503050406030204" pitchFamily="18" charset="0"/>
                                </a:rPr>
                                <m:t>𝟐</m:t>
                              </m:r>
                            </m:sup>
                          </m:sSup>
                          <m:r>
                            <a:rPr lang="zh-CN" altLang="en-US" sz="2800" b="1" i="1" smtClean="0">
                              <a:solidFill>
                                <a:srgbClr val="0000FF"/>
                              </a:solidFill>
                              <a:latin typeface="Cambria Math" panose="02040503050406030204" pitchFamily="18" charset="0"/>
                            </a:rPr>
                            <m:t>𝒏</m:t>
                          </m:r>
                        </m:num>
                        <m:den>
                          <m:r>
                            <a:rPr lang="zh-CN" altLang="en-US" sz="2800" b="1" i="1" smtClean="0">
                              <a:solidFill>
                                <a:srgbClr val="0000FF"/>
                              </a:solidFill>
                              <a:latin typeface="Cambria Math" panose="02040503050406030204" pitchFamily="18" charset="0"/>
                            </a:rPr>
                            <m:t>𝝏</m:t>
                          </m:r>
                          <m:sSup>
                            <m:sSupPr>
                              <m:ctrlPr>
                                <a:rPr lang="zh-CN" altLang="en-US" sz="2800" b="1" i="1">
                                  <a:solidFill>
                                    <a:srgbClr val="0000FF"/>
                                  </a:solidFill>
                                  <a:latin typeface="Cambria Math" panose="02040503050406030204" pitchFamily="18" charset="0"/>
                                </a:rPr>
                              </m:ctrlPr>
                            </m:sSupPr>
                            <m:e>
                              <m:r>
                                <a:rPr lang="zh-CN" altLang="en-US" sz="2800" b="1" i="1" smtClean="0">
                                  <a:solidFill>
                                    <a:srgbClr val="0000FF"/>
                                  </a:solidFill>
                                  <a:latin typeface="Cambria Math" panose="02040503050406030204" pitchFamily="18" charset="0"/>
                                </a:rPr>
                                <m:t>𝒙</m:t>
                              </m:r>
                            </m:e>
                            <m:sup>
                              <m:r>
                                <a:rPr lang="zh-CN" altLang="en-US" sz="2800" b="1" i="1" smtClean="0">
                                  <a:solidFill>
                                    <a:srgbClr val="0000FF"/>
                                  </a:solidFill>
                                  <a:latin typeface="Cambria Math" panose="02040503050406030204" pitchFamily="18" charset="0"/>
                                </a:rPr>
                                <m:t>𝟐</m:t>
                              </m:r>
                            </m:sup>
                          </m:sSup>
                        </m:den>
                      </m:f>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𝝁</m:t>
                          </m:r>
                        </m:e>
                        <m:sub>
                          <m:r>
                            <a:rPr lang="zh-CN" altLang="en-US" sz="2800" b="1" i="1" smtClean="0">
                              <a:solidFill>
                                <a:srgbClr val="0000FF"/>
                              </a:solidFill>
                              <a:latin typeface="Cambria Math" panose="02040503050406030204" pitchFamily="18" charset="0"/>
                            </a:rPr>
                            <m:t>𝒏</m:t>
                          </m:r>
                        </m:sub>
                      </m:sSub>
                      <m:r>
                        <a:rPr lang="zh-CN" altLang="en-US" sz="2800" b="1" i="1" smtClean="0">
                          <a:solidFill>
                            <a:srgbClr val="0000FF"/>
                          </a:solidFill>
                          <a:latin typeface="Cambria Math" panose="02040503050406030204" pitchFamily="18" charset="0"/>
                        </a:rPr>
                        <m:t>𝑬</m:t>
                      </m:r>
                      <m:f>
                        <m:fPr>
                          <m:ctrlPr>
                            <a:rPr lang="zh-CN" altLang="en-US" sz="2800" b="1" i="1">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𝒏</m:t>
                          </m:r>
                        </m:num>
                        <m:den>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𝒙</m:t>
                          </m:r>
                        </m:den>
                      </m:f>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𝝁</m:t>
                          </m:r>
                        </m:e>
                        <m:sub>
                          <m:r>
                            <a:rPr lang="zh-CN" altLang="en-US" sz="2800" b="1" i="1" smtClean="0">
                              <a:solidFill>
                                <a:srgbClr val="0000FF"/>
                              </a:solidFill>
                              <a:latin typeface="Cambria Math" panose="02040503050406030204" pitchFamily="18" charset="0"/>
                            </a:rPr>
                            <m:t>𝒏</m:t>
                          </m:r>
                        </m:sub>
                      </m:sSub>
                      <m:r>
                        <a:rPr lang="zh-CN" altLang="en-US" sz="2800" b="1" i="1" smtClean="0">
                          <a:solidFill>
                            <a:srgbClr val="0000FF"/>
                          </a:solidFill>
                          <a:latin typeface="Cambria Math" panose="02040503050406030204" pitchFamily="18" charset="0"/>
                        </a:rPr>
                        <m:t>𝒏</m:t>
                      </m:r>
                      <m:f>
                        <m:fPr>
                          <m:ctrlPr>
                            <a:rPr lang="zh-CN" altLang="en-US" sz="2800" b="1" i="1">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𝑬</m:t>
                          </m:r>
                        </m:num>
                        <m:den>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𝒙</m:t>
                          </m:r>
                        </m:den>
                      </m:f>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𝑮</m:t>
                      </m:r>
                      <m:r>
                        <a:rPr lang="zh-CN" altLang="en-US" sz="2800" b="1" i="1" smtClean="0">
                          <a:solidFill>
                            <a:srgbClr val="0000FF"/>
                          </a:solidFill>
                          <a:latin typeface="Cambria Math" panose="02040503050406030204" pitchFamily="18" charset="0"/>
                        </a:rPr>
                        <m:t>−</m:t>
                      </m:r>
                      <m:f>
                        <m:fPr>
                          <m:ctrlPr>
                            <a:rPr lang="zh-CN" altLang="en-US" sz="2800" b="1" i="1">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𝜟</m:t>
                          </m:r>
                          <m:r>
                            <a:rPr lang="zh-CN" altLang="en-US" sz="2800" b="1" i="1" smtClean="0">
                              <a:solidFill>
                                <a:srgbClr val="0000FF"/>
                              </a:solidFill>
                              <a:latin typeface="Cambria Math" panose="02040503050406030204" pitchFamily="18" charset="0"/>
                            </a:rPr>
                            <m:t>𝒏</m:t>
                          </m:r>
                        </m:num>
                        <m:den>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𝝉</m:t>
                              </m:r>
                            </m:e>
                            <m:sub>
                              <m:r>
                                <a:rPr lang="zh-CN" altLang="en-US" sz="2800" b="1" i="1" smtClean="0">
                                  <a:solidFill>
                                    <a:srgbClr val="0000FF"/>
                                  </a:solidFill>
                                  <a:latin typeface="Cambria Math" panose="02040503050406030204" pitchFamily="18" charset="0"/>
                                </a:rPr>
                                <m:t>𝒏</m:t>
                              </m:r>
                            </m:sub>
                          </m:sSub>
                        </m:den>
                      </m:f>
                    </m:oMath>
                  </m:oMathPara>
                </a14:m>
                <a:endParaRPr lang="zh-CN" altLang="en-US" sz="2800" b="1" dirty="0">
                  <a:solidFill>
                    <a:srgbClr val="0000FF"/>
                  </a:solidFill>
                  <a:latin typeface="黑体" panose="02010609060101010101" pitchFamily="2" charset="-122"/>
                  <a:ea typeface="黑体" panose="02010609060101010101" pitchFamily="2" charset="-122"/>
                </a:endParaRPr>
              </a:p>
            </p:txBody>
          </p:sp>
        </mc:Choice>
        <mc:Fallback>
          <p:sp>
            <p:nvSpPr>
              <p:cNvPr id="3" name="对象 2"/>
              <p:cNvSpPr txBox="1">
                <a:spLocks noRot="1" noChangeAspect="1" noMove="1" noResize="1" noEditPoints="1" noAdjustHandles="1" noChangeArrowheads="1" noChangeShapeType="1" noTextEdit="1"/>
              </p:cNvSpPr>
              <p:nvPr/>
            </p:nvSpPr>
            <p:spPr bwMode="auto">
              <a:xfrm>
                <a:off x="1472521" y="5085019"/>
                <a:ext cx="6948298" cy="957169"/>
              </a:xfrm>
              <a:prstGeom prst="rect">
                <a:avLst/>
              </a:prstGeom>
              <a:blipFill rotWithShape="1">
                <a:blip r:embed="rId4"/>
                <a:stretch>
                  <a:fillRect l="-9" t="-60" r="1" b="-1575"/>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543" y="3334760"/>
            <a:ext cx="2586752" cy="790997"/>
          </a:xfrm>
        </p:spPr>
        <p:txBody>
          <a:bodyPr>
            <a:noAutofit/>
          </a:bodyPr>
          <a:lstStyle/>
          <a:p>
            <a:r>
              <a:rPr lang="zh-CN" altLang="en-US" sz="2400" b="1" dirty="0">
                <a:solidFill>
                  <a:srgbClr val="00B050"/>
                </a:solidFill>
                <a:latin typeface="黑体" panose="02010609060101010101" pitchFamily="2" charset="-122"/>
                <a:ea typeface="黑体" panose="02010609060101010101" pitchFamily="2" charset="-122"/>
              </a:rPr>
              <a:t>电流连续性方程的一般形式</a:t>
            </a:r>
            <a:endParaRPr lang="zh-CN" altLang="en-US" sz="2400" b="1" dirty="0">
              <a:solidFill>
                <a:srgbClr val="00B050"/>
              </a:solidFill>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12"/>
          </p:nvPr>
        </p:nvSpPr>
        <p:spPr/>
        <p:txBody>
          <a:bodyPr/>
          <a:lstStyle/>
          <a:p>
            <a:fld id="{281B404A-1B04-4E8D-A6A2-96325BA0B77B}" type="slidenum">
              <a:rPr lang="zh-CN" altLang="en-US" smtClean="0"/>
            </a:fld>
            <a:endParaRPr lang="zh-CN" altLang="en-US"/>
          </a:p>
        </p:txBody>
      </p:sp>
      <mc:AlternateContent xmlns:mc="http://schemas.openxmlformats.org/markup-compatibility/2006">
        <mc:Choice xmlns:a14="http://schemas.microsoft.com/office/drawing/2010/main" Requires="a14">
          <p:sp>
            <p:nvSpPr>
              <p:cNvPr id="154626" name="Object 2">
                <a:hlinkClick r:id="" action="ppaction://ole?verb=1"/>
              </p:cNvPr>
              <p:cNvSpPr txBox="1"/>
              <p:nvPr/>
            </p:nvSpPr>
            <p:spPr bwMode="auto">
              <a:xfrm>
                <a:off x="3060065" y="2950210"/>
                <a:ext cx="5441950" cy="956945"/>
              </a:xfrm>
              <a:prstGeom prst="rect">
                <a:avLst/>
              </a:prstGeom>
              <a:noFill/>
            </p:spPr>
            <p:txBody>
              <a:bodyPr>
                <a:noAutofit/>
              </a:bodyPr>
              <a:lstStyle/>
              <a:p>
                <a14:m>
                  <m:oMathPara xmlns:m="http://schemas.openxmlformats.org/officeDocument/2006/math">
                    <m:oMathParaPr>
                      <m:jc m:val="left"/>
                    </m:oMathParaPr>
                    <m:oMath xmlns:m="http://schemas.openxmlformats.org/officeDocument/2006/math">
                      <m:f>
                        <m:fPr>
                          <m:ctrlPr>
                            <a:rPr lang="zh-CN" altLang="en-US" sz="2800" b="1" i="1" smtClean="0">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𝒑</m:t>
                          </m:r>
                        </m:num>
                        <m:den>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𝒕</m:t>
                          </m:r>
                        </m:den>
                      </m:f>
                      <m:r>
                        <a:rPr lang="zh-CN" altLang="en-US" sz="2800" b="1" i="1" smtClean="0">
                          <a:solidFill>
                            <a:srgbClr val="0000FF"/>
                          </a:solidFill>
                          <a:latin typeface="Cambria Math" panose="02040503050406030204" pitchFamily="18" charset="0"/>
                        </a:rPr>
                        <m:t>=−</m:t>
                      </m:r>
                      <m:f>
                        <m:fPr>
                          <m:ctrlPr>
                            <a:rPr lang="zh-CN" altLang="en-US" sz="2800" b="1" i="1">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𝟏</m:t>
                          </m:r>
                        </m:num>
                        <m:den>
                          <m:r>
                            <a:rPr lang="zh-CN" altLang="en-US" sz="2800" b="1" i="1" smtClean="0">
                              <a:solidFill>
                                <a:srgbClr val="0000FF"/>
                              </a:solidFill>
                              <a:latin typeface="Cambria Math" panose="02040503050406030204" pitchFamily="18" charset="0"/>
                            </a:rPr>
                            <m:t>𝒒</m:t>
                          </m:r>
                        </m:den>
                      </m:f>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𝑱</m:t>
                          </m:r>
                        </m:e>
                        <m:sub>
                          <m:r>
                            <a:rPr lang="zh-CN" altLang="en-US" sz="2800" b="1" i="1" smtClean="0">
                              <a:solidFill>
                                <a:srgbClr val="0000FF"/>
                              </a:solidFill>
                              <a:latin typeface="Cambria Math" panose="02040503050406030204" pitchFamily="18" charset="0"/>
                            </a:rPr>
                            <m:t>𝒑</m:t>
                          </m:r>
                        </m:sub>
                      </m:sSub>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𝑮</m:t>
                          </m:r>
                        </m:e>
                        <m:sub>
                          <m:r>
                            <a:rPr lang="zh-CN" altLang="en-US" sz="2800" b="1" i="1" smtClean="0">
                              <a:solidFill>
                                <a:srgbClr val="0000FF"/>
                              </a:solidFill>
                              <a:latin typeface="Cambria Math" panose="02040503050406030204" pitchFamily="18" charset="0"/>
                            </a:rPr>
                            <m:t>𝒑</m:t>
                          </m:r>
                        </m:sub>
                      </m:sSub>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𝑼</m:t>
                          </m:r>
                        </m:e>
                        <m:sub>
                          <m:r>
                            <a:rPr lang="zh-CN" altLang="en-US" sz="2800" b="1" i="1" smtClean="0">
                              <a:solidFill>
                                <a:srgbClr val="0000FF"/>
                              </a:solidFill>
                              <a:latin typeface="Cambria Math" panose="02040503050406030204" pitchFamily="18" charset="0"/>
                            </a:rPr>
                            <m:t>𝒑</m:t>
                          </m:r>
                        </m:sub>
                      </m:sSub>
                    </m:oMath>
                  </m:oMathPara>
                </a14:m>
                <a:endParaRPr lang="zh-CN" altLang="en-US" sz="2800" b="1" i="1" dirty="0" smtClean="0">
                  <a:solidFill>
                    <a:srgbClr val="0000FF"/>
                  </a:solidFill>
                  <a:latin typeface="Cambria Math" panose="02040503050406030204" pitchFamily="18" charset="0"/>
                  <a:ea typeface="黑体" panose="02010609060101010101" pitchFamily="2" charset="-122"/>
                </a:endParaRPr>
              </a:p>
            </p:txBody>
          </p:sp>
        </mc:Choice>
        <mc:Fallback>
          <p:sp>
            <p:nvSpPr>
              <p:cNvPr id="154626" name="Object 2">
                <a:hlinkClick r:id="" action="ppaction://ole?verb=1"/>
              </p:cNvPr>
              <p:cNvSpPr txBox="1">
                <a:spLocks noRot="1" noChangeAspect="1" noMove="1" noResize="1" noEditPoints="1" noAdjustHandles="1" noChangeArrowheads="1" noChangeShapeType="1" noTextEdit="1"/>
              </p:cNvSpPr>
              <p:nvPr/>
            </p:nvSpPr>
            <p:spPr bwMode="auto">
              <a:xfrm>
                <a:off x="3060065" y="2950210"/>
                <a:ext cx="5441950" cy="95694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4627" name="Object 3">
                <a:hlinkClick r:id="" action="ppaction://ole?verb=1"/>
              </p:cNvPr>
              <p:cNvSpPr txBox="1"/>
              <p:nvPr/>
            </p:nvSpPr>
            <p:spPr bwMode="auto">
              <a:xfrm>
                <a:off x="2988310" y="4004945"/>
                <a:ext cx="4852670" cy="1357630"/>
              </a:xfrm>
              <a:prstGeom prst="rect">
                <a:avLst/>
              </a:prstGeom>
              <a:noFill/>
            </p:spPr>
            <p:txBody>
              <a:bodyPr>
                <a:normAutofit/>
              </a:bodyPr>
              <a:lstStyle/>
              <a:p>
                <a14:m>
                  <m:oMathPara xmlns:m="http://schemas.openxmlformats.org/officeDocument/2006/math">
                    <m:oMathParaPr>
                      <m:jc m:val="left"/>
                    </m:oMathParaPr>
                    <m:oMath xmlns:m="http://schemas.openxmlformats.org/officeDocument/2006/math">
                      <m:f>
                        <m:fPr>
                          <m:ctrlPr>
                            <a:rPr lang="zh-CN" altLang="en-US" sz="2800" b="1" i="1" smtClean="0">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𝒏</m:t>
                          </m:r>
                        </m:num>
                        <m:den>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𝒕</m:t>
                          </m:r>
                        </m:den>
                      </m:f>
                      <m:r>
                        <a:rPr lang="zh-CN" altLang="en-US" sz="2800" b="1" i="1" smtClean="0">
                          <a:solidFill>
                            <a:srgbClr val="0000FF"/>
                          </a:solidFill>
                          <a:latin typeface="Cambria Math" panose="02040503050406030204" pitchFamily="18" charset="0"/>
                        </a:rPr>
                        <m:t>=</m:t>
                      </m:r>
                      <m:f>
                        <m:fPr>
                          <m:ctrlPr>
                            <a:rPr lang="zh-CN" altLang="en-US" sz="2800" b="1" i="1">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𝟏</m:t>
                          </m:r>
                        </m:num>
                        <m:den>
                          <m:r>
                            <a:rPr lang="zh-CN" altLang="en-US" sz="2800" b="1" i="1" smtClean="0">
                              <a:solidFill>
                                <a:srgbClr val="0000FF"/>
                              </a:solidFill>
                              <a:latin typeface="Cambria Math" panose="02040503050406030204" pitchFamily="18" charset="0"/>
                            </a:rPr>
                            <m:t>𝒒</m:t>
                          </m:r>
                        </m:den>
                      </m:f>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𝑱</m:t>
                          </m:r>
                        </m:e>
                        <m:sub>
                          <m:r>
                            <a:rPr lang="zh-CN" altLang="en-US" sz="2800" b="1" i="1" smtClean="0">
                              <a:solidFill>
                                <a:srgbClr val="0000FF"/>
                              </a:solidFill>
                              <a:latin typeface="Cambria Math" panose="02040503050406030204" pitchFamily="18" charset="0"/>
                            </a:rPr>
                            <m:t>𝒏</m:t>
                          </m:r>
                        </m:sub>
                      </m:sSub>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𝑮</m:t>
                          </m:r>
                        </m:e>
                        <m:sub>
                          <m:r>
                            <a:rPr lang="zh-CN" altLang="en-US" sz="2800" b="1" i="1" smtClean="0">
                              <a:solidFill>
                                <a:srgbClr val="0000FF"/>
                              </a:solidFill>
                              <a:latin typeface="Cambria Math" panose="02040503050406030204" pitchFamily="18" charset="0"/>
                            </a:rPr>
                            <m:t>𝒏</m:t>
                          </m:r>
                        </m:sub>
                      </m:sSub>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𝑼</m:t>
                          </m:r>
                        </m:e>
                        <m:sub>
                          <m:r>
                            <a:rPr lang="zh-CN" altLang="en-US" sz="2800" b="1" i="1" smtClean="0">
                              <a:solidFill>
                                <a:srgbClr val="0000FF"/>
                              </a:solidFill>
                              <a:latin typeface="Cambria Math" panose="02040503050406030204" pitchFamily="18" charset="0"/>
                            </a:rPr>
                            <m:t>𝒏</m:t>
                          </m:r>
                        </m:sub>
                      </m:sSub>
                    </m:oMath>
                  </m:oMathPara>
                </a14:m>
                <a:endParaRPr lang="zh-CN" altLang="en-US" sz="2800" b="1" dirty="0">
                  <a:solidFill>
                    <a:srgbClr val="0000FF"/>
                  </a:solidFill>
                  <a:latin typeface="黑体" panose="02010609060101010101" pitchFamily="2" charset="-122"/>
                  <a:ea typeface="黑体" panose="02010609060101010101" pitchFamily="2" charset="-122"/>
                </a:endParaRPr>
              </a:p>
            </p:txBody>
          </p:sp>
        </mc:Choice>
        <mc:Fallback>
          <p:sp>
            <p:nvSpPr>
              <p:cNvPr id="154627" name="Object 3">
                <a:hlinkClick r:id="" action="ppaction://ole?verb=1"/>
              </p:cNvPr>
              <p:cNvSpPr txBox="1">
                <a:spLocks noRot="1" noChangeAspect="1" noMove="1" noResize="1" noEditPoints="1" noAdjustHandles="1" noChangeArrowheads="1" noChangeShapeType="1" noTextEdit="1"/>
              </p:cNvSpPr>
              <p:nvPr/>
            </p:nvSpPr>
            <p:spPr bwMode="auto">
              <a:xfrm>
                <a:off x="2988310" y="4004945"/>
                <a:ext cx="4852670" cy="1357630"/>
              </a:xfrm>
              <a:prstGeom prst="rect">
                <a:avLst/>
              </a:prstGeom>
              <a:blipFill rotWithShape="1">
                <a:blip r:embed="rId2"/>
                <a:stretch>
                  <a:fillRect/>
                </a:stretch>
              </a:blipFill>
            </p:spPr>
            <p:txBody>
              <a:bodyPr/>
              <a:lstStyle/>
              <a:p>
                <a:r>
                  <a:rPr lang="zh-CN" altLang="en-US">
                    <a:noFill/>
                  </a:rPr>
                  <a:t> </a:t>
                </a:r>
              </a:p>
            </p:txBody>
          </p:sp>
        </mc:Fallback>
      </mc:AlternateContent>
      <p:sp>
        <p:nvSpPr>
          <p:cNvPr id="7" name="矩形 6"/>
          <p:cNvSpPr/>
          <p:nvPr/>
        </p:nvSpPr>
        <p:spPr>
          <a:xfrm>
            <a:off x="215236" y="5373571"/>
            <a:ext cx="8286808" cy="1137106"/>
          </a:xfrm>
          <a:prstGeom prst="rect">
            <a:avLst/>
          </a:prstGeom>
        </p:spPr>
        <p:txBody>
          <a:bodyPr wrap="square">
            <a:spAutoFit/>
          </a:bodyPr>
          <a:lstStyle/>
          <a:p>
            <a:pPr>
              <a:lnSpc>
                <a:spcPct val="150000"/>
              </a:lnSpc>
            </a:pPr>
            <a:r>
              <a:rPr lang="zh-CN" altLang="en-US" sz="2400" b="1" dirty="0">
                <a:solidFill>
                  <a:srgbClr val="00B050"/>
                </a:solidFill>
                <a:latin typeface="黑体" panose="02010609060101010101" pitchFamily="2" charset="-122"/>
                <a:ea typeface="黑体" panose="02010609060101010101" pitchFamily="2" charset="-122"/>
              </a:rPr>
              <a:t>物理意义</a:t>
            </a:r>
            <a:r>
              <a:rPr lang="zh-CN" altLang="en-US" sz="2400" b="1" dirty="0">
                <a:solidFill>
                  <a:srgbClr val="0000FF"/>
                </a:solidFill>
                <a:latin typeface="黑体" panose="02010609060101010101" pitchFamily="2" charset="-122"/>
                <a:ea typeface="黑体" panose="02010609060101010101" pitchFamily="2" charset="-122"/>
              </a:rPr>
              <a:t>：物质不灭定律、电荷守恒定律、粒子数守恒。载流子不可能无原无故地产生，也不会无原无故地消失。</a:t>
            </a:r>
            <a:endParaRPr lang="zh-CN" altLang="en-US" sz="2400" b="1" dirty="0">
              <a:solidFill>
                <a:srgbClr val="0000FF"/>
              </a:solidFill>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8" name="对象 5"/>
              <p:cNvSpPr txBox="1"/>
              <p:nvPr/>
            </p:nvSpPr>
            <p:spPr bwMode="auto">
              <a:xfrm>
                <a:off x="346075" y="1555750"/>
                <a:ext cx="7128510" cy="997585"/>
              </a:xfrm>
              <a:prstGeom prst="rect">
                <a:avLst/>
              </a:prstGeom>
              <a:noFill/>
            </p:spPr>
            <p:txBody>
              <a:bodyPr>
                <a:noAutofit/>
              </a:bodyPr>
              <a:lstStyle/>
              <a:p>
                <a14:m>
                  <m:oMathPara xmlns:m="http://schemas.openxmlformats.org/officeDocument/2006/math">
                    <m:oMathParaPr>
                      <m:jc m:val="left"/>
                    </m:oMathParaPr>
                    <m:oMath xmlns:m="http://schemas.openxmlformats.org/officeDocument/2006/math">
                      <m:f>
                        <m:fPr>
                          <m:ctrlPr>
                            <a:rPr lang="zh-CN" altLang="en-US" sz="2800" b="1" i="1" smtClean="0">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𝒑</m:t>
                          </m:r>
                        </m:num>
                        <m:den>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𝒕</m:t>
                          </m:r>
                        </m:den>
                      </m:f>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𝑫</m:t>
                          </m:r>
                        </m:e>
                        <m:sub>
                          <m:r>
                            <a:rPr lang="zh-CN" altLang="en-US" sz="2800" b="1" i="1" smtClean="0">
                              <a:solidFill>
                                <a:srgbClr val="0000FF"/>
                              </a:solidFill>
                              <a:latin typeface="Cambria Math" panose="02040503050406030204" pitchFamily="18" charset="0"/>
                            </a:rPr>
                            <m:t>𝒑</m:t>
                          </m:r>
                        </m:sub>
                      </m:sSub>
                      <m:f>
                        <m:fPr>
                          <m:ctrlPr>
                            <a:rPr lang="zh-CN" altLang="en-US" sz="2800" b="1" i="1">
                              <a:solidFill>
                                <a:srgbClr val="0000FF"/>
                              </a:solidFill>
                              <a:latin typeface="Cambria Math" panose="02040503050406030204" pitchFamily="18" charset="0"/>
                            </a:rPr>
                          </m:ctrlPr>
                        </m:fPr>
                        <m:num>
                          <m:sSup>
                            <m:sSupPr>
                              <m:ctrlPr>
                                <a:rPr lang="zh-CN" altLang="en-US" sz="2800" b="1" i="1">
                                  <a:solidFill>
                                    <a:srgbClr val="0000FF"/>
                                  </a:solidFill>
                                  <a:latin typeface="Cambria Math" panose="02040503050406030204" pitchFamily="18" charset="0"/>
                                </a:rPr>
                              </m:ctrlPr>
                            </m:sSupPr>
                            <m:e>
                              <m:r>
                                <a:rPr lang="zh-CN" altLang="en-US" sz="2800" b="1" i="1" smtClean="0">
                                  <a:solidFill>
                                    <a:srgbClr val="0000FF"/>
                                  </a:solidFill>
                                  <a:latin typeface="Cambria Math" panose="02040503050406030204" pitchFamily="18" charset="0"/>
                                </a:rPr>
                                <m:t>𝝏</m:t>
                              </m:r>
                            </m:e>
                            <m:sup>
                              <m:r>
                                <a:rPr lang="zh-CN" altLang="en-US" sz="2800" b="1" i="1" smtClean="0">
                                  <a:solidFill>
                                    <a:srgbClr val="0000FF"/>
                                  </a:solidFill>
                                  <a:latin typeface="Cambria Math" panose="02040503050406030204" pitchFamily="18" charset="0"/>
                                </a:rPr>
                                <m:t>𝟐</m:t>
                              </m:r>
                            </m:sup>
                          </m:sSup>
                          <m:r>
                            <a:rPr lang="zh-CN" altLang="en-US" sz="2800" b="1" i="1" smtClean="0">
                              <a:solidFill>
                                <a:srgbClr val="0000FF"/>
                              </a:solidFill>
                              <a:latin typeface="Cambria Math" panose="02040503050406030204" pitchFamily="18" charset="0"/>
                            </a:rPr>
                            <m:t>𝒑</m:t>
                          </m:r>
                        </m:num>
                        <m:den>
                          <m:r>
                            <a:rPr lang="zh-CN" altLang="en-US" sz="2800" b="1" i="1" smtClean="0">
                              <a:solidFill>
                                <a:srgbClr val="0000FF"/>
                              </a:solidFill>
                              <a:latin typeface="Cambria Math" panose="02040503050406030204" pitchFamily="18" charset="0"/>
                            </a:rPr>
                            <m:t>𝝏</m:t>
                          </m:r>
                          <m:sSup>
                            <m:sSupPr>
                              <m:ctrlPr>
                                <a:rPr lang="zh-CN" altLang="en-US" sz="2800" b="1" i="1">
                                  <a:solidFill>
                                    <a:srgbClr val="0000FF"/>
                                  </a:solidFill>
                                  <a:latin typeface="Cambria Math" panose="02040503050406030204" pitchFamily="18" charset="0"/>
                                </a:rPr>
                              </m:ctrlPr>
                            </m:sSupPr>
                            <m:e>
                              <m:r>
                                <a:rPr lang="zh-CN" altLang="en-US" sz="2800" b="1" i="1" smtClean="0">
                                  <a:solidFill>
                                    <a:srgbClr val="0000FF"/>
                                  </a:solidFill>
                                  <a:latin typeface="Cambria Math" panose="02040503050406030204" pitchFamily="18" charset="0"/>
                                </a:rPr>
                                <m:t>𝒙</m:t>
                              </m:r>
                            </m:e>
                            <m:sup>
                              <m:r>
                                <a:rPr lang="zh-CN" altLang="en-US" sz="2800" b="1" i="1" smtClean="0">
                                  <a:solidFill>
                                    <a:srgbClr val="0000FF"/>
                                  </a:solidFill>
                                  <a:latin typeface="Cambria Math" panose="02040503050406030204" pitchFamily="18" charset="0"/>
                                </a:rPr>
                                <m:t>𝟐</m:t>
                              </m:r>
                            </m:sup>
                          </m:sSup>
                        </m:den>
                      </m:f>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𝝁</m:t>
                          </m:r>
                        </m:e>
                        <m:sub>
                          <m:r>
                            <a:rPr lang="zh-CN" altLang="en-US" sz="2800" b="1" i="1" smtClean="0">
                              <a:solidFill>
                                <a:srgbClr val="0000FF"/>
                              </a:solidFill>
                              <a:latin typeface="Cambria Math" panose="02040503050406030204" pitchFamily="18" charset="0"/>
                            </a:rPr>
                            <m:t>𝒑</m:t>
                          </m:r>
                        </m:sub>
                      </m:sSub>
                      <m:r>
                        <a:rPr lang="zh-CN" altLang="en-US" sz="2800" b="1" i="1" smtClean="0">
                          <a:solidFill>
                            <a:srgbClr val="0000FF"/>
                          </a:solidFill>
                          <a:latin typeface="Cambria Math" panose="02040503050406030204" pitchFamily="18" charset="0"/>
                        </a:rPr>
                        <m:t>𝑬</m:t>
                      </m:r>
                      <m:f>
                        <m:fPr>
                          <m:ctrlPr>
                            <a:rPr lang="zh-CN" altLang="en-US" sz="2800" b="1" i="1">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𝒑</m:t>
                          </m:r>
                        </m:num>
                        <m:den>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𝒙</m:t>
                          </m:r>
                        </m:den>
                      </m:f>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𝝁</m:t>
                          </m:r>
                        </m:e>
                        <m:sub>
                          <m:r>
                            <a:rPr lang="zh-CN" altLang="en-US" sz="2800" b="1" i="1" smtClean="0">
                              <a:solidFill>
                                <a:srgbClr val="0000FF"/>
                              </a:solidFill>
                              <a:latin typeface="Cambria Math" panose="02040503050406030204" pitchFamily="18" charset="0"/>
                            </a:rPr>
                            <m:t>𝒑</m:t>
                          </m:r>
                        </m:sub>
                      </m:sSub>
                      <m:r>
                        <a:rPr lang="zh-CN" altLang="en-US" sz="2800" b="1" i="1" smtClean="0">
                          <a:solidFill>
                            <a:srgbClr val="0000FF"/>
                          </a:solidFill>
                          <a:latin typeface="Cambria Math" panose="02040503050406030204" pitchFamily="18" charset="0"/>
                        </a:rPr>
                        <m:t>𝒑</m:t>
                      </m:r>
                      <m:f>
                        <m:fPr>
                          <m:ctrlPr>
                            <a:rPr lang="zh-CN" altLang="en-US" sz="2800" b="1" i="1">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𝑬</m:t>
                          </m:r>
                        </m:num>
                        <m:den>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𝒙</m:t>
                          </m:r>
                        </m:den>
                      </m:f>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𝑮</m:t>
                      </m:r>
                      <m:r>
                        <a:rPr lang="zh-CN" altLang="en-US" sz="2800" b="1" i="1" smtClean="0">
                          <a:solidFill>
                            <a:srgbClr val="0000FF"/>
                          </a:solidFill>
                          <a:latin typeface="Cambria Math" panose="02040503050406030204" pitchFamily="18" charset="0"/>
                        </a:rPr>
                        <m:t>−</m:t>
                      </m:r>
                      <m:f>
                        <m:fPr>
                          <m:ctrlPr>
                            <a:rPr lang="zh-CN" altLang="en-US" sz="2800" b="1" i="1">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𝜟</m:t>
                          </m:r>
                          <m:r>
                            <a:rPr lang="zh-CN" altLang="en-US" sz="2800" b="1" i="1" smtClean="0">
                              <a:solidFill>
                                <a:srgbClr val="0000FF"/>
                              </a:solidFill>
                              <a:latin typeface="Cambria Math" panose="02040503050406030204" pitchFamily="18" charset="0"/>
                            </a:rPr>
                            <m:t>𝒑</m:t>
                          </m:r>
                        </m:num>
                        <m:den>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𝝉</m:t>
                              </m:r>
                            </m:e>
                            <m:sub>
                              <m:r>
                                <a:rPr lang="zh-CN" altLang="en-US" sz="2800" b="1" i="1" smtClean="0">
                                  <a:solidFill>
                                    <a:srgbClr val="0000FF"/>
                                  </a:solidFill>
                                  <a:latin typeface="Cambria Math" panose="02040503050406030204" pitchFamily="18" charset="0"/>
                                </a:rPr>
                                <m:t>𝒑</m:t>
                              </m:r>
                            </m:sub>
                          </m:sSub>
                        </m:den>
                      </m:f>
                    </m:oMath>
                  </m:oMathPara>
                </a14:m>
                <a:endParaRPr lang="zh-CN" altLang="en-US" sz="2800" b="1" i="1" dirty="0" smtClean="0">
                  <a:solidFill>
                    <a:srgbClr val="0000FF"/>
                  </a:solidFill>
                  <a:latin typeface="Cambria Math" panose="02040503050406030204" pitchFamily="18" charset="0"/>
                  <a:ea typeface="黑体" panose="02010609060101010101" pitchFamily="2" charset="-122"/>
                </a:endParaRPr>
              </a:p>
            </p:txBody>
          </p:sp>
        </mc:Choice>
        <mc:Fallback>
          <p:sp>
            <p:nvSpPr>
              <p:cNvPr id="8" name="对象 5"/>
              <p:cNvSpPr txBox="1">
                <a:spLocks noRot="1" noChangeAspect="1" noMove="1" noResize="1" noEditPoints="1" noAdjustHandles="1" noChangeArrowheads="1" noChangeShapeType="1" noTextEdit="1"/>
              </p:cNvSpPr>
              <p:nvPr/>
            </p:nvSpPr>
            <p:spPr bwMode="auto">
              <a:xfrm>
                <a:off x="346075" y="1555750"/>
                <a:ext cx="7128510" cy="997585"/>
              </a:xfrm>
              <a:prstGeom prst="rect">
                <a:avLst/>
              </a:prstGeom>
              <a:blipFill rotWithShape="1">
                <a:blip r:embed="rId3"/>
                <a:stretch>
                  <a:fillRect b="-26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对象 2"/>
              <p:cNvSpPr txBox="1"/>
              <p:nvPr/>
            </p:nvSpPr>
            <p:spPr bwMode="auto">
              <a:xfrm>
                <a:off x="138430" y="30480"/>
                <a:ext cx="8576945" cy="956945"/>
              </a:xfrm>
              <a:prstGeom prst="rect">
                <a:avLst/>
              </a:prstGeom>
              <a:noFill/>
            </p:spPr>
            <p:txBody>
              <a:bodyPr>
                <a:noAutofit/>
              </a:bodyPr>
              <a:lstStyle/>
              <a:p>
                <a14:m>
                  <m:oMathPara xmlns:m="http://schemas.openxmlformats.org/officeDocument/2006/math">
                    <m:oMathParaPr>
                      <m:jc m:val="left"/>
                    </m:oMathParaPr>
                    <m:oMath xmlns:m="http://schemas.openxmlformats.org/officeDocument/2006/math">
                      <m:f>
                        <m:fPr>
                          <m:ctrlPr>
                            <a:rPr lang="zh-CN" altLang="en-US" sz="2800" b="1" i="1" smtClean="0">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𝒏</m:t>
                          </m:r>
                        </m:num>
                        <m:den>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𝒕</m:t>
                          </m:r>
                        </m:den>
                      </m:f>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𝑫</m:t>
                          </m:r>
                        </m:e>
                        <m:sub>
                          <m:r>
                            <a:rPr lang="zh-CN" altLang="en-US" sz="2800" b="1" i="1" smtClean="0">
                              <a:solidFill>
                                <a:srgbClr val="0000FF"/>
                              </a:solidFill>
                              <a:latin typeface="Cambria Math" panose="02040503050406030204" pitchFamily="18" charset="0"/>
                            </a:rPr>
                            <m:t>𝒏</m:t>
                          </m:r>
                        </m:sub>
                      </m:sSub>
                      <m:f>
                        <m:fPr>
                          <m:ctrlPr>
                            <a:rPr lang="zh-CN" altLang="en-US" sz="2800" b="1" i="1">
                              <a:solidFill>
                                <a:srgbClr val="0000FF"/>
                              </a:solidFill>
                              <a:latin typeface="Cambria Math" panose="02040503050406030204" pitchFamily="18" charset="0"/>
                            </a:rPr>
                          </m:ctrlPr>
                        </m:fPr>
                        <m:num>
                          <m:sSup>
                            <m:sSupPr>
                              <m:ctrlPr>
                                <a:rPr lang="zh-CN" altLang="en-US" sz="2800" b="1" i="1">
                                  <a:solidFill>
                                    <a:srgbClr val="0000FF"/>
                                  </a:solidFill>
                                  <a:latin typeface="Cambria Math" panose="02040503050406030204" pitchFamily="18" charset="0"/>
                                </a:rPr>
                              </m:ctrlPr>
                            </m:sSupPr>
                            <m:e>
                              <m:r>
                                <a:rPr lang="zh-CN" altLang="en-US" sz="2800" b="1" i="1" smtClean="0">
                                  <a:solidFill>
                                    <a:srgbClr val="0000FF"/>
                                  </a:solidFill>
                                  <a:latin typeface="Cambria Math" panose="02040503050406030204" pitchFamily="18" charset="0"/>
                                </a:rPr>
                                <m:t>𝝏</m:t>
                              </m:r>
                            </m:e>
                            <m:sup>
                              <m:r>
                                <a:rPr lang="zh-CN" altLang="en-US" sz="2800" b="1" i="1" smtClean="0">
                                  <a:solidFill>
                                    <a:srgbClr val="0000FF"/>
                                  </a:solidFill>
                                  <a:latin typeface="Cambria Math" panose="02040503050406030204" pitchFamily="18" charset="0"/>
                                </a:rPr>
                                <m:t>𝟐</m:t>
                              </m:r>
                            </m:sup>
                          </m:sSup>
                          <m:r>
                            <a:rPr lang="zh-CN" altLang="en-US" sz="2800" b="1" i="1" smtClean="0">
                              <a:solidFill>
                                <a:srgbClr val="0000FF"/>
                              </a:solidFill>
                              <a:latin typeface="Cambria Math" panose="02040503050406030204" pitchFamily="18" charset="0"/>
                            </a:rPr>
                            <m:t>𝒏</m:t>
                          </m:r>
                        </m:num>
                        <m:den>
                          <m:r>
                            <a:rPr lang="zh-CN" altLang="en-US" sz="2800" b="1" i="1" smtClean="0">
                              <a:solidFill>
                                <a:srgbClr val="0000FF"/>
                              </a:solidFill>
                              <a:latin typeface="Cambria Math" panose="02040503050406030204" pitchFamily="18" charset="0"/>
                            </a:rPr>
                            <m:t>𝝏</m:t>
                          </m:r>
                          <m:sSup>
                            <m:sSupPr>
                              <m:ctrlPr>
                                <a:rPr lang="zh-CN" altLang="en-US" sz="2800" b="1" i="1">
                                  <a:solidFill>
                                    <a:srgbClr val="0000FF"/>
                                  </a:solidFill>
                                  <a:latin typeface="Cambria Math" panose="02040503050406030204" pitchFamily="18" charset="0"/>
                                </a:rPr>
                              </m:ctrlPr>
                            </m:sSupPr>
                            <m:e>
                              <m:r>
                                <a:rPr lang="zh-CN" altLang="en-US" sz="2800" b="1" i="1" smtClean="0">
                                  <a:solidFill>
                                    <a:srgbClr val="0000FF"/>
                                  </a:solidFill>
                                  <a:latin typeface="Cambria Math" panose="02040503050406030204" pitchFamily="18" charset="0"/>
                                </a:rPr>
                                <m:t>𝒙</m:t>
                              </m:r>
                            </m:e>
                            <m:sup>
                              <m:r>
                                <a:rPr lang="zh-CN" altLang="en-US" sz="2800" b="1" i="1" smtClean="0">
                                  <a:solidFill>
                                    <a:srgbClr val="0000FF"/>
                                  </a:solidFill>
                                  <a:latin typeface="Cambria Math" panose="02040503050406030204" pitchFamily="18" charset="0"/>
                                </a:rPr>
                                <m:t>𝟐</m:t>
                              </m:r>
                            </m:sup>
                          </m:sSup>
                        </m:den>
                      </m:f>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𝝁</m:t>
                          </m:r>
                        </m:e>
                        <m:sub>
                          <m:r>
                            <a:rPr lang="zh-CN" altLang="en-US" sz="2800" b="1" i="1" smtClean="0">
                              <a:solidFill>
                                <a:srgbClr val="0000FF"/>
                              </a:solidFill>
                              <a:latin typeface="Cambria Math" panose="02040503050406030204" pitchFamily="18" charset="0"/>
                            </a:rPr>
                            <m:t>𝒏</m:t>
                          </m:r>
                        </m:sub>
                      </m:sSub>
                      <m:r>
                        <a:rPr lang="zh-CN" altLang="en-US" sz="2800" b="1" i="1" smtClean="0">
                          <a:solidFill>
                            <a:srgbClr val="0000FF"/>
                          </a:solidFill>
                          <a:latin typeface="Cambria Math" panose="02040503050406030204" pitchFamily="18" charset="0"/>
                        </a:rPr>
                        <m:t>𝑬</m:t>
                      </m:r>
                      <m:f>
                        <m:fPr>
                          <m:ctrlPr>
                            <a:rPr lang="zh-CN" altLang="en-US" sz="2800" b="1" i="1">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𝒏</m:t>
                          </m:r>
                        </m:num>
                        <m:den>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𝒙</m:t>
                          </m:r>
                        </m:den>
                      </m:f>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𝝁</m:t>
                          </m:r>
                        </m:e>
                        <m:sub>
                          <m:r>
                            <a:rPr lang="zh-CN" altLang="en-US" sz="2800" b="1" i="1" smtClean="0">
                              <a:solidFill>
                                <a:srgbClr val="0000FF"/>
                              </a:solidFill>
                              <a:latin typeface="Cambria Math" panose="02040503050406030204" pitchFamily="18" charset="0"/>
                            </a:rPr>
                            <m:t>𝒏</m:t>
                          </m:r>
                        </m:sub>
                      </m:sSub>
                      <m:r>
                        <a:rPr lang="zh-CN" altLang="en-US" sz="2800" b="1" i="1" smtClean="0">
                          <a:solidFill>
                            <a:srgbClr val="0000FF"/>
                          </a:solidFill>
                          <a:latin typeface="Cambria Math" panose="02040503050406030204" pitchFamily="18" charset="0"/>
                        </a:rPr>
                        <m:t>𝒏</m:t>
                      </m:r>
                      <m:f>
                        <m:fPr>
                          <m:ctrlPr>
                            <a:rPr lang="zh-CN" altLang="en-US" sz="2800" b="1" i="1">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𝑬</m:t>
                          </m:r>
                        </m:num>
                        <m:den>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𝒙</m:t>
                          </m:r>
                        </m:den>
                      </m:f>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𝑮</m:t>
                      </m:r>
                      <m:r>
                        <a:rPr lang="zh-CN" altLang="en-US" sz="2800" b="1" i="1" smtClean="0">
                          <a:solidFill>
                            <a:srgbClr val="0000FF"/>
                          </a:solidFill>
                          <a:latin typeface="Cambria Math" panose="02040503050406030204" pitchFamily="18" charset="0"/>
                        </a:rPr>
                        <m:t>−</m:t>
                      </m:r>
                      <m:f>
                        <m:fPr>
                          <m:ctrlPr>
                            <a:rPr lang="zh-CN" altLang="en-US" sz="2800" b="1" i="1">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𝜟</m:t>
                          </m:r>
                          <m:r>
                            <a:rPr lang="zh-CN" altLang="en-US" sz="2800" b="1" i="1" smtClean="0">
                              <a:solidFill>
                                <a:srgbClr val="0000FF"/>
                              </a:solidFill>
                              <a:latin typeface="Cambria Math" panose="02040503050406030204" pitchFamily="18" charset="0"/>
                            </a:rPr>
                            <m:t>𝒏</m:t>
                          </m:r>
                        </m:num>
                        <m:den>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𝝉</m:t>
                              </m:r>
                            </m:e>
                            <m:sub>
                              <m:r>
                                <a:rPr lang="zh-CN" altLang="en-US" sz="2800" b="1" i="1" smtClean="0">
                                  <a:solidFill>
                                    <a:srgbClr val="0000FF"/>
                                  </a:solidFill>
                                  <a:latin typeface="Cambria Math" panose="02040503050406030204" pitchFamily="18" charset="0"/>
                                </a:rPr>
                                <m:t>𝒏</m:t>
                              </m:r>
                            </m:sub>
                          </m:sSub>
                        </m:den>
                      </m:f>
                    </m:oMath>
                  </m:oMathPara>
                </a14:m>
                <a:endParaRPr lang="zh-CN" altLang="en-US" sz="2800" b="1" dirty="0">
                  <a:solidFill>
                    <a:srgbClr val="0000FF"/>
                  </a:solidFill>
                  <a:latin typeface="黑体" panose="02010609060101010101" pitchFamily="2" charset="-122"/>
                  <a:ea typeface="黑体" panose="02010609060101010101" pitchFamily="2" charset="-122"/>
                </a:endParaRPr>
              </a:p>
            </p:txBody>
          </p:sp>
        </mc:Choice>
        <mc:Fallback>
          <p:sp>
            <p:nvSpPr>
              <p:cNvPr id="10" name="对象 2"/>
              <p:cNvSpPr txBox="1">
                <a:spLocks noRot="1" noChangeAspect="1" noMove="1" noResize="1" noEditPoints="1" noAdjustHandles="1" noChangeArrowheads="1" noChangeShapeType="1" noTextEdit="1"/>
              </p:cNvSpPr>
              <p:nvPr/>
            </p:nvSpPr>
            <p:spPr bwMode="auto">
              <a:xfrm>
                <a:off x="138430" y="30480"/>
                <a:ext cx="8576945" cy="956945"/>
              </a:xfrm>
              <a:prstGeom prst="rect">
                <a:avLst/>
              </a:prstGeom>
              <a:blipFill rotWithShape="1">
                <a:blip r:embed="rId4"/>
                <a:stretch>
                  <a:fillRect b="-1659"/>
                </a:stretch>
              </a:blipFill>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sz="4890" b="1" dirty="0">
                <a:solidFill>
                  <a:srgbClr val="FF0000"/>
                </a:solidFill>
                <a:latin typeface="黑体" panose="02010609060101010101" pitchFamily="2" charset="-122"/>
                <a:ea typeface="黑体" panose="02010609060101010101" pitchFamily="2" charset="-122"/>
                <a:sym typeface="+mn-ea"/>
              </a:rPr>
              <a:t>怎么学</a:t>
            </a:r>
            <a:endParaRPr lang="zh-CN" altLang="en-US" sz="4890"/>
          </a:p>
        </p:txBody>
      </p:sp>
      <p:sp>
        <p:nvSpPr>
          <p:cNvPr id="4" name="灯片编号占位符 3"/>
          <p:cNvSpPr>
            <a:spLocks noGrp="1"/>
          </p:cNvSpPr>
          <p:nvPr>
            <p:ph type="sldNum" sz="quarter" idx="12"/>
          </p:nvPr>
        </p:nvSpPr>
        <p:spPr/>
        <p:txBody>
          <a:bodyPr/>
          <a:p>
            <a:fld id="{0C913308-F349-4B6D-A68A-DD1791B4A57B}" type="slidenum">
              <a:rPr lang="zh-CN" altLang="en-US" smtClean="0"/>
            </a:fld>
            <a:endParaRPr lang="zh-CN" altLang="en-US"/>
          </a:p>
        </p:txBody>
      </p:sp>
      <p:sp>
        <p:nvSpPr>
          <p:cNvPr id="5" name="文本框 4"/>
          <p:cNvSpPr txBox="1"/>
          <p:nvPr/>
        </p:nvSpPr>
        <p:spPr>
          <a:xfrm>
            <a:off x="107752" y="1412989"/>
            <a:ext cx="6717030" cy="2622550"/>
          </a:xfrm>
          <a:prstGeom prst="rect">
            <a:avLst/>
          </a:prstGeom>
          <a:noFill/>
          <a:ln w="28575">
            <a:solidFill>
              <a:schemeClr val="bg1"/>
            </a:solidFill>
          </a:ln>
        </p:spPr>
        <p:txBody>
          <a:bodyPr wrap="none" rtlCol="0">
            <a:spAutoFit/>
          </a:bodyPr>
          <a:p>
            <a:pPr algn="l">
              <a:lnSpc>
                <a:spcPct val="150000"/>
              </a:lnSpc>
            </a:pPr>
            <a:r>
              <a:rPr lang="zh-CN" altLang="en-US" sz="3600" b="1" dirty="0" smtClean="0">
                <a:solidFill>
                  <a:schemeClr val="accent6">
                    <a:lumMod val="50000"/>
                  </a:schemeClr>
                </a:solidFill>
                <a:latin typeface="黑体" panose="02010609060101010101" pitchFamily="2" charset="-122"/>
                <a:ea typeface="黑体" panose="02010609060101010101" pitchFamily="2" charset="-122"/>
              </a:rPr>
              <a:t>读公式</a:t>
            </a:r>
            <a:r>
              <a:rPr lang="en-US" altLang="zh-CN" sz="3600" b="1" dirty="0" smtClean="0">
                <a:solidFill>
                  <a:schemeClr val="accent6">
                    <a:lumMod val="50000"/>
                  </a:schemeClr>
                </a:solidFill>
                <a:latin typeface="黑体" panose="02010609060101010101" pitchFamily="2" charset="-122"/>
                <a:ea typeface="黑体" panose="02010609060101010101" pitchFamily="2" charset="-122"/>
              </a:rPr>
              <a:t>(</a:t>
            </a:r>
            <a:r>
              <a:rPr lang="zh-CN" altLang="en-US" sz="3600" b="1" dirty="0" smtClean="0">
                <a:solidFill>
                  <a:schemeClr val="accent6">
                    <a:lumMod val="50000"/>
                  </a:schemeClr>
                </a:solidFill>
                <a:latin typeface="黑体" panose="02010609060101010101" pitchFamily="2" charset="-122"/>
                <a:ea typeface="黑体" panose="02010609060101010101" pitchFamily="2" charset="-122"/>
              </a:rPr>
              <a:t>推导公式）</a:t>
            </a:r>
            <a:endParaRPr lang="zh-CN" altLang="en-US" sz="3600" b="1" dirty="0" smtClean="0">
              <a:latin typeface="黑体" panose="02010609060101010101" pitchFamily="2" charset="-122"/>
              <a:ea typeface="黑体" panose="02010609060101010101" pitchFamily="2" charset="-122"/>
            </a:endParaRPr>
          </a:p>
          <a:p>
            <a:pPr algn="l">
              <a:lnSpc>
                <a:spcPct val="150000"/>
              </a:lnSpc>
            </a:pPr>
            <a:r>
              <a:rPr lang="en-US" altLang="zh-CN" sz="3600" b="1" dirty="0" smtClean="0">
                <a:solidFill>
                  <a:srgbClr val="C00000"/>
                </a:solidFill>
                <a:sym typeface="+mn-ea"/>
              </a:rPr>
              <a:t>                    </a:t>
            </a:r>
            <a:r>
              <a:rPr lang="en-US" altLang="zh-CN" sz="3600" b="1" dirty="0" smtClean="0">
                <a:solidFill>
                  <a:srgbClr val="0000FF"/>
                </a:solidFill>
                <a:sym typeface="+mn-ea"/>
              </a:rPr>
              <a:t> </a:t>
            </a:r>
            <a:r>
              <a:rPr lang="en-US" altLang="zh-CN" sz="3600" b="1" dirty="0" smtClean="0">
                <a:solidFill>
                  <a:srgbClr val="0000FF"/>
                </a:solidFill>
                <a:latin typeface="黑体" panose="02010609060101010101" pitchFamily="2" charset="-122"/>
                <a:ea typeface="黑体" panose="02010609060101010101" pitchFamily="2" charset="-122"/>
                <a:sym typeface="+mn-ea"/>
              </a:rPr>
              <a:t>知其然，知其所以然</a:t>
            </a:r>
            <a:r>
              <a:rPr lang="zh-CN" altLang="en-US" sz="3600" dirty="0" smtClean="0">
                <a:solidFill>
                  <a:srgbClr val="0000FF"/>
                </a:solidFill>
                <a:latin typeface="黑体" panose="02010609060101010101" pitchFamily="2" charset="-122"/>
                <a:ea typeface="黑体" panose="02010609060101010101" pitchFamily="2" charset="-122"/>
              </a:rPr>
              <a:t> </a:t>
            </a:r>
            <a:endParaRPr lang="zh-CN" altLang="en-US" sz="3600" b="1" dirty="0" smtClean="0">
              <a:solidFill>
                <a:srgbClr val="0000FF"/>
              </a:solidFill>
              <a:latin typeface="黑体" panose="02010609060101010101" pitchFamily="2" charset="-122"/>
              <a:ea typeface="黑体" panose="02010609060101010101" pitchFamily="2" charset="-122"/>
            </a:endParaRPr>
          </a:p>
          <a:p>
            <a:pPr algn="l">
              <a:lnSpc>
                <a:spcPct val="150000"/>
              </a:lnSpc>
              <a:spcBef>
                <a:spcPts val="300"/>
              </a:spcBef>
              <a:spcAft>
                <a:spcPts val="0"/>
              </a:spcAft>
            </a:pPr>
            <a:r>
              <a:rPr lang="zh-CN" altLang="en-US" sz="3600" b="1" dirty="0" smtClean="0">
                <a:solidFill>
                  <a:schemeClr val="accent6">
                    <a:lumMod val="50000"/>
                  </a:schemeClr>
                </a:solidFill>
                <a:latin typeface="黑体" panose="02010609060101010101" pitchFamily="2" charset="-122"/>
                <a:ea typeface="黑体" panose="02010609060101010101" pitchFamily="2" charset="-122"/>
              </a:rPr>
              <a:t>思考：</a:t>
            </a:r>
            <a:r>
              <a:rPr lang="en-US" altLang="zh-CN" sz="3600" b="1" dirty="0" smtClean="0">
                <a:solidFill>
                  <a:schemeClr val="accent6">
                    <a:lumMod val="50000"/>
                  </a:schemeClr>
                </a:solidFill>
                <a:latin typeface="黑体" panose="02010609060101010101" pitchFamily="2" charset="-122"/>
                <a:ea typeface="黑体" panose="02010609060101010101" pitchFamily="2" charset="-122"/>
              </a:rPr>
              <a:t> </a:t>
            </a:r>
            <a:r>
              <a:rPr lang="zh-CN" altLang="en-US" sz="3600" b="1" dirty="0" smtClean="0">
                <a:solidFill>
                  <a:srgbClr val="0000FF"/>
                </a:solidFill>
                <a:latin typeface="黑体" panose="02010609060101010101" pitchFamily="2" charset="-122"/>
                <a:ea typeface="黑体" panose="02010609060101010101" pitchFamily="2" charset="-122"/>
              </a:rPr>
              <a:t>建立模型</a:t>
            </a:r>
            <a:r>
              <a:rPr lang="en-US" altLang="zh-CN" sz="3600" b="1" dirty="0" smtClean="0">
                <a:solidFill>
                  <a:srgbClr val="0000FF"/>
                </a:solidFill>
                <a:latin typeface="黑体" panose="02010609060101010101" pitchFamily="2" charset="-122"/>
                <a:ea typeface="黑体" panose="02010609060101010101" pitchFamily="2" charset="-122"/>
              </a:rPr>
              <a:t> </a:t>
            </a:r>
            <a:r>
              <a:rPr lang="zh-CN" altLang="en-US" sz="3600" b="1" dirty="0" smtClean="0">
                <a:solidFill>
                  <a:srgbClr val="0000FF"/>
                </a:solidFill>
                <a:latin typeface="黑体" panose="02010609060101010101" pitchFamily="2" charset="-122"/>
                <a:ea typeface="黑体" panose="02010609060101010101" pitchFamily="2" charset="-122"/>
              </a:rPr>
              <a:t>构建知识体系</a:t>
            </a:r>
            <a:endParaRPr lang="zh-CN" altLang="en-US" sz="3600" b="1" dirty="0" smtClean="0">
              <a:solidFill>
                <a:srgbClr val="0000FF"/>
              </a:solidFill>
              <a:latin typeface="黑体" panose="02010609060101010101" pitchFamily="2" charset="-122"/>
              <a:ea typeface="黑体" panose="02010609060101010101" pitchFamily="2" charset="-122"/>
            </a:endParaRPr>
          </a:p>
        </p:txBody>
      </p:sp>
      <p:sp>
        <p:nvSpPr>
          <p:cNvPr id="6" name="文本框 5"/>
          <p:cNvSpPr txBox="1"/>
          <p:nvPr/>
        </p:nvSpPr>
        <p:spPr>
          <a:xfrm>
            <a:off x="-36140" y="4364965"/>
            <a:ext cx="5703570" cy="1753235"/>
          </a:xfrm>
          <a:prstGeom prst="rect">
            <a:avLst/>
          </a:prstGeom>
          <a:noFill/>
          <a:ln w="28575">
            <a:solidFill>
              <a:schemeClr val="bg1"/>
            </a:solidFill>
          </a:ln>
        </p:spPr>
        <p:txBody>
          <a:bodyPr wrap="none" rtlCol="0">
            <a:spAutoFit/>
          </a:bodyPr>
          <a:p>
            <a:pPr>
              <a:lnSpc>
                <a:spcPct val="150000"/>
              </a:lnSpc>
            </a:pPr>
            <a:r>
              <a:rPr lang="zh-CN" altLang="en-US" sz="3600" b="1" dirty="0" smtClean="0">
                <a:solidFill>
                  <a:schemeClr val="accent6">
                    <a:lumMod val="50000"/>
                  </a:schemeClr>
                </a:solidFill>
                <a:latin typeface="黑体" panose="02010609060101010101" pitchFamily="2" charset="-122"/>
                <a:ea typeface="黑体" panose="02010609060101010101" pitchFamily="2" charset="-122"/>
              </a:rPr>
              <a:t>温故而知新：</a:t>
            </a:r>
            <a:r>
              <a:rPr lang="zh-CN" altLang="en-US" sz="3600" b="1" dirty="0" smtClean="0">
                <a:solidFill>
                  <a:srgbClr val="0000FF"/>
                </a:solidFill>
                <a:latin typeface="黑体" panose="02010609060101010101" pitchFamily="2" charset="-122"/>
                <a:ea typeface="黑体" panose="02010609060101010101" pitchFamily="2" charset="-122"/>
              </a:rPr>
              <a:t>预习</a:t>
            </a:r>
            <a:r>
              <a:rPr lang="en-US" altLang="zh-CN" sz="3600" b="1" dirty="0" smtClean="0">
                <a:solidFill>
                  <a:srgbClr val="0000FF"/>
                </a:solidFill>
                <a:latin typeface="黑体" panose="02010609060101010101" pitchFamily="2" charset="-122"/>
                <a:ea typeface="黑体" panose="02010609060101010101" pitchFamily="2" charset="-122"/>
              </a:rPr>
              <a:t>——</a:t>
            </a:r>
            <a:r>
              <a:rPr lang="zh-CN" altLang="en-US" sz="3600" b="1" dirty="0" smtClean="0">
                <a:solidFill>
                  <a:srgbClr val="0000FF"/>
                </a:solidFill>
                <a:latin typeface="黑体" panose="02010609060101010101" pitchFamily="2" charset="-122"/>
                <a:ea typeface="黑体" panose="02010609060101010101" pitchFamily="2" charset="-122"/>
              </a:rPr>
              <a:t>复习</a:t>
            </a:r>
            <a:endParaRPr lang="en-US" altLang="zh-CN" sz="3600" b="1" dirty="0" smtClean="0">
              <a:solidFill>
                <a:srgbClr val="0000FF"/>
              </a:solidFill>
              <a:latin typeface="黑体" panose="02010609060101010101" pitchFamily="2" charset="-122"/>
              <a:ea typeface="黑体" panose="02010609060101010101" pitchFamily="2" charset="-122"/>
            </a:endParaRPr>
          </a:p>
          <a:p>
            <a:pPr>
              <a:lnSpc>
                <a:spcPct val="150000"/>
              </a:lnSpc>
            </a:pPr>
            <a:r>
              <a:rPr lang="en-US" altLang="zh-CN" sz="3600" b="1" dirty="0">
                <a:solidFill>
                  <a:srgbClr val="0000FF"/>
                </a:solidFill>
                <a:latin typeface="黑体" panose="02010609060101010101" pitchFamily="2" charset="-122"/>
                <a:ea typeface="黑体" panose="02010609060101010101" pitchFamily="2" charset="-122"/>
              </a:rPr>
              <a:t> </a:t>
            </a:r>
            <a:r>
              <a:rPr lang="en-US" altLang="zh-CN" sz="3600" b="1" dirty="0" smtClean="0">
                <a:solidFill>
                  <a:srgbClr val="0000FF"/>
                </a:solidFill>
                <a:latin typeface="黑体" panose="02010609060101010101" pitchFamily="2" charset="-122"/>
                <a:ea typeface="黑体" panose="02010609060101010101" pitchFamily="2" charset="-122"/>
              </a:rPr>
              <a:t>           </a:t>
            </a:r>
            <a:r>
              <a:rPr lang="zh-CN" altLang="en-US" sz="3600" b="1" dirty="0" smtClean="0">
                <a:solidFill>
                  <a:srgbClr val="0000FF"/>
                </a:solidFill>
                <a:latin typeface="黑体" panose="02010609060101010101" pitchFamily="2" charset="-122"/>
                <a:ea typeface="黑体" panose="02010609060101010101" pitchFamily="2" charset="-122"/>
              </a:rPr>
              <a:t>提问</a:t>
            </a:r>
            <a:r>
              <a:rPr lang="en-US" altLang="zh-CN" sz="3600" b="1" dirty="0" smtClean="0">
                <a:solidFill>
                  <a:srgbClr val="0000FF"/>
                </a:solidFill>
                <a:latin typeface="黑体" panose="02010609060101010101" pitchFamily="2" charset="-122"/>
                <a:ea typeface="黑体" panose="02010609060101010101" pitchFamily="2" charset="-122"/>
              </a:rPr>
              <a:t>——</a:t>
            </a:r>
            <a:r>
              <a:rPr lang="zh-CN" altLang="en-US" sz="3600" b="1" dirty="0" smtClean="0">
                <a:solidFill>
                  <a:srgbClr val="0000FF"/>
                </a:solidFill>
                <a:latin typeface="黑体" panose="02010609060101010101" pitchFamily="2" charset="-122"/>
                <a:ea typeface="黑体" panose="02010609060101010101" pitchFamily="2" charset="-122"/>
              </a:rPr>
              <a:t>追问</a:t>
            </a:r>
            <a:endParaRPr lang="zh-CN" altLang="en-US" sz="3600" b="1" dirty="0" smtClean="0">
              <a:solidFill>
                <a:srgbClr val="0000FF"/>
              </a:solidFill>
              <a:latin typeface="黑体" panose="02010609060101010101" pitchFamily="2" charset="-122"/>
              <a:ea typeface="黑体" panose="02010609060101010101" pitchFamily="2"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36" name="Rectangle 6"/>
          <p:cNvSpPr>
            <a:spLocks noChangeArrowheads="1"/>
          </p:cNvSpPr>
          <p:nvPr/>
        </p:nvSpPr>
        <p:spPr bwMode="auto">
          <a:xfrm>
            <a:off x="0" y="3233738"/>
            <a:ext cx="9144000" cy="0"/>
          </a:xfrm>
          <a:prstGeom prst="rect">
            <a:avLst/>
          </a:prstGeom>
          <a:noFill/>
          <a:ln w="9525">
            <a:noFill/>
            <a:miter lim="800000"/>
          </a:ln>
        </p:spPr>
        <p:txBody>
          <a:bodyPr wrap="none" anchor="ctr">
            <a:spAutoFit/>
          </a:bodyPr>
          <a:lstStyle/>
          <a:p>
            <a:endParaRPr lang="zh-CN" altLang="en-US"/>
          </a:p>
        </p:txBody>
      </p:sp>
      <p:sp>
        <p:nvSpPr>
          <p:cNvPr id="154638" name="Rectangle 9"/>
          <p:cNvSpPr>
            <a:spLocks noChangeArrowheads="1"/>
          </p:cNvSpPr>
          <p:nvPr/>
        </p:nvSpPr>
        <p:spPr bwMode="auto">
          <a:xfrm>
            <a:off x="0" y="3219450"/>
            <a:ext cx="9144000" cy="0"/>
          </a:xfrm>
          <a:prstGeom prst="rect">
            <a:avLst/>
          </a:prstGeom>
          <a:noFill/>
          <a:ln w="9525">
            <a:noFill/>
            <a:miter lim="800000"/>
          </a:ln>
        </p:spPr>
        <p:txBody>
          <a:bodyPr wrap="none" anchor="ctr">
            <a:spAutoFit/>
          </a:bodyPr>
          <a:lstStyle/>
          <a:p>
            <a:endParaRPr lang="zh-CN" altLang="en-US"/>
          </a:p>
        </p:txBody>
      </p:sp>
      <p:sp>
        <p:nvSpPr>
          <p:cNvPr id="154635" name="Text Box 4"/>
          <p:cNvSpPr txBox="1">
            <a:spLocks noChangeArrowheads="1"/>
          </p:cNvSpPr>
          <p:nvPr/>
        </p:nvSpPr>
        <p:spPr bwMode="auto">
          <a:xfrm>
            <a:off x="233446" y="1367054"/>
            <a:ext cx="2447925" cy="523220"/>
          </a:xfrm>
          <a:prstGeom prst="rect">
            <a:avLst/>
          </a:prstGeom>
          <a:noFill/>
          <a:ln w="9525">
            <a:noFill/>
            <a:miter lim="800000"/>
          </a:ln>
        </p:spPr>
        <p:txBody>
          <a:bodyPr>
            <a:spAutoFit/>
          </a:bodyPr>
          <a:lstStyle/>
          <a:p>
            <a:r>
              <a:rPr lang="en-US" altLang="zh-CN" sz="2800" b="1" dirty="0">
                <a:solidFill>
                  <a:srgbClr val="00B050"/>
                </a:solidFill>
                <a:latin typeface="黑体" panose="02010609060101010101" pitchFamily="2" charset="-122"/>
                <a:ea typeface="黑体" panose="02010609060101010101" pitchFamily="2" charset="-122"/>
              </a:rPr>
              <a:t>1</a:t>
            </a:r>
            <a:r>
              <a:rPr lang="zh-CN" altLang="en-US" sz="2800" b="1" dirty="0">
                <a:solidFill>
                  <a:srgbClr val="00B050"/>
                </a:solidFill>
                <a:latin typeface="黑体" panose="02010609060101010101" pitchFamily="2" charset="-122"/>
                <a:ea typeface="黑体" panose="02010609060101010101" pitchFamily="2" charset="-122"/>
              </a:rPr>
              <a:t>、稳态：</a:t>
            </a:r>
            <a:endParaRPr lang="zh-CN" altLang="en-US" sz="2800" b="1" dirty="0">
              <a:solidFill>
                <a:srgbClr val="00B050"/>
              </a:solidFill>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154629" name="Object 5"/>
              <p:cNvSpPr txBox="1"/>
              <p:nvPr/>
            </p:nvSpPr>
            <p:spPr bwMode="auto">
              <a:xfrm>
                <a:off x="1956742" y="1363425"/>
                <a:ext cx="1680191" cy="817067"/>
              </a:xfrm>
              <a:prstGeom prst="rect">
                <a:avLst/>
              </a:prstGeom>
              <a:noFill/>
            </p:spPr>
            <p:txBody>
              <a:bodyPr>
                <a:noAutofit/>
              </a:bodyPr>
              <a:lstStyle/>
              <a:p>
                <a14:m>
                  <m:oMathPara xmlns:m="http://schemas.openxmlformats.org/officeDocument/2006/math">
                    <m:oMathParaPr>
                      <m:jc m:val="left"/>
                    </m:oMathParaPr>
                    <m:oMath xmlns:m="http://schemas.openxmlformats.org/officeDocument/2006/math">
                      <m:r>
                        <a:rPr lang="zh-CN" altLang="en-US" sz="3200" b="1" i="1" smtClean="0">
                          <a:solidFill>
                            <a:srgbClr val="0000FF"/>
                          </a:solidFill>
                          <a:latin typeface="Cambria Math" panose="02040503050406030204" pitchFamily="18" charset="0"/>
                        </a:rPr>
                        <m:t> </m:t>
                      </m:r>
                      <m:f>
                        <m:fPr>
                          <m:ctrlPr>
                            <a:rPr lang="zh-CN" altLang="en-US" sz="3200" b="1" i="1">
                              <a:solidFill>
                                <a:srgbClr val="0000FF"/>
                              </a:solidFill>
                              <a:latin typeface="Cambria Math" panose="02040503050406030204" pitchFamily="18" charset="0"/>
                            </a:rPr>
                          </m:ctrlPr>
                        </m:fPr>
                        <m:num>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rPr>
                            <m:t>𝒏</m:t>
                          </m:r>
                        </m:num>
                        <m:den>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rPr>
                            <m:t>𝒕</m:t>
                          </m:r>
                        </m:den>
                      </m:f>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cs typeface="Cambria Math" panose="02040503050406030204" pitchFamily="18" charset="0"/>
                        </a:rPr>
                        <m:t>𝟎</m:t>
                      </m:r>
                    </m:oMath>
                  </m:oMathPara>
                </a14:m>
                <a:endParaRPr lang="zh-CN" altLang="en-US" sz="2700" b="1" i="1" dirty="0">
                  <a:solidFill>
                    <a:srgbClr val="0000FF"/>
                  </a:solidFill>
                  <a:latin typeface="Cambria Math" panose="02040503050406030204" pitchFamily="18" charset="0"/>
                  <a:ea typeface="黑体" panose="02010609060101010101" pitchFamily="2" charset="-122"/>
                </a:endParaRPr>
              </a:p>
            </p:txBody>
          </p:sp>
        </mc:Choice>
        <mc:Fallback>
          <p:sp>
            <p:nvSpPr>
              <p:cNvPr id="154629" name="Object 5"/>
              <p:cNvSpPr txBox="1">
                <a:spLocks noRot="1" noChangeAspect="1" noMove="1" noResize="1" noEditPoints="1" noAdjustHandles="1" noChangeArrowheads="1" noChangeShapeType="1" noTextEdit="1"/>
              </p:cNvSpPr>
              <p:nvPr/>
            </p:nvSpPr>
            <p:spPr bwMode="auto">
              <a:xfrm>
                <a:off x="1956742" y="1363425"/>
                <a:ext cx="1680191" cy="817067"/>
              </a:xfrm>
              <a:prstGeom prst="rect">
                <a:avLst/>
              </a:prstGeom>
              <a:blipFill rotWithShape="1">
                <a:blip r:embed="rId1"/>
                <a:stretch>
                  <a:fillRect l="-18" t="-10" r="17" b="-18198"/>
                </a:stretch>
              </a:blipFill>
            </p:spPr>
            <p:txBody>
              <a:bodyPr/>
              <a:lstStyle/>
              <a:p>
                <a:r>
                  <a:rPr lang="zh-CN" altLang="en-US">
                    <a:noFill/>
                  </a:rPr>
                  <a:t> </a:t>
                </a:r>
              </a:p>
            </p:txBody>
          </p:sp>
        </mc:Fallback>
      </mc:AlternateContent>
      <p:sp>
        <p:nvSpPr>
          <p:cNvPr id="154637" name="Text Box 7"/>
          <p:cNvSpPr txBox="1">
            <a:spLocks noChangeArrowheads="1"/>
          </p:cNvSpPr>
          <p:nvPr/>
        </p:nvSpPr>
        <p:spPr bwMode="auto">
          <a:xfrm>
            <a:off x="180181" y="3989682"/>
            <a:ext cx="5113337" cy="521970"/>
          </a:xfrm>
          <a:prstGeom prst="rect">
            <a:avLst/>
          </a:prstGeom>
          <a:noFill/>
          <a:ln w="9525">
            <a:noFill/>
            <a:miter lim="800000"/>
          </a:ln>
        </p:spPr>
        <p:txBody>
          <a:bodyPr>
            <a:spAutoFit/>
          </a:bodyPr>
          <a:lstStyle/>
          <a:p>
            <a:r>
              <a:rPr lang="en-US" altLang="zh-CN" sz="2800" b="1" dirty="0">
                <a:solidFill>
                  <a:srgbClr val="00B050"/>
                </a:solidFill>
                <a:latin typeface="黑体" panose="02010609060101010101" pitchFamily="2" charset="-122"/>
                <a:ea typeface="黑体" panose="02010609060101010101" pitchFamily="2" charset="-122"/>
              </a:rPr>
              <a:t>2、无浓度梯度或无扩散电流</a:t>
            </a:r>
            <a:endParaRPr lang="en-US" altLang="zh-CN" sz="2800" b="1" dirty="0">
              <a:solidFill>
                <a:srgbClr val="00B050"/>
              </a:solidFill>
              <a:latin typeface="黑体" panose="02010609060101010101" pitchFamily="2" charset="-122"/>
              <a:ea typeface="黑体" panose="02010609060101010101" pitchFamily="2" charset="-122"/>
            </a:endParaRPr>
          </a:p>
        </p:txBody>
      </p:sp>
      <p:sp>
        <p:nvSpPr>
          <p:cNvPr id="154639" name="Text Box 10"/>
          <p:cNvSpPr txBox="1">
            <a:spLocks noChangeArrowheads="1"/>
          </p:cNvSpPr>
          <p:nvPr/>
        </p:nvSpPr>
        <p:spPr bwMode="auto">
          <a:xfrm>
            <a:off x="163431" y="118995"/>
            <a:ext cx="6784833" cy="769441"/>
          </a:xfrm>
          <a:prstGeom prst="rect">
            <a:avLst/>
          </a:prstGeom>
          <a:noFill/>
          <a:ln w="12700" cap="sq">
            <a:noFill/>
            <a:miter lim="800000"/>
            <a:headEnd type="none" w="sm" len="sm"/>
            <a:tailEnd type="none" w="sm" len="sm"/>
          </a:ln>
        </p:spPr>
        <p:txBody>
          <a:bodyPr wrap="square">
            <a:spAutoFit/>
          </a:bodyPr>
          <a:lstStyle/>
          <a:p>
            <a:pPr algn="ctr">
              <a:spcBef>
                <a:spcPct val="50000"/>
              </a:spcBef>
            </a:pPr>
            <a:r>
              <a:rPr lang="zh-CN" altLang="en-US" sz="4400" b="1" dirty="0">
                <a:solidFill>
                  <a:srgbClr val="C00000"/>
                </a:solidFill>
                <a:latin typeface="黑体" panose="02010609060101010101" pitchFamily="2" charset="-122"/>
                <a:ea typeface="黑体" panose="02010609060101010101" pitchFamily="2" charset="-122"/>
              </a:rPr>
              <a:t>特殊条件下的连续性方程</a:t>
            </a:r>
            <a:endParaRPr kumimoji="1" lang="zh-CN" altLang="en-US" sz="4400" b="1" dirty="0">
              <a:solidFill>
                <a:srgbClr val="C00000"/>
              </a:solidFill>
              <a:latin typeface="黑体" panose="02010609060101010101" pitchFamily="2" charset="-122"/>
              <a:ea typeface="黑体" panose="02010609060101010101" pitchFamily="2" charset="-122"/>
            </a:endParaRPr>
          </a:p>
        </p:txBody>
      </p:sp>
      <p:sp>
        <p:nvSpPr>
          <p:cNvPr id="11" name="灯片编号占位符 10"/>
          <p:cNvSpPr>
            <a:spLocks noGrp="1"/>
          </p:cNvSpPr>
          <p:nvPr>
            <p:ph type="sldNum" sz="quarter" idx="12"/>
          </p:nvPr>
        </p:nvSpPr>
        <p:spPr/>
        <p:txBody>
          <a:bodyPr/>
          <a:lstStyle/>
          <a:p>
            <a:fld id="{281B404A-1B04-4E8D-A6A2-96325BA0B77B}" type="slidenum">
              <a:rPr lang="zh-CN" altLang="en-US" smtClean="0"/>
            </a:fld>
            <a:endParaRPr lang="zh-CN" altLang="en-US"/>
          </a:p>
        </p:txBody>
      </p:sp>
      <mc:AlternateContent xmlns:mc="http://schemas.openxmlformats.org/markup-compatibility/2006">
        <mc:Choice xmlns:a14="http://schemas.microsoft.com/office/drawing/2010/main" Requires="a14">
          <p:sp>
            <p:nvSpPr>
              <p:cNvPr id="3" name="对象 2"/>
              <p:cNvSpPr txBox="1"/>
              <p:nvPr/>
            </p:nvSpPr>
            <p:spPr bwMode="auto">
              <a:xfrm>
                <a:off x="966470" y="2505075"/>
                <a:ext cx="8325485" cy="920115"/>
              </a:xfrm>
              <a:prstGeom prst="rect">
                <a:avLst/>
              </a:prstGeom>
              <a:noFill/>
            </p:spPr>
            <p:txBody>
              <a:bodyPr>
                <a:noAutofit/>
              </a:bodyPr>
              <a:lstStyle/>
              <a:p>
                <a14:m>
                  <m:oMathPara xmlns:m="http://schemas.openxmlformats.org/officeDocument/2006/math">
                    <m:oMathParaPr>
                      <m:jc m:val="left"/>
                    </m:oMathParaPr>
                    <m:oMath xmlns:m="http://schemas.openxmlformats.org/officeDocument/2006/math">
                      <m:sSub>
                        <m:sSubPr>
                          <m:ctrlPr>
                            <a:rPr lang="zh-CN" altLang="en-US" sz="3200" b="1" i="1" smtClean="0">
                              <a:solidFill>
                                <a:srgbClr val="0000FF"/>
                              </a:solidFill>
                              <a:latin typeface="Cambria Math" panose="02040503050406030204" pitchFamily="18" charset="0"/>
                            </a:rPr>
                          </m:ctrlPr>
                        </m:sSubPr>
                        <m:e>
                          <m:r>
                            <a:rPr lang="zh-CN" altLang="en-US" sz="3200" b="1" i="1">
                              <a:solidFill>
                                <a:srgbClr val="0000FF"/>
                              </a:solidFill>
                              <a:latin typeface="Cambria Math" panose="02040503050406030204" pitchFamily="18" charset="0"/>
                            </a:rPr>
                            <m:t>𝑫</m:t>
                          </m:r>
                        </m:e>
                        <m:sub>
                          <m:r>
                            <a:rPr lang="zh-CN" altLang="en-US" sz="3200" b="1" i="1">
                              <a:solidFill>
                                <a:srgbClr val="0000FF"/>
                              </a:solidFill>
                              <a:latin typeface="Cambria Math" panose="02040503050406030204" pitchFamily="18" charset="0"/>
                            </a:rPr>
                            <m:t>𝒏</m:t>
                          </m:r>
                        </m:sub>
                      </m:sSub>
                      <m:f>
                        <m:fPr>
                          <m:ctrlPr>
                            <a:rPr lang="zh-CN" altLang="en-US" sz="3200" b="1" i="1">
                              <a:solidFill>
                                <a:srgbClr val="0000FF"/>
                              </a:solidFill>
                              <a:latin typeface="Cambria Math" panose="02040503050406030204" pitchFamily="18" charset="0"/>
                            </a:rPr>
                          </m:ctrlPr>
                        </m:fPr>
                        <m:num>
                          <m:sSup>
                            <m:sSupPr>
                              <m:ctrlPr>
                                <a:rPr lang="zh-CN" altLang="en-US" sz="3200" b="1" i="1">
                                  <a:solidFill>
                                    <a:srgbClr val="0000FF"/>
                                  </a:solidFill>
                                  <a:latin typeface="Cambria Math" panose="02040503050406030204" pitchFamily="18" charset="0"/>
                                </a:rPr>
                              </m:ctrlPr>
                            </m:sSupPr>
                            <m:e>
                              <m:r>
                                <a:rPr lang="zh-CN" altLang="en-US" sz="3200" b="1" i="1">
                                  <a:solidFill>
                                    <a:srgbClr val="0000FF"/>
                                  </a:solidFill>
                                  <a:latin typeface="Cambria Math" panose="02040503050406030204" pitchFamily="18" charset="0"/>
                                </a:rPr>
                                <m:t>𝝏</m:t>
                              </m:r>
                            </m:e>
                            <m:sup>
                              <m:r>
                                <a:rPr lang="zh-CN" altLang="en-US" sz="3200" b="1" i="1">
                                  <a:solidFill>
                                    <a:srgbClr val="0000FF"/>
                                  </a:solidFill>
                                  <a:latin typeface="Cambria Math" panose="02040503050406030204" pitchFamily="18" charset="0"/>
                                </a:rPr>
                                <m:t>𝟐</m:t>
                              </m:r>
                            </m:sup>
                          </m:sSup>
                          <m:r>
                            <a:rPr lang="zh-CN" altLang="en-US" sz="3200" b="1" i="1">
                              <a:solidFill>
                                <a:srgbClr val="0000FF"/>
                              </a:solidFill>
                              <a:latin typeface="Cambria Math" panose="02040503050406030204" pitchFamily="18" charset="0"/>
                            </a:rPr>
                            <m:t>𝒏</m:t>
                          </m:r>
                        </m:num>
                        <m:den>
                          <m:r>
                            <a:rPr lang="zh-CN" altLang="en-US" sz="3200" b="1" i="1">
                              <a:solidFill>
                                <a:srgbClr val="0000FF"/>
                              </a:solidFill>
                              <a:latin typeface="Cambria Math" panose="02040503050406030204" pitchFamily="18" charset="0"/>
                            </a:rPr>
                            <m:t>𝝏</m:t>
                          </m:r>
                          <m:sSup>
                            <m:sSupPr>
                              <m:ctrlPr>
                                <a:rPr lang="zh-CN" altLang="en-US" sz="3200" b="1" i="1">
                                  <a:solidFill>
                                    <a:srgbClr val="0000FF"/>
                                  </a:solidFill>
                                  <a:latin typeface="Cambria Math" panose="02040503050406030204" pitchFamily="18" charset="0"/>
                                </a:rPr>
                              </m:ctrlPr>
                            </m:sSupPr>
                            <m:e>
                              <m:r>
                                <a:rPr lang="zh-CN" altLang="en-US" sz="3200" b="1" i="1">
                                  <a:solidFill>
                                    <a:srgbClr val="0000FF"/>
                                  </a:solidFill>
                                  <a:latin typeface="Cambria Math" panose="02040503050406030204" pitchFamily="18" charset="0"/>
                                </a:rPr>
                                <m:t>𝒙</m:t>
                              </m:r>
                            </m:e>
                            <m:sup>
                              <m:r>
                                <a:rPr lang="zh-CN" altLang="en-US" sz="3200" b="1" i="1">
                                  <a:solidFill>
                                    <a:srgbClr val="0000FF"/>
                                  </a:solidFill>
                                  <a:latin typeface="Cambria Math" panose="02040503050406030204" pitchFamily="18" charset="0"/>
                                </a:rPr>
                                <m:t>𝟐</m:t>
                              </m:r>
                            </m:sup>
                          </m:sSup>
                        </m:den>
                      </m:f>
                      <m:r>
                        <a:rPr lang="zh-CN" altLang="en-US" sz="3200" b="1" i="1">
                          <a:solidFill>
                            <a:srgbClr val="0000FF"/>
                          </a:solidFill>
                          <a:latin typeface="Cambria Math" panose="02040503050406030204" pitchFamily="18" charset="0"/>
                        </a:rPr>
                        <m:t>+</m:t>
                      </m:r>
                      <m:sSub>
                        <m:sSubPr>
                          <m:ctrlPr>
                            <a:rPr lang="zh-CN" altLang="en-US" sz="3200" b="1" i="1">
                              <a:solidFill>
                                <a:srgbClr val="0000FF"/>
                              </a:solidFill>
                              <a:latin typeface="Cambria Math" panose="02040503050406030204" pitchFamily="18" charset="0"/>
                            </a:rPr>
                          </m:ctrlPr>
                        </m:sSubPr>
                        <m:e>
                          <m:r>
                            <a:rPr lang="zh-CN" altLang="en-US" sz="3200" b="1" i="1">
                              <a:solidFill>
                                <a:srgbClr val="0000FF"/>
                              </a:solidFill>
                              <a:latin typeface="Cambria Math" panose="02040503050406030204" pitchFamily="18" charset="0"/>
                            </a:rPr>
                            <m:t>𝝁</m:t>
                          </m:r>
                        </m:e>
                        <m:sub>
                          <m:r>
                            <a:rPr lang="zh-CN" altLang="en-US" sz="3200" b="1" i="1">
                              <a:solidFill>
                                <a:srgbClr val="0000FF"/>
                              </a:solidFill>
                              <a:latin typeface="Cambria Math" panose="02040503050406030204" pitchFamily="18" charset="0"/>
                            </a:rPr>
                            <m:t>𝒏</m:t>
                          </m:r>
                        </m:sub>
                      </m:sSub>
                      <m:r>
                        <a:rPr lang="zh-CN" altLang="en-US" sz="3200" b="1" i="1">
                          <a:solidFill>
                            <a:srgbClr val="0000FF"/>
                          </a:solidFill>
                          <a:latin typeface="Cambria Math" panose="02040503050406030204" pitchFamily="18" charset="0"/>
                        </a:rPr>
                        <m:t>𝑬</m:t>
                      </m:r>
                      <m:f>
                        <m:fPr>
                          <m:ctrlPr>
                            <a:rPr lang="zh-CN" altLang="en-US" sz="3200" b="1" i="1">
                              <a:solidFill>
                                <a:srgbClr val="0000FF"/>
                              </a:solidFill>
                              <a:latin typeface="Cambria Math" panose="02040503050406030204" pitchFamily="18" charset="0"/>
                            </a:rPr>
                          </m:ctrlPr>
                        </m:fPr>
                        <m:num>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rPr>
                            <m:t>𝒏</m:t>
                          </m:r>
                        </m:num>
                        <m:den>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rPr>
                            <m:t>𝒙</m:t>
                          </m:r>
                        </m:den>
                      </m:f>
                      <m:r>
                        <a:rPr lang="zh-CN" altLang="en-US" sz="3200" b="1" i="1">
                          <a:solidFill>
                            <a:srgbClr val="0000FF"/>
                          </a:solidFill>
                          <a:latin typeface="Cambria Math" panose="02040503050406030204" pitchFamily="18" charset="0"/>
                        </a:rPr>
                        <m:t>+</m:t>
                      </m:r>
                      <m:sSub>
                        <m:sSubPr>
                          <m:ctrlPr>
                            <a:rPr lang="zh-CN" altLang="en-US" sz="3200" b="1" i="1">
                              <a:solidFill>
                                <a:srgbClr val="0000FF"/>
                              </a:solidFill>
                              <a:latin typeface="Cambria Math" panose="02040503050406030204" pitchFamily="18" charset="0"/>
                            </a:rPr>
                          </m:ctrlPr>
                        </m:sSubPr>
                        <m:e>
                          <m:r>
                            <a:rPr lang="zh-CN" altLang="en-US" sz="3200" b="1" i="1">
                              <a:solidFill>
                                <a:srgbClr val="0000FF"/>
                              </a:solidFill>
                              <a:latin typeface="Cambria Math" panose="02040503050406030204" pitchFamily="18" charset="0"/>
                            </a:rPr>
                            <m:t>𝝁</m:t>
                          </m:r>
                        </m:e>
                        <m:sub>
                          <m:r>
                            <a:rPr lang="zh-CN" altLang="en-US" sz="3200" b="1" i="1">
                              <a:solidFill>
                                <a:srgbClr val="0000FF"/>
                              </a:solidFill>
                              <a:latin typeface="Cambria Math" panose="02040503050406030204" pitchFamily="18" charset="0"/>
                            </a:rPr>
                            <m:t>𝒏</m:t>
                          </m:r>
                        </m:sub>
                      </m:sSub>
                      <m:r>
                        <a:rPr lang="zh-CN" altLang="en-US" sz="3200" b="1" i="1">
                          <a:solidFill>
                            <a:srgbClr val="0000FF"/>
                          </a:solidFill>
                          <a:latin typeface="Cambria Math" panose="02040503050406030204" pitchFamily="18" charset="0"/>
                        </a:rPr>
                        <m:t>𝒏</m:t>
                      </m:r>
                      <m:f>
                        <m:fPr>
                          <m:ctrlPr>
                            <a:rPr lang="zh-CN" altLang="en-US" sz="3200" b="1" i="1">
                              <a:solidFill>
                                <a:srgbClr val="0000FF"/>
                              </a:solidFill>
                              <a:latin typeface="Cambria Math" panose="02040503050406030204" pitchFamily="18" charset="0"/>
                            </a:rPr>
                          </m:ctrlPr>
                        </m:fPr>
                        <m:num>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rPr>
                            <m:t>𝑬</m:t>
                          </m:r>
                        </m:num>
                        <m:den>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rPr>
                            <m:t>𝒙</m:t>
                          </m:r>
                        </m:den>
                      </m:f>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rPr>
                        <m:t>𝑮</m:t>
                      </m:r>
                      <m:r>
                        <a:rPr lang="zh-CN" altLang="en-US" sz="3200" b="1" i="1">
                          <a:solidFill>
                            <a:srgbClr val="0000FF"/>
                          </a:solidFill>
                          <a:latin typeface="Cambria Math" panose="02040503050406030204" pitchFamily="18" charset="0"/>
                        </a:rPr>
                        <m:t>−</m:t>
                      </m:r>
                      <m:f>
                        <m:fPr>
                          <m:ctrlPr>
                            <a:rPr lang="zh-CN" altLang="en-US" sz="3200" b="1" i="1">
                              <a:solidFill>
                                <a:srgbClr val="0000FF"/>
                              </a:solidFill>
                              <a:latin typeface="Cambria Math" panose="02040503050406030204" pitchFamily="18" charset="0"/>
                            </a:rPr>
                          </m:ctrlPr>
                        </m:fPr>
                        <m:num>
                          <m:r>
                            <a:rPr lang="zh-CN" altLang="en-US" sz="3200" b="1" i="1">
                              <a:solidFill>
                                <a:srgbClr val="0000FF"/>
                              </a:solidFill>
                              <a:latin typeface="Cambria Math" panose="02040503050406030204" pitchFamily="18" charset="0"/>
                            </a:rPr>
                            <m:t>𝜟</m:t>
                          </m:r>
                          <m:r>
                            <a:rPr lang="zh-CN" altLang="en-US" sz="3200" b="1" i="1">
                              <a:solidFill>
                                <a:srgbClr val="0000FF"/>
                              </a:solidFill>
                              <a:latin typeface="Cambria Math" panose="02040503050406030204" pitchFamily="18" charset="0"/>
                            </a:rPr>
                            <m:t>𝒏</m:t>
                          </m:r>
                        </m:num>
                        <m:den>
                          <m:sSub>
                            <m:sSubPr>
                              <m:ctrlPr>
                                <a:rPr lang="zh-CN" altLang="en-US" sz="3200" b="1" i="1">
                                  <a:solidFill>
                                    <a:srgbClr val="0000FF"/>
                                  </a:solidFill>
                                  <a:latin typeface="Cambria Math" panose="02040503050406030204" pitchFamily="18" charset="0"/>
                                </a:rPr>
                              </m:ctrlPr>
                            </m:sSubPr>
                            <m:e>
                              <m:r>
                                <a:rPr lang="zh-CN" altLang="en-US" sz="3200" b="1" i="1">
                                  <a:solidFill>
                                    <a:srgbClr val="0000FF"/>
                                  </a:solidFill>
                                  <a:latin typeface="Cambria Math" panose="02040503050406030204" pitchFamily="18" charset="0"/>
                                </a:rPr>
                                <m:t>𝝉</m:t>
                              </m:r>
                            </m:e>
                            <m:sub>
                              <m:r>
                                <a:rPr lang="zh-CN" altLang="en-US" sz="3200" b="1" i="1">
                                  <a:solidFill>
                                    <a:srgbClr val="0000FF"/>
                                  </a:solidFill>
                                  <a:latin typeface="Cambria Math" panose="02040503050406030204" pitchFamily="18" charset="0"/>
                                </a:rPr>
                                <m:t>𝒏</m:t>
                              </m:r>
                            </m:sub>
                          </m:sSub>
                        </m:den>
                      </m:f>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rPr>
                        <m:t>𝟎</m:t>
                      </m:r>
                    </m:oMath>
                  </m:oMathPara>
                </a14:m>
                <a:endParaRPr lang="zh-CN" altLang="en-US" sz="3200" b="1" dirty="0">
                  <a:solidFill>
                    <a:srgbClr val="0000FF"/>
                  </a:solidFill>
                  <a:latin typeface="黑体" panose="02010609060101010101" pitchFamily="2" charset="-122"/>
                  <a:ea typeface="黑体" panose="02010609060101010101" pitchFamily="2" charset="-122"/>
                </a:endParaRPr>
              </a:p>
            </p:txBody>
          </p:sp>
        </mc:Choice>
        <mc:Fallback>
          <p:sp>
            <p:nvSpPr>
              <p:cNvPr id="3" name="对象 2"/>
              <p:cNvSpPr txBox="1">
                <a:spLocks noRot="1" noChangeAspect="1" noMove="1" noResize="1" noEditPoints="1" noAdjustHandles="1" noChangeArrowheads="1" noChangeShapeType="1" noTextEdit="1"/>
              </p:cNvSpPr>
              <p:nvPr/>
            </p:nvSpPr>
            <p:spPr bwMode="auto">
              <a:xfrm>
                <a:off x="966470" y="2505075"/>
                <a:ext cx="8325485" cy="920115"/>
              </a:xfrm>
              <a:prstGeom prst="rect">
                <a:avLst/>
              </a:prstGeom>
              <a:blipFill rotWithShape="1">
                <a:blip r:embed="rId2"/>
                <a:stretch>
                  <a:fillRect b="-203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对象 4"/>
              <p:cNvSpPr txBox="1"/>
              <p:nvPr/>
            </p:nvSpPr>
            <p:spPr bwMode="auto">
              <a:xfrm>
                <a:off x="1691640" y="4364990"/>
                <a:ext cx="5903595" cy="1165860"/>
              </a:xfrm>
              <a:prstGeom prst="rect">
                <a:avLst/>
              </a:prstGeom>
              <a:noFill/>
            </p:spPr>
            <p:txBody>
              <a:bodyPr>
                <a:noAutofit/>
              </a:bodyPr>
              <a:lstStyle/>
              <a:p>
                <a:pPr>
                  <a:lnSpc>
                    <a:spcPct val="160000"/>
                  </a:lnSpc>
                  <a:spcBef>
                    <a:spcPts val="0"/>
                  </a:spcBef>
                  <a:spcAft>
                    <a:spcPts val="0"/>
                  </a:spcAft>
                </a:pPr>
                <a14:m>
                  <m:oMath xmlns:m="http://schemas.openxmlformats.org/officeDocument/2006/math">
                    <m:f>
                      <m:fPr>
                        <m:ctrlPr>
                          <a:rPr lang="zh-CN" altLang="en-US" sz="3200" b="1" i="1" smtClean="0">
                            <a:solidFill>
                              <a:srgbClr val="0000FF"/>
                            </a:solidFill>
                            <a:latin typeface="Cambria Math" panose="02040503050406030204" pitchFamily="18" charset="0"/>
                          </a:rPr>
                        </m:ctrlPr>
                      </m:fPr>
                      <m:num>
                        <m:r>
                          <a:rPr lang="zh-CN" altLang="en-US" sz="3200" b="1" i="1" smtClean="0">
                            <a:solidFill>
                              <a:srgbClr val="0000FF"/>
                            </a:solidFill>
                            <a:latin typeface="Cambria Math" panose="02040503050406030204" pitchFamily="18" charset="0"/>
                          </a:rPr>
                          <m:t>𝒅𝒏</m:t>
                        </m:r>
                      </m:num>
                      <m:den>
                        <m:r>
                          <a:rPr lang="zh-CN" altLang="en-US" sz="3200" b="1" i="1" smtClean="0">
                            <a:solidFill>
                              <a:srgbClr val="0000FF"/>
                            </a:solidFill>
                            <a:latin typeface="Cambria Math" panose="02040503050406030204" pitchFamily="18" charset="0"/>
                          </a:rPr>
                          <m:t>𝒅𝒙</m:t>
                        </m:r>
                      </m:den>
                    </m:f>
                    <m:r>
                      <a:rPr lang="zh-CN" altLang="en-US" sz="3200" b="1" i="1" smtClean="0">
                        <a:solidFill>
                          <a:srgbClr val="0000FF"/>
                        </a:solidFill>
                        <a:latin typeface="Cambria Math" panose="02040503050406030204" pitchFamily="18" charset="0"/>
                      </a:rPr>
                      <m:t>=</m:t>
                    </m:r>
                    <m:r>
                      <a:rPr lang="zh-CN" altLang="en-US" sz="3200" b="1" i="1" smtClean="0">
                        <a:solidFill>
                          <a:srgbClr val="0000FF"/>
                        </a:solidFill>
                        <a:latin typeface="Cambria Math" panose="02040503050406030204" pitchFamily="18" charset="0"/>
                      </a:rPr>
                      <m:t>𝟎</m:t>
                    </m:r>
                  </m:oMath>
                </a14:m>
                <a:r>
                  <a:rPr lang="zh-CN" altLang="en-US" sz="3200" b="1" i="1" smtClean="0">
                    <a:solidFill>
                      <a:srgbClr val="0000FF"/>
                    </a:solidFill>
                    <a:latin typeface="Cambria Math" panose="02040503050406030204" pitchFamily="18" charset="0"/>
                  </a:rPr>
                  <a:t>， </a:t>
                </a:r>
                <a14:m>
                  <m:oMath xmlns:m="http://schemas.openxmlformats.org/officeDocument/2006/math">
                    <m:sSub>
                      <m:sSubPr>
                        <m:ctrlPr>
                          <a:rPr lang="zh-CN" altLang="en-US" sz="3200" b="1" i="1" smtClean="0">
                            <a:solidFill>
                              <a:srgbClr val="0000FF"/>
                            </a:solidFill>
                            <a:latin typeface="Cambria Math" panose="02040503050406030204" pitchFamily="18" charset="0"/>
                          </a:rPr>
                        </m:ctrlPr>
                      </m:sSubPr>
                      <m:e>
                        <m:r>
                          <a:rPr lang="zh-CN" altLang="en-US" sz="3200" b="1" i="1" smtClean="0">
                            <a:solidFill>
                              <a:srgbClr val="0000FF"/>
                            </a:solidFill>
                            <a:latin typeface="Cambria Math" panose="02040503050406030204" pitchFamily="18" charset="0"/>
                          </a:rPr>
                          <m:t>𝑫</m:t>
                        </m:r>
                      </m:e>
                      <m:sub>
                        <m:r>
                          <a:rPr lang="zh-CN" altLang="en-US" sz="3200" b="1" i="1" smtClean="0">
                            <a:solidFill>
                              <a:srgbClr val="0000FF"/>
                            </a:solidFill>
                            <a:latin typeface="Cambria Math" panose="02040503050406030204" pitchFamily="18" charset="0"/>
                          </a:rPr>
                          <m:t>𝒏</m:t>
                        </m:r>
                      </m:sub>
                    </m:sSub>
                    <m:f>
                      <m:fPr>
                        <m:ctrlPr>
                          <a:rPr lang="zh-CN" altLang="en-US" sz="3200" b="1" i="1" smtClean="0">
                            <a:solidFill>
                              <a:srgbClr val="0000FF"/>
                            </a:solidFill>
                            <a:latin typeface="Cambria Math" panose="02040503050406030204" pitchFamily="18" charset="0"/>
                          </a:rPr>
                        </m:ctrlPr>
                      </m:fPr>
                      <m:num>
                        <m:sSup>
                          <m:sSupPr>
                            <m:ctrlPr>
                              <a:rPr lang="zh-CN" altLang="en-US" sz="3200" b="1" i="1" smtClean="0">
                                <a:solidFill>
                                  <a:srgbClr val="0000FF"/>
                                </a:solidFill>
                                <a:latin typeface="Cambria Math" panose="02040503050406030204" pitchFamily="18" charset="0"/>
                              </a:rPr>
                            </m:ctrlPr>
                          </m:sSupPr>
                          <m:e>
                            <m:r>
                              <a:rPr lang="zh-CN" altLang="en-US" sz="3200" b="1" i="1" smtClean="0">
                                <a:solidFill>
                                  <a:srgbClr val="0000FF"/>
                                </a:solidFill>
                                <a:latin typeface="Cambria Math" panose="02040503050406030204" pitchFamily="18" charset="0"/>
                              </a:rPr>
                              <m:t>𝒅</m:t>
                            </m:r>
                          </m:e>
                          <m:sup>
                            <m:r>
                              <a:rPr lang="zh-CN" altLang="en-US" sz="3200" b="1" i="1" smtClean="0">
                                <a:solidFill>
                                  <a:srgbClr val="0000FF"/>
                                </a:solidFill>
                                <a:latin typeface="Cambria Math" panose="02040503050406030204" pitchFamily="18" charset="0"/>
                              </a:rPr>
                              <m:t>𝟐</m:t>
                            </m:r>
                          </m:sup>
                        </m:sSup>
                        <m:r>
                          <a:rPr lang="zh-CN" altLang="en-US" sz="3200" b="1" i="1" smtClean="0">
                            <a:solidFill>
                              <a:srgbClr val="0000FF"/>
                            </a:solidFill>
                            <a:latin typeface="Cambria Math" panose="02040503050406030204" pitchFamily="18" charset="0"/>
                          </a:rPr>
                          <m:t>𝒏</m:t>
                        </m:r>
                      </m:num>
                      <m:den>
                        <m:r>
                          <a:rPr lang="zh-CN" altLang="en-US" sz="3200" b="1" i="1" smtClean="0">
                            <a:solidFill>
                              <a:srgbClr val="0000FF"/>
                            </a:solidFill>
                            <a:latin typeface="Cambria Math" panose="02040503050406030204" pitchFamily="18" charset="0"/>
                          </a:rPr>
                          <m:t>𝒅</m:t>
                        </m:r>
                        <m:sSup>
                          <m:sSupPr>
                            <m:ctrlPr>
                              <a:rPr lang="zh-CN" altLang="en-US" sz="3200" b="1" i="1" smtClean="0">
                                <a:solidFill>
                                  <a:srgbClr val="0000FF"/>
                                </a:solidFill>
                                <a:latin typeface="Cambria Math" panose="02040503050406030204" pitchFamily="18" charset="0"/>
                              </a:rPr>
                            </m:ctrlPr>
                          </m:sSupPr>
                          <m:e>
                            <m:r>
                              <a:rPr lang="zh-CN" altLang="en-US" sz="3200" b="1" i="1" smtClean="0">
                                <a:solidFill>
                                  <a:srgbClr val="0000FF"/>
                                </a:solidFill>
                                <a:latin typeface="Cambria Math" panose="02040503050406030204" pitchFamily="18" charset="0"/>
                              </a:rPr>
                              <m:t>𝒙</m:t>
                            </m:r>
                          </m:e>
                          <m:sup>
                            <m:r>
                              <a:rPr lang="zh-CN" altLang="en-US" sz="3200" b="1" i="1" smtClean="0">
                                <a:solidFill>
                                  <a:srgbClr val="0000FF"/>
                                </a:solidFill>
                                <a:latin typeface="Cambria Math" panose="02040503050406030204" pitchFamily="18" charset="0"/>
                              </a:rPr>
                              <m:t>𝟐</m:t>
                            </m:r>
                          </m:sup>
                        </m:sSup>
                      </m:den>
                    </m:f>
                    <m:r>
                      <a:rPr lang="zh-CN" altLang="en-US" sz="3200" b="1" i="1" smtClean="0">
                        <a:solidFill>
                          <a:srgbClr val="0000FF"/>
                        </a:solidFill>
                        <a:latin typeface="Cambria Math" panose="02040503050406030204" pitchFamily="18" charset="0"/>
                      </a:rPr>
                      <m:t>=</m:t>
                    </m:r>
                    <m:r>
                      <a:rPr lang="zh-CN" altLang="en-US" sz="3200" b="1" i="1" smtClean="0">
                        <a:solidFill>
                          <a:srgbClr val="0000FF"/>
                        </a:solidFill>
                        <a:latin typeface="Cambria Math" panose="02040503050406030204" pitchFamily="18" charset="0"/>
                      </a:rPr>
                      <m:t>𝟎</m:t>
                    </m:r>
                  </m:oMath>
                </a14:m>
                <a:endParaRPr lang="en-US" altLang="zh-CN" sz="3200" b="1" i="1" dirty="0">
                  <a:solidFill>
                    <a:srgbClr val="0000FF"/>
                  </a:solidFill>
                  <a:latin typeface="Cambria Math" panose="02040503050406030204" pitchFamily="18" charset="0"/>
                </a:endParaRPr>
              </a:p>
              <a:p>
                <a:pPr>
                  <a:spcBef>
                    <a:spcPts val="0"/>
                  </a:spcBef>
                  <a:spcAft>
                    <a:spcPts val="0"/>
                  </a:spcAft>
                </a:pPr>
                <a:endParaRPr lang="zh-CN" altLang="en-US" sz="3200" b="1" dirty="0">
                  <a:solidFill>
                    <a:srgbClr val="0000FF"/>
                  </a:solidFill>
                  <a:latin typeface="黑体" panose="02010609060101010101" pitchFamily="2" charset="-122"/>
                  <a:ea typeface="黑体" panose="02010609060101010101" pitchFamily="2" charset="-122"/>
                </a:endParaRPr>
              </a:p>
            </p:txBody>
          </p:sp>
        </mc:Choice>
        <mc:Fallback>
          <p:sp>
            <p:nvSpPr>
              <p:cNvPr id="5" name="对象 4"/>
              <p:cNvSpPr txBox="1">
                <a:spLocks noRot="1" noChangeAspect="1" noMove="1" noResize="1" noEditPoints="1" noAdjustHandles="1" noChangeArrowheads="1" noChangeShapeType="1" noTextEdit="1"/>
              </p:cNvSpPr>
              <p:nvPr/>
            </p:nvSpPr>
            <p:spPr bwMode="auto">
              <a:xfrm>
                <a:off x="1691640" y="4364990"/>
                <a:ext cx="5903595" cy="1165860"/>
              </a:xfrm>
              <a:prstGeom prst="rect">
                <a:avLst/>
              </a:prstGeom>
              <a:blipFill rotWithShape="1">
                <a:blip r:embed="rId3"/>
                <a:stretch>
                  <a:fillRect b="-509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对象 6"/>
              <p:cNvSpPr txBox="1"/>
              <p:nvPr/>
            </p:nvSpPr>
            <p:spPr bwMode="auto">
              <a:xfrm>
                <a:off x="1687787" y="5769413"/>
                <a:ext cx="4456710" cy="986317"/>
              </a:xfrm>
              <a:prstGeom prst="rect">
                <a:avLst/>
              </a:prstGeom>
              <a:noFill/>
            </p:spPr>
            <p:txBody>
              <a:bodyPr>
                <a:noAutofit/>
              </a:bodyPr>
              <a:lstStyle/>
              <a:p>
                <a14:m>
                  <m:oMathPara xmlns:m="http://schemas.openxmlformats.org/officeDocument/2006/math">
                    <m:oMathParaPr>
                      <m:jc m:val="left"/>
                    </m:oMathParaPr>
                    <m:oMath xmlns:m="http://schemas.openxmlformats.org/officeDocument/2006/math">
                      <m:f>
                        <m:fPr>
                          <m:ctrlPr>
                            <a:rPr lang="zh-CN" altLang="en-US" sz="3200" b="1" i="1" smtClean="0">
                              <a:solidFill>
                                <a:srgbClr val="0000FF"/>
                              </a:solidFill>
                              <a:latin typeface="Cambria Math" panose="02040503050406030204" pitchFamily="18" charset="0"/>
                            </a:rPr>
                          </m:ctrlPr>
                        </m:fPr>
                        <m:num>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rPr>
                            <m:t>𝒏</m:t>
                          </m:r>
                        </m:num>
                        <m:den>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rPr>
                            <m:t>𝒕</m:t>
                          </m:r>
                        </m:den>
                      </m:f>
                      <m:r>
                        <a:rPr lang="zh-CN" altLang="en-US" sz="3200" b="1" i="1">
                          <a:solidFill>
                            <a:srgbClr val="0000FF"/>
                          </a:solidFill>
                          <a:latin typeface="Cambria Math" panose="02040503050406030204" pitchFamily="18" charset="0"/>
                        </a:rPr>
                        <m:t>=</m:t>
                      </m:r>
                      <m:sSub>
                        <m:sSubPr>
                          <m:ctrlPr>
                            <a:rPr lang="zh-CN" altLang="en-US" sz="3200" b="1" i="1">
                              <a:solidFill>
                                <a:srgbClr val="0000FF"/>
                              </a:solidFill>
                              <a:latin typeface="Cambria Math" panose="02040503050406030204" pitchFamily="18" charset="0"/>
                            </a:rPr>
                          </m:ctrlPr>
                        </m:sSubPr>
                        <m:e>
                          <m:r>
                            <a:rPr lang="zh-CN" altLang="en-US" sz="3200" b="1" i="1">
                              <a:solidFill>
                                <a:srgbClr val="0000FF"/>
                              </a:solidFill>
                              <a:latin typeface="Cambria Math" panose="02040503050406030204" pitchFamily="18" charset="0"/>
                            </a:rPr>
                            <m:t>𝝁</m:t>
                          </m:r>
                        </m:e>
                        <m:sub>
                          <m:r>
                            <a:rPr lang="zh-CN" altLang="en-US" sz="3200" b="1" i="1">
                              <a:solidFill>
                                <a:srgbClr val="0000FF"/>
                              </a:solidFill>
                              <a:latin typeface="Cambria Math" panose="02040503050406030204" pitchFamily="18" charset="0"/>
                            </a:rPr>
                            <m:t>𝒏</m:t>
                          </m:r>
                        </m:sub>
                      </m:sSub>
                      <m:r>
                        <a:rPr lang="zh-CN" altLang="en-US" sz="3200" b="1" i="1">
                          <a:solidFill>
                            <a:srgbClr val="0000FF"/>
                          </a:solidFill>
                          <a:latin typeface="Cambria Math" panose="02040503050406030204" pitchFamily="18" charset="0"/>
                        </a:rPr>
                        <m:t>𝒏</m:t>
                      </m:r>
                      <m:f>
                        <m:fPr>
                          <m:ctrlPr>
                            <a:rPr lang="zh-CN" altLang="en-US" sz="3200" b="1" i="1">
                              <a:solidFill>
                                <a:srgbClr val="0000FF"/>
                              </a:solidFill>
                              <a:latin typeface="Cambria Math" panose="02040503050406030204" pitchFamily="18" charset="0"/>
                            </a:rPr>
                          </m:ctrlPr>
                        </m:fPr>
                        <m:num>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rPr>
                            <m:t>𝑬</m:t>
                          </m:r>
                        </m:num>
                        <m:den>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rPr>
                            <m:t>𝒙</m:t>
                          </m:r>
                        </m:den>
                      </m:f>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rPr>
                        <m:t>𝑮</m:t>
                      </m:r>
                      <m:r>
                        <a:rPr lang="zh-CN" altLang="en-US" sz="3200" b="1" i="1">
                          <a:solidFill>
                            <a:srgbClr val="0000FF"/>
                          </a:solidFill>
                          <a:latin typeface="Cambria Math" panose="02040503050406030204" pitchFamily="18" charset="0"/>
                        </a:rPr>
                        <m:t>−</m:t>
                      </m:r>
                      <m:f>
                        <m:fPr>
                          <m:ctrlPr>
                            <a:rPr lang="zh-CN" altLang="en-US" sz="3200" b="1" i="1">
                              <a:solidFill>
                                <a:srgbClr val="0000FF"/>
                              </a:solidFill>
                              <a:latin typeface="Cambria Math" panose="02040503050406030204" pitchFamily="18" charset="0"/>
                            </a:rPr>
                          </m:ctrlPr>
                        </m:fPr>
                        <m:num>
                          <m:r>
                            <a:rPr lang="zh-CN" altLang="en-US" sz="3200" b="1" i="1">
                              <a:solidFill>
                                <a:srgbClr val="0000FF"/>
                              </a:solidFill>
                              <a:latin typeface="Cambria Math" panose="02040503050406030204" pitchFamily="18" charset="0"/>
                            </a:rPr>
                            <m:t>𝜟</m:t>
                          </m:r>
                          <m:r>
                            <a:rPr lang="zh-CN" altLang="en-US" sz="3200" b="1" i="1">
                              <a:solidFill>
                                <a:srgbClr val="0000FF"/>
                              </a:solidFill>
                              <a:latin typeface="Cambria Math" panose="02040503050406030204" pitchFamily="18" charset="0"/>
                            </a:rPr>
                            <m:t>𝒏</m:t>
                          </m:r>
                        </m:num>
                        <m:den>
                          <m:sSub>
                            <m:sSubPr>
                              <m:ctrlPr>
                                <a:rPr lang="zh-CN" altLang="en-US" sz="3200" b="1" i="1">
                                  <a:solidFill>
                                    <a:srgbClr val="0000FF"/>
                                  </a:solidFill>
                                  <a:latin typeface="Cambria Math" panose="02040503050406030204" pitchFamily="18" charset="0"/>
                                </a:rPr>
                              </m:ctrlPr>
                            </m:sSubPr>
                            <m:e>
                              <m:r>
                                <a:rPr lang="zh-CN" altLang="en-US" sz="3200" b="1" i="1">
                                  <a:solidFill>
                                    <a:srgbClr val="0000FF"/>
                                  </a:solidFill>
                                  <a:latin typeface="Cambria Math" panose="02040503050406030204" pitchFamily="18" charset="0"/>
                                </a:rPr>
                                <m:t>𝝉</m:t>
                              </m:r>
                            </m:e>
                            <m:sub>
                              <m:r>
                                <a:rPr lang="zh-CN" altLang="en-US" sz="3200" b="1" i="1">
                                  <a:solidFill>
                                    <a:srgbClr val="0000FF"/>
                                  </a:solidFill>
                                  <a:latin typeface="Cambria Math" panose="02040503050406030204" pitchFamily="18" charset="0"/>
                                </a:rPr>
                                <m:t>𝒏</m:t>
                              </m:r>
                            </m:sub>
                          </m:sSub>
                        </m:den>
                      </m:f>
                    </m:oMath>
                  </m:oMathPara>
                </a14:m>
                <a:endParaRPr lang="zh-CN" altLang="en-US" sz="3200" b="1" dirty="0">
                  <a:solidFill>
                    <a:srgbClr val="0000FF"/>
                  </a:solidFill>
                  <a:latin typeface="黑体" panose="02010609060101010101" pitchFamily="2" charset="-122"/>
                  <a:ea typeface="黑体" panose="02010609060101010101" pitchFamily="2" charset="-122"/>
                </a:endParaRPr>
              </a:p>
            </p:txBody>
          </p:sp>
        </mc:Choice>
        <mc:Fallback>
          <p:sp>
            <p:nvSpPr>
              <p:cNvPr id="7" name="对象 6"/>
              <p:cNvSpPr txBox="1">
                <a:spLocks noRot="1" noChangeAspect="1" noMove="1" noResize="1" noEditPoints="1" noAdjustHandles="1" noChangeArrowheads="1" noChangeShapeType="1" noTextEdit="1"/>
              </p:cNvSpPr>
              <p:nvPr/>
            </p:nvSpPr>
            <p:spPr bwMode="auto">
              <a:xfrm>
                <a:off x="1687787" y="5769413"/>
                <a:ext cx="4456710" cy="986317"/>
              </a:xfrm>
              <a:prstGeom prst="rect">
                <a:avLst/>
              </a:prstGeom>
              <a:blipFill rotWithShape="1">
                <a:blip r:embed="rId4"/>
                <a:stretch>
                  <a:fillRect l="-13" t="-44" r="5" b="-6120"/>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0" name="Text Box 2"/>
          <p:cNvSpPr txBox="1">
            <a:spLocks noChangeArrowheads="1"/>
          </p:cNvSpPr>
          <p:nvPr/>
        </p:nvSpPr>
        <p:spPr bwMode="auto">
          <a:xfrm>
            <a:off x="107504" y="217668"/>
            <a:ext cx="5645497" cy="521970"/>
          </a:xfrm>
          <a:prstGeom prst="rect">
            <a:avLst/>
          </a:prstGeom>
          <a:noFill/>
          <a:ln w="9525">
            <a:noFill/>
            <a:miter lim="800000"/>
          </a:ln>
        </p:spPr>
        <p:txBody>
          <a:bodyPr wrap="square">
            <a:spAutoFit/>
          </a:bodyPr>
          <a:lstStyle/>
          <a:p>
            <a:pPr algn="l">
              <a:buClrTx/>
              <a:buSzTx/>
              <a:buFontTx/>
            </a:pPr>
            <a:r>
              <a:rPr lang="en-US" altLang="zh-CN" sz="2800" b="1" dirty="0">
                <a:solidFill>
                  <a:srgbClr val="00B050"/>
                </a:solidFill>
                <a:latin typeface="黑体" panose="02010609060101010101" pitchFamily="2" charset="-122"/>
                <a:ea typeface="黑体" panose="02010609060101010101" pitchFamily="2" charset="-122"/>
              </a:rPr>
              <a:t>3、无漂移电流或无电场</a:t>
            </a:r>
            <a:endParaRPr lang="en-US" altLang="zh-CN" sz="2800" b="1" dirty="0">
              <a:solidFill>
                <a:srgbClr val="00B050"/>
              </a:solidFill>
              <a:latin typeface="黑体" panose="02010609060101010101" pitchFamily="2" charset="-122"/>
              <a:ea typeface="黑体" panose="02010609060101010101" pitchFamily="2" charset="-122"/>
            </a:endParaRPr>
          </a:p>
        </p:txBody>
      </p:sp>
      <p:sp>
        <p:nvSpPr>
          <p:cNvPr id="153611" name="Rectangle 4"/>
          <p:cNvSpPr>
            <a:spLocks noChangeArrowheads="1"/>
          </p:cNvSpPr>
          <p:nvPr/>
        </p:nvSpPr>
        <p:spPr bwMode="auto">
          <a:xfrm>
            <a:off x="0" y="3233738"/>
            <a:ext cx="9144000" cy="0"/>
          </a:xfrm>
          <a:prstGeom prst="rect">
            <a:avLst/>
          </a:prstGeom>
          <a:noFill/>
          <a:ln w="9525">
            <a:noFill/>
            <a:miter lim="800000"/>
          </a:ln>
        </p:spPr>
        <p:txBody>
          <a:bodyPr wrap="none" anchor="ctr">
            <a:spAutoFit/>
          </a:bodyPr>
          <a:lstStyle/>
          <a:p>
            <a:endParaRPr lang="zh-CN" altLang="en-US"/>
          </a:p>
        </p:txBody>
      </p:sp>
      <mc:AlternateContent xmlns:mc="http://schemas.openxmlformats.org/markup-compatibility/2006">
        <mc:Choice xmlns:a14="http://schemas.microsoft.com/office/drawing/2010/main" Requires="a14">
          <p:sp>
            <p:nvSpPr>
              <p:cNvPr id="153603" name="Object 3"/>
              <p:cNvSpPr txBox="1"/>
              <p:nvPr/>
            </p:nvSpPr>
            <p:spPr bwMode="auto">
              <a:xfrm>
                <a:off x="899795" y="908685"/>
                <a:ext cx="2725420" cy="2335530"/>
              </a:xfrm>
              <a:prstGeom prst="rect">
                <a:avLst/>
              </a:prstGeom>
              <a:solidFill>
                <a:schemeClr val="bg1">
                  <a:alpha val="13000"/>
                </a:schemeClr>
              </a:solidFill>
            </p:spPr>
            <p:txBody>
              <a:bodyPr>
                <a:noAutofit/>
              </a:bodyPr>
              <a:lstStyle/>
              <a:p>
                <a:pPr lvl="0" algn="l">
                  <a:buClrTx/>
                  <a:buSzTx/>
                  <a:buFontTx/>
                </a:pPr>
                <a14:m>
                  <m:oMathPara xmlns:m="http://schemas.openxmlformats.org/officeDocument/2006/math">
                    <m:oMathParaPr>
                      <m:jc m:val="left"/>
                    </m:oMathParaPr>
                    <m:oMath xmlns:m="http://schemas.openxmlformats.org/officeDocument/2006/math">
                      <m:sSub>
                        <m:sSubPr>
                          <m:ctrlPr>
                            <a:rPr lang="zh-CN" altLang="en-US" sz="3200" b="1" i="1" smtClean="0">
                              <a:solidFill>
                                <a:srgbClr val="0000FF"/>
                              </a:solidFill>
                              <a:latin typeface="Cambria Math" panose="02040503050406030204" pitchFamily="18" charset="0"/>
                              <a:sym typeface="+mn-ea"/>
                            </a:rPr>
                          </m:ctrlPr>
                        </m:sSubPr>
                        <m:e>
                          <m:r>
                            <a:rPr lang="zh-CN" altLang="en-US" sz="3200" b="1" i="1" smtClean="0">
                              <a:solidFill>
                                <a:srgbClr val="0000FF"/>
                              </a:solidFill>
                              <a:latin typeface="Cambria Math" panose="02040503050406030204" pitchFamily="18" charset="0"/>
                              <a:sym typeface="+mn-ea"/>
                            </a:rPr>
                            <m:t>𝝁</m:t>
                          </m:r>
                        </m:e>
                        <m:sub>
                          <m:r>
                            <a:rPr lang="zh-CN" altLang="en-US" sz="3200" b="1" i="1" smtClean="0">
                              <a:solidFill>
                                <a:srgbClr val="0000FF"/>
                              </a:solidFill>
                              <a:latin typeface="Cambria Math" panose="02040503050406030204" pitchFamily="18" charset="0"/>
                              <a:sym typeface="+mn-ea"/>
                            </a:rPr>
                            <m:t>𝒏</m:t>
                          </m:r>
                        </m:sub>
                      </m:sSub>
                      <m:r>
                        <a:rPr lang="zh-CN" altLang="en-US" sz="3200" b="1" i="1" smtClean="0">
                          <a:solidFill>
                            <a:srgbClr val="0000FF"/>
                          </a:solidFill>
                          <a:latin typeface="Cambria Math" panose="02040503050406030204" pitchFamily="18" charset="0"/>
                          <a:sym typeface="+mn-ea"/>
                        </a:rPr>
                        <m:t>𝑬</m:t>
                      </m:r>
                      <m:f>
                        <m:fPr>
                          <m:ctrlPr>
                            <a:rPr lang="zh-CN" altLang="en-US" sz="3200" b="1" i="1" smtClean="0">
                              <a:solidFill>
                                <a:srgbClr val="0000FF"/>
                              </a:solidFill>
                              <a:latin typeface="Cambria Math" panose="02040503050406030204" pitchFamily="18" charset="0"/>
                              <a:sym typeface="+mn-ea"/>
                            </a:rPr>
                          </m:ctrlPr>
                        </m:fPr>
                        <m:num>
                          <m:r>
                            <a:rPr lang="zh-CN" altLang="en-US" sz="3200" b="1" i="1" smtClean="0">
                              <a:solidFill>
                                <a:srgbClr val="0000FF"/>
                              </a:solidFill>
                              <a:latin typeface="Cambria Math" panose="02040503050406030204" pitchFamily="18" charset="0"/>
                              <a:sym typeface="+mn-ea"/>
                            </a:rPr>
                            <m:t>𝝏</m:t>
                          </m:r>
                          <m:r>
                            <a:rPr lang="zh-CN" altLang="en-US" sz="3200" b="1" i="1" smtClean="0">
                              <a:solidFill>
                                <a:srgbClr val="0000FF"/>
                              </a:solidFill>
                              <a:latin typeface="Cambria Math" panose="02040503050406030204" pitchFamily="18" charset="0"/>
                              <a:sym typeface="+mn-ea"/>
                            </a:rPr>
                            <m:t>𝒏</m:t>
                          </m:r>
                        </m:num>
                        <m:den>
                          <m:r>
                            <a:rPr lang="zh-CN" altLang="en-US" sz="3200" b="1" i="1" smtClean="0">
                              <a:solidFill>
                                <a:srgbClr val="0000FF"/>
                              </a:solidFill>
                              <a:latin typeface="Cambria Math" panose="02040503050406030204" pitchFamily="18" charset="0"/>
                              <a:sym typeface="+mn-ea"/>
                            </a:rPr>
                            <m:t>𝝏</m:t>
                          </m:r>
                          <m:r>
                            <a:rPr lang="zh-CN" altLang="en-US" sz="3200" b="1" i="1" smtClean="0">
                              <a:solidFill>
                                <a:srgbClr val="0000FF"/>
                              </a:solidFill>
                              <a:latin typeface="Cambria Math" panose="02040503050406030204" pitchFamily="18" charset="0"/>
                              <a:sym typeface="+mn-ea"/>
                            </a:rPr>
                            <m:t>𝒙</m:t>
                          </m:r>
                        </m:den>
                      </m:f>
                      <m:r>
                        <a:rPr lang="zh-CN" altLang="en-US" sz="3200" b="1" i="1" smtClean="0">
                          <a:solidFill>
                            <a:srgbClr val="0000FF"/>
                          </a:solidFill>
                          <a:latin typeface="Cambria Math" panose="02040503050406030204" pitchFamily="18" charset="0"/>
                          <a:sym typeface="+mn-ea"/>
                        </a:rPr>
                        <m:t>→</m:t>
                      </m:r>
                      <m:r>
                        <a:rPr lang="zh-CN" altLang="en-US" sz="3200" b="1" i="1" smtClean="0">
                          <a:solidFill>
                            <a:srgbClr val="0000FF"/>
                          </a:solidFill>
                          <a:latin typeface="Cambria Math" panose="02040503050406030204" pitchFamily="18" charset="0"/>
                          <a:sym typeface="+mn-ea"/>
                        </a:rPr>
                        <m:t>𝟎</m:t>
                      </m:r>
                      <m:r>
                        <a:rPr lang="zh-CN" altLang="en-US" sz="3200" b="1" i="1" smtClean="0">
                          <a:solidFill>
                            <a:srgbClr val="0000FF"/>
                          </a:solidFill>
                          <a:latin typeface="Cambria Math" panose="02040503050406030204" pitchFamily="18" charset="0"/>
                          <a:sym typeface="+mn-ea"/>
                        </a:rPr>
                        <m:t> </m:t>
                      </m:r>
                    </m:oMath>
                  </m:oMathPara>
                </a14:m>
                <a:endParaRPr lang="zh-CN" altLang="en-US" sz="3200" b="1" i="1" smtClean="0">
                  <a:solidFill>
                    <a:srgbClr val="0000FF"/>
                  </a:solidFill>
                  <a:latin typeface="Cambria Math" panose="02040503050406030204" pitchFamily="18" charset="0"/>
                  <a:sym typeface="+mn-ea"/>
                </a:endParaRPr>
              </a:p>
              <a:p>
                <a:pPr lvl="0" algn="l">
                  <a:buClrTx/>
                  <a:buSzTx/>
                  <a:buFontTx/>
                </a:pPr>
                <a:endParaRPr lang="zh-CN" altLang="en-US" sz="3200" b="1" i="1" smtClean="0">
                  <a:solidFill>
                    <a:srgbClr val="0000FF"/>
                  </a:solidFill>
                  <a:latin typeface="Cambria Math" panose="02040503050406030204" pitchFamily="18" charset="0"/>
                  <a:sym typeface="+mn-ea"/>
                </a:endParaRPr>
              </a:p>
              <a:p>
                <a:pPr lvl="0" algn="l">
                  <a:buClrTx/>
                  <a:buSzTx/>
                  <a:buFontTx/>
                </a:pPr>
                <a14:m>
                  <m:oMathPara xmlns:m="http://schemas.openxmlformats.org/officeDocument/2006/math">
                    <m:oMathParaPr>
                      <m:jc m:val="left"/>
                    </m:oMathParaPr>
                    <m:oMath xmlns:m="http://schemas.openxmlformats.org/officeDocument/2006/math">
                      <m:r>
                        <a:rPr lang="zh-CN" altLang="en-US" sz="3200" b="1" i="1" smtClean="0">
                          <a:solidFill>
                            <a:srgbClr val="0000FF"/>
                          </a:solidFill>
                          <a:latin typeface="Cambria Math" panose="02040503050406030204" pitchFamily="18" charset="0"/>
                          <a:sym typeface="+mn-ea"/>
                        </a:rPr>
                        <m:t> </m:t>
                      </m:r>
                      <m:r>
                        <a:rPr lang="zh-CN" altLang="en-US" sz="3200" b="1" i="1" smtClean="0">
                          <a:solidFill>
                            <a:srgbClr val="0000FF"/>
                          </a:solidFill>
                          <a:latin typeface="Cambria Math" panose="02040503050406030204" pitchFamily="18" charset="0"/>
                          <a:sym typeface="+mn-ea"/>
                        </a:rPr>
                        <m:t>𝝁</m:t>
                      </m:r>
                      <m:r>
                        <a:rPr lang="zh-CN" altLang="en-US" sz="3200" b="1" i="1" smtClean="0">
                          <a:solidFill>
                            <a:srgbClr val="0000FF"/>
                          </a:solidFill>
                          <a:latin typeface="Cambria Math" panose="02040503050406030204" pitchFamily="18" charset="0"/>
                          <a:sym typeface="+mn-ea"/>
                        </a:rPr>
                        <m:t>𝒏</m:t>
                      </m:r>
                      <m:f>
                        <m:fPr>
                          <m:ctrlPr>
                            <a:rPr lang="zh-CN" altLang="en-US" sz="3200" b="1" i="1" smtClean="0">
                              <a:solidFill>
                                <a:srgbClr val="0000FF"/>
                              </a:solidFill>
                              <a:latin typeface="Cambria Math" panose="02040503050406030204" pitchFamily="18" charset="0"/>
                              <a:sym typeface="+mn-ea"/>
                            </a:rPr>
                          </m:ctrlPr>
                        </m:fPr>
                        <m:num>
                          <m:r>
                            <a:rPr lang="zh-CN" altLang="en-US" sz="3200" b="1" i="1" smtClean="0">
                              <a:solidFill>
                                <a:srgbClr val="0000FF"/>
                              </a:solidFill>
                              <a:latin typeface="Cambria Math" panose="02040503050406030204" pitchFamily="18" charset="0"/>
                              <a:sym typeface="+mn-ea"/>
                            </a:rPr>
                            <m:t>𝝏</m:t>
                          </m:r>
                          <m:r>
                            <a:rPr lang="zh-CN" altLang="en-US" sz="3200" b="1" i="1" smtClean="0">
                              <a:solidFill>
                                <a:srgbClr val="0000FF"/>
                              </a:solidFill>
                              <a:latin typeface="Cambria Math" panose="02040503050406030204" pitchFamily="18" charset="0"/>
                              <a:sym typeface="+mn-ea"/>
                            </a:rPr>
                            <m:t>𝑬</m:t>
                          </m:r>
                        </m:num>
                        <m:den>
                          <m:r>
                            <a:rPr lang="zh-CN" altLang="en-US" sz="3200" b="1" i="1" smtClean="0">
                              <a:solidFill>
                                <a:srgbClr val="0000FF"/>
                              </a:solidFill>
                              <a:latin typeface="Cambria Math" panose="02040503050406030204" pitchFamily="18" charset="0"/>
                              <a:sym typeface="+mn-ea"/>
                            </a:rPr>
                            <m:t>𝝏</m:t>
                          </m:r>
                          <m:r>
                            <a:rPr lang="zh-CN" altLang="en-US" sz="3200" b="1" i="1" smtClean="0">
                              <a:solidFill>
                                <a:srgbClr val="0000FF"/>
                              </a:solidFill>
                              <a:latin typeface="Cambria Math" panose="02040503050406030204" pitchFamily="18" charset="0"/>
                              <a:sym typeface="+mn-ea"/>
                            </a:rPr>
                            <m:t>𝒙</m:t>
                          </m:r>
                        </m:den>
                      </m:f>
                      <m:r>
                        <a:rPr lang="zh-CN" altLang="en-US" sz="3200" b="1" i="1" smtClean="0">
                          <a:solidFill>
                            <a:srgbClr val="0000FF"/>
                          </a:solidFill>
                          <a:latin typeface="Cambria Math" panose="02040503050406030204" pitchFamily="18" charset="0"/>
                          <a:sym typeface="+mn-ea"/>
                        </a:rPr>
                        <m:t>→</m:t>
                      </m:r>
                      <m:r>
                        <a:rPr lang="zh-CN" altLang="en-US" sz="3200" b="1" i="1" smtClean="0">
                          <a:solidFill>
                            <a:srgbClr val="0000FF"/>
                          </a:solidFill>
                          <a:latin typeface="Cambria Math" panose="02040503050406030204" pitchFamily="18" charset="0"/>
                          <a:sym typeface="+mn-ea"/>
                        </a:rPr>
                        <m:t>𝟎</m:t>
                      </m:r>
                    </m:oMath>
                  </m:oMathPara>
                </a14:m>
                <a:endParaRPr lang="zh-CN" altLang="en-US" sz="3200" b="1" i="1" smtClean="0">
                  <a:solidFill>
                    <a:srgbClr val="0000FF"/>
                  </a:solidFill>
                  <a:latin typeface="Cambria Math" panose="02040503050406030204" pitchFamily="18" charset="0"/>
                  <a:sym typeface="+mn-ea"/>
                </a:endParaRPr>
              </a:p>
            </p:txBody>
          </p:sp>
        </mc:Choice>
        <mc:Fallback>
          <p:sp>
            <p:nvSpPr>
              <p:cNvPr id="153603" name="Object 3"/>
              <p:cNvSpPr txBox="1">
                <a:spLocks noRot="1" noChangeAspect="1" noMove="1" noResize="1" noEditPoints="1" noAdjustHandles="1" noChangeArrowheads="1" noChangeShapeType="1" noTextEdit="1"/>
              </p:cNvSpPr>
              <p:nvPr/>
            </p:nvSpPr>
            <p:spPr bwMode="auto">
              <a:xfrm>
                <a:off x="899795" y="908685"/>
                <a:ext cx="2725420" cy="2335530"/>
              </a:xfrm>
              <a:prstGeom prst="rect">
                <a:avLst/>
              </a:prstGeom>
              <a:blipFill rotWithShape="1">
                <a:blip r:embed="rId1"/>
                <a:stretch>
                  <a:fillRect b="-1631"/>
                </a:stretch>
              </a:blipFill>
            </p:spPr>
            <p:txBody>
              <a:bodyPr/>
              <a:lstStyle/>
              <a:p>
                <a:r>
                  <a:rPr lang="zh-CN" altLang="en-US">
                    <a:noFill/>
                  </a:rPr>
                  <a:t> </a:t>
                </a:r>
              </a:p>
            </p:txBody>
          </p:sp>
        </mc:Fallback>
      </mc:AlternateContent>
      <p:sp>
        <p:nvSpPr>
          <p:cNvPr id="153614" name="Text Box 8"/>
          <p:cNvSpPr txBox="1">
            <a:spLocks noChangeArrowheads="1"/>
          </p:cNvSpPr>
          <p:nvPr/>
        </p:nvSpPr>
        <p:spPr bwMode="auto">
          <a:xfrm>
            <a:off x="324163" y="3599073"/>
            <a:ext cx="5645497" cy="521970"/>
          </a:xfrm>
          <a:prstGeom prst="rect">
            <a:avLst/>
          </a:prstGeom>
          <a:noFill/>
          <a:ln w="9525">
            <a:noFill/>
            <a:miter lim="800000"/>
          </a:ln>
        </p:spPr>
        <p:txBody>
          <a:bodyPr wrap="square">
            <a:spAutoFit/>
          </a:bodyPr>
          <a:lstStyle/>
          <a:p>
            <a:pPr algn="l">
              <a:buClrTx/>
              <a:buSzTx/>
              <a:buFontTx/>
            </a:pPr>
            <a:r>
              <a:rPr lang="en-US" altLang="zh-CN" sz="2800" b="1" dirty="0">
                <a:solidFill>
                  <a:srgbClr val="00B050"/>
                </a:solidFill>
                <a:latin typeface="黑体" panose="02010609060101010101" pitchFamily="2" charset="-122"/>
                <a:ea typeface="黑体" panose="02010609060101010101" pitchFamily="2" charset="-122"/>
              </a:rPr>
              <a:t>4、无外界作用</a:t>
            </a:r>
            <a:endParaRPr lang="en-US" altLang="zh-CN" sz="2800" b="1" dirty="0">
              <a:solidFill>
                <a:srgbClr val="00B050"/>
              </a:solidFill>
              <a:latin typeface="黑体" panose="02010609060101010101" pitchFamily="2" charset="-122"/>
              <a:ea typeface="黑体" panose="02010609060101010101" pitchFamily="2" charset="-122"/>
            </a:endParaRPr>
          </a:p>
        </p:txBody>
      </p:sp>
      <p:sp>
        <p:nvSpPr>
          <p:cNvPr id="153615" name="Rectangle 10"/>
          <p:cNvSpPr>
            <a:spLocks noChangeArrowheads="1"/>
          </p:cNvSpPr>
          <p:nvPr/>
        </p:nvSpPr>
        <p:spPr bwMode="auto">
          <a:xfrm>
            <a:off x="0" y="3327234"/>
            <a:ext cx="9144000" cy="0"/>
          </a:xfrm>
          <a:prstGeom prst="rect">
            <a:avLst/>
          </a:prstGeom>
          <a:noFill/>
          <a:ln w="9525">
            <a:noFill/>
            <a:miter lim="800000"/>
          </a:ln>
        </p:spPr>
        <p:txBody>
          <a:bodyPr wrap="none" anchor="ctr">
            <a:spAutoFit/>
          </a:bodyPr>
          <a:lstStyle/>
          <a:p>
            <a:endParaRPr lang="zh-CN" altLang="en-US"/>
          </a:p>
        </p:txBody>
      </p:sp>
      <p:sp>
        <p:nvSpPr>
          <p:cNvPr id="11" name="灯片编号占位符 10"/>
          <p:cNvSpPr>
            <a:spLocks noGrp="1"/>
          </p:cNvSpPr>
          <p:nvPr>
            <p:ph type="sldNum" sz="quarter" idx="12"/>
          </p:nvPr>
        </p:nvSpPr>
        <p:spPr/>
        <p:txBody>
          <a:bodyPr/>
          <a:lstStyle/>
          <a:p>
            <a:fld id="{281B404A-1B04-4E8D-A6A2-96325BA0B77B}" type="slidenum">
              <a:rPr lang="zh-CN" altLang="en-US" smtClean="0"/>
            </a:fld>
            <a:endParaRPr lang="zh-CN" altLang="en-US"/>
          </a:p>
        </p:txBody>
      </p:sp>
      <mc:AlternateContent xmlns:mc="http://schemas.openxmlformats.org/markup-compatibility/2006">
        <mc:Choice xmlns:a14="http://schemas.microsoft.com/office/drawing/2010/main" Requires="a14">
          <p:sp>
            <p:nvSpPr>
              <p:cNvPr id="158725" name="Object 5"/>
              <p:cNvSpPr txBox="1"/>
              <p:nvPr/>
            </p:nvSpPr>
            <p:spPr bwMode="auto">
              <a:xfrm>
                <a:off x="3924300" y="1476375"/>
                <a:ext cx="4991735" cy="970280"/>
              </a:xfrm>
              <a:prstGeom prst="rect">
                <a:avLst/>
              </a:prstGeom>
              <a:solidFill>
                <a:schemeClr val="bg1">
                  <a:alpha val="13000"/>
                </a:schemeClr>
              </a:solidFill>
            </p:spPr>
            <p:txBody>
              <a:bodyPr>
                <a:noAutofit/>
              </a:bodyPr>
              <a:lstStyle/>
              <a:p>
                <a14:m>
                  <m:oMathPara xmlns:m="http://schemas.openxmlformats.org/officeDocument/2006/math">
                    <m:oMathParaPr>
                      <m:jc m:val="left"/>
                    </m:oMathParaPr>
                    <m:oMath xmlns:m="http://schemas.openxmlformats.org/officeDocument/2006/math">
                      <m:f>
                        <m:fPr>
                          <m:ctrlPr>
                            <a:rPr lang="zh-CN" altLang="en-US" sz="3200" b="1" i="1" smtClean="0">
                              <a:solidFill>
                                <a:srgbClr val="0000FF"/>
                              </a:solidFill>
                              <a:latin typeface="Cambria Math" panose="02040503050406030204" pitchFamily="18" charset="0"/>
                            </a:rPr>
                          </m:ctrlPr>
                        </m:fPr>
                        <m:num>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rPr>
                            <m:t>𝒏</m:t>
                          </m:r>
                        </m:num>
                        <m:den>
                          <m:r>
                            <a:rPr lang="en-US" altLang="zh-CN" sz="3200" b="1" dirty="0">
                              <a:solidFill>
                                <a:srgbClr val="0000FF"/>
                              </a:solidFill>
                              <a:latin typeface="黑体" panose="02010609060101010101" pitchFamily="2" charset="-122"/>
                              <a:ea typeface="黑体" panose="02010609060101010101" pitchFamily="2" charset="-122"/>
                            </a:rPr>
                            <m:t>𝝏</m:t>
                          </m:r>
                          <m:r>
                            <a:rPr lang="zh-CN" altLang="en-US" sz="3200" b="1" i="1">
                              <a:solidFill>
                                <a:srgbClr val="0000FF"/>
                              </a:solidFill>
                              <a:latin typeface="Cambria Math" panose="02040503050406030204" pitchFamily="18" charset="0"/>
                            </a:rPr>
                            <m:t>𝒕</m:t>
                          </m:r>
                        </m:den>
                      </m:f>
                      <m:r>
                        <a:rPr lang="zh-CN" altLang="en-US" sz="3200" b="1" i="1">
                          <a:solidFill>
                            <a:srgbClr val="0000FF"/>
                          </a:solidFill>
                          <a:latin typeface="Cambria Math" panose="02040503050406030204" pitchFamily="18" charset="0"/>
                        </a:rPr>
                        <m:t>=</m:t>
                      </m:r>
                      <m:sSub>
                        <m:sSubPr>
                          <m:ctrlPr>
                            <a:rPr lang="zh-CN" altLang="en-US" sz="3200" b="1" i="1">
                              <a:solidFill>
                                <a:srgbClr val="0000FF"/>
                              </a:solidFill>
                              <a:latin typeface="Cambria Math" panose="02040503050406030204" pitchFamily="18" charset="0"/>
                            </a:rPr>
                          </m:ctrlPr>
                        </m:sSubPr>
                        <m:e>
                          <m:r>
                            <a:rPr lang="zh-CN" altLang="en-US" sz="3200" b="1" i="1">
                              <a:solidFill>
                                <a:srgbClr val="0000FF"/>
                              </a:solidFill>
                              <a:latin typeface="Cambria Math" panose="02040503050406030204" pitchFamily="18" charset="0"/>
                            </a:rPr>
                            <m:t>𝑫</m:t>
                          </m:r>
                        </m:e>
                        <m:sub>
                          <m:r>
                            <a:rPr lang="zh-CN" altLang="en-US" sz="3200" b="1" i="1">
                              <a:solidFill>
                                <a:srgbClr val="0000FF"/>
                              </a:solidFill>
                              <a:latin typeface="Cambria Math" panose="02040503050406030204" pitchFamily="18" charset="0"/>
                            </a:rPr>
                            <m:t>𝒏</m:t>
                          </m:r>
                        </m:sub>
                      </m:sSub>
                      <m:f>
                        <m:fPr>
                          <m:ctrlPr>
                            <a:rPr lang="zh-CN" altLang="en-US" sz="3200" b="1" i="1">
                              <a:solidFill>
                                <a:srgbClr val="0000FF"/>
                              </a:solidFill>
                              <a:latin typeface="Cambria Math" panose="02040503050406030204" pitchFamily="18" charset="0"/>
                            </a:rPr>
                          </m:ctrlPr>
                        </m:fPr>
                        <m:num>
                          <m:sSup>
                            <m:sSupPr>
                              <m:ctrlPr>
                                <a:rPr lang="zh-CN" altLang="en-US" sz="3200" b="1" i="1">
                                  <a:solidFill>
                                    <a:srgbClr val="0000FF"/>
                                  </a:solidFill>
                                  <a:latin typeface="Cambria Math" panose="02040503050406030204" pitchFamily="18" charset="0"/>
                                </a:rPr>
                              </m:ctrlPr>
                            </m:sSupPr>
                            <m:e>
                              <m:r>
                                <a:rPr lang="zh-CN" altLang="en-US" sz="3200" b="1" i="1">
                                  <a:solidFill>
                                    <a:srgbClr val="0000FF"/>
                                  </a:solidFill>
                                  <a:latin typeface="Cambria Math" panose="02040503050406030204" pitchFamily="18" charset="0"/>
                                </a:rPr>
                                <m:t>𝝏</m:t>
                              </m:r>
                            </m:e>
                            <m:sup>
                              <m:r>
                                <a:rPr lang="zh-CN" altLang="en-US" sz="3200" b="1" i="1">
                                  <a:solidFill>
                                    <a:srgbClr val="0000FF"/>
                                  </a:solidFill>
                                  <a:latin typeface="Cambria Math" panose="02040503050406030204" pitchFamily="18" charset="0"/>
                                </a:rPr>
                                <m:t>𝟐</m:t>
                              </m:r>
                            </m:sup>
                          </m:sSup>
                          <m:r>
                            <a:rPr lang="zh-CN" altLang="en-US" sz="3200" b="1" i="1">
                              <a:solidFill>
                                <a:srgbClr val="0000FF"/>
                              </a:solidFill>
                              <a:latin typeface="Cambria Math" panose="02040503050406030204" pitchFamily="18" charset="0"/>
                            </a:rPr>
                            <m:t>𝒏</m:t>
                          </m:r>
                        </m:num>
                        <m:den>
                          <m:r>
                            <a:rPr lang="zh-CN" altLang="en-US" sz="3200" b="1" i="1">
                              <a:solidFill>
                                <a:srgbClr val="0000FF"/>
                              </a:solidFill>
                              <a:latin typeface="Cambria Math" panose="02040503050406030204" pitchFamily="18" charset="0"/>
                            </a:rPr>
                            <m:t>𝝏</m:t>
                          </m:r>
                          <m:sSup>
                            <m:sSupPr>
                              <m:ctrlPr>
                                <a:rPr lang="zh-CN" altLang="en-US" sz="3200" b="1" i="1">
                                  <a:solidFill>
                                    <a:srgbClr val="0000FF"/>
                                  </a:solidFill>
                                  <a:latin typeface="Cambria Math" panose="02040503050406030204" pitchFamily="18" charset="0"/>
                                </a:rPr>
                              </m:ctrlPr>
                            </m:sSupPr>
                            <m:e>
                              <m:r>
                                <a:rPr lang="zh-CN" altLang="en-US" sz="3200" b="1" i="1">
                                  <a:solidFill>
                                    <a:srgbClr val="0000FF"/>
                                  </a:solidFill>
                                  <a:latin typeface="Cambria Math" panose="02040503050406030204" pitchFamily="18" charset="0"/>
                                </a:rPr>
                                <m:t>𝒙</m:t>
                              </m:r>
                            </m:e>
                            <m:sup>
                              <m:r>
                                <a:rPr lang="zh-CN" altLang="en-US" sz="3200" b="1" i="1">
                                  <a:solidFill>
                                    <a:srgbClr val="0000FF"/>
                                  </a:solidFill>
                                  <a:latin typeface="Cambria Math" panose="02040503050406030204" pitchFamily="18" charset="0"/>
                                </a:rPr>
                                <m:t>𝟐</m:t>
                              </m:r>
                            </m:sup>
                          </m:sSup>
                        </m:den>
                      </m:f>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rPr>
                        <m:t>𝑮</m:t>
                      </m:r>
                      <m:r>
                        <a:rPr lang="zh-CN" altLang="en-US" sz="3200" b="1" i="1">
                          <a:solidFill>
                            <a:srgbClr val="0000FF"/>
                          </a:solidFill>
                          <a:latin typeface="Cambria Math" panose="02040503050406030204" pitchFamily="18" charset="0"/>
                        </a:rPr>
                        <m:t>−</m:t>
                      </m:r>
                      <m:f>
                        <m:fPr>
                          <m:ctrlPr>
                            <a:rPr lang="zh-CN" altLang="en-US" sz="3200" b="1" i="1">
                              <a:solidFill>
                                <a:srgbClr val="0000FF"/>
                              </a:solidFill>
                              <a:latin typeface="Cambria Math" panose="02040503050406030204" pitchFamily="18" charset="0"/>
                            </a:rPr>
                          </m:ctrlPr>
                        </m:fPr>
                        <m:num>
                          <m:r>
                            <a:rPr lang="zh-CN" altLang="en-US" sz="3200" b="1" i="1">
                              <a:solidFill>
                                <a:srgbClr val="0000FF"/>
                              </a:solidFill>
                              <a:latin typeface="Cambria Math" panose="02040503050406030204" pitchFamily="18" charset="0"/>
                            </a:rPr>
                            <m:t>𝜟</m:t>
                          </m:r>
                          <m:r>
                            <a:rPr lang="zh-CN" altLang="en-US" sz="3200" b="1" i="1">
                              <a:solidFill>
                                <a:srgbClr val="0000FF"/>
                              </a:solidFill>
                              <a:latin typeface="Cambria Math" panose="02040503050406030204" pitchFamily="18" charset="0"/>
                            </a:rPr>
                            <m:t>𝒏</m:t>
                          </m:r>
                        </m:num>
                        <m:den>
                          <m:sSub>
                            <m:sSubPr>
                              <m:ctrlPr>
                                <a:rPr lang="zh-CN" altLang="en-US" sz="3200" b="1" i="1">
                                  <a:solidFill>
                                    <a:srgbClr val="0000FF"/>
                                  </a:solidFill>
                                  <a:latin typeface="Cambria Math" panose="02040503050406030204" pitchFamily="18" charset="0"/>
                                </a:rPr>
                              </m:ctrlPr>
                            </m:sSubPr>
                            <m:e>
                              <m:r>
                                <a:rPr lang="zh-CN" altLang="en-US" sz="3200" b="1" i="1">
                                  <a:solidFill>
                                    <a:srgbClr val="0000FF"/>
                                  </a:solidFill>
                                  <a:latin typeface="Cambria Math" panose="02040503050406030204" pitchFamily="18" charset="0"/>
                                </a:rPr>
                                <m:t>𝝉</m:t>
                              </m:r>
                            </m:e>
                            <m:sub>
                              <m:r>
                                <a:rPr lang="zh-CN" altLang="en-US" sz="3200" b="1" i="1">
                                  <a:solidFill>
                                    <a:srgbClr val="0000FF"/>
                                  </a:solidFill>
                                  <a:latin typeface="Cambria Math" panose="02040503050406030204" pitchFamily="18" charset="0"/>
                                </a:rPr>
                                <m:t>𝒏</m:t>
                              </m:r>
                            </m:sub>
                          </m:sSub>
                        </m:den>
                      </m:f>
                    </m:oMath>
                  </m:oMathPara>
                </a14:m>
                <a:endParaRPr lang="zh-CN" altLang="en-US" sz="2900" b="1" i="1" dirty="0">
                  <a:solidFill>
                    <a:srgbClr val="0000FF"/>
                  </a:solidFill>
                  <a:latin typeface="Cambria Math" panose="02040503050406030204" pitchFamily="18" charset="0"/>
                  <a:ea typeface="黑体" panose="02010609060101010101" pitchFamily="2" charset="-122"/>
                  <a:cs typeface="Cambria Math" panose="02040503050406030204" pitchFamily="18" charset="0"/>
                </a:endParaRPr>
              </a:p>
            </p:txBody>
          </p:sp>
        </mc:Choice>
        <mc:Fallback>
          <p:sp>
            <p:nvSpPr>
              <p:cNvPr id="158725" name="Object 5"/>
              <p:cNvSpPr txBox="1">
                <a:spLocks noRot="1" noChangeAspect="1" noMove="1" noResize="1" noEditPoints="1" noAdjustHandles="1" noChangeArrowheads="1" noChangeShapeType="1" noTextEdit="1"/>
              </p:cNvSpPr>
              <p:nvPr/>
            </p:nvSpPr>
            <p:spPr bwMode="auto">
              <a:xfrm>
                <a:off x="3924300" y="1476375"/>
                <a:ext cx="4991735" cy="970280"/>
              </a:xfrm>
              <a:prstGeom prst="rect">
                <a:avLst/>
              </a:prstGeom>
              <a:blipFill rotWithShape="1">
                <a:blip r:embed="rId2"/>
                <a:stretch>
                  <a:fillRect b="-141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对象 4"/>
              <p:cNvSpPr txBox="1"/>
              <p:nvPr/>
            </p:nvSpPr>
            <p:spPr bwMode="auto">
              <a:xfrm>
                <a:off x="755654" y="5301188"/>
                <a:ext cx="7129772" cy="1090263"/>
              </a:xfrm>
              <a:prstGeom prst="rect">
                <a:avLst/>
              </a:prstGeom>
              <a:noFill/>
            </p:spPr>
            <p:txBody>
              <a:bodyPr>
                <a:noAutofit/>
              </a:bodyPr>
              <a:lstStyle/>
              <a:p>
                <a14:m>
                  <m:oMathPara xmlns:m="http://schemas.openxmlformats.org/officeDocument/2006/math">
                    <m:oMathParaPr>
                      <m:jc m:val="left"/>
                    </m:oMathParaPr>
                    <m:oMath xmlns:m="http://schemas.openxmlformats.org/officeDocument/2006/math">
                      <m:f>
                        <m:fPr>
                          <m:ctrlPr>
                            <a:rPr lang="zh-CN" altLang="en-US" sz="3200" b="1" i="1" smtClean="0">
                              <a:solidFill>
                                <a:srgbClr val="0000FF"/>
                              </a:solidFill>
                              <a:latin typeface="Cambria Math" panose="02040503050406030204" pitchFamily="18" charset="0"/>
                            </a:rPr>
                          </m:ctrlPr>
                        </m:fPr>
                        <m:num>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rPr>
                            <m:t>𝒏</m:t>
                          </m:r>
                        </m:num>
                        <m:den>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rPr>
                            <m:t>𝒕</m:t>
                          </m:r>
                        </m:den>
                      </m:f>
                      <m:r>
                        <a:rPr lang="zh-CN" altLang="en-US" sz="3200" b="1" i="1">
                          <a:solidFill>
                            <a:srgbClr val="0000FF"/>
                          </a:solidFill>
                          <a:latin typeface="Cambria Math" panose="02040503050406030204" pitchFamily="18" charset="0"/>
                        </a:rPr>
                        <m:t>=</m:t>
                      </m:r>
                      <m:sSub>
                        <m:sSubPr>
                          <m:ctrlPr>
                            <a:rPr lang="zh-CN" altLang="en-US" sz="3200" b="1" i="1">
                              <a:solidFill>
                                <a:srgbClr val="0000FF"/>
                              </a:solidFill>
                              <a:latin typeface="Cambria Math" panose="02040503050406030204" pitchFamily="18" charset="0"/>
                            </a:rPr>
                          </m:ctrlPr>
                        </m:sSubPr>
                        <m:e>
                          <m:r>
                            <a:rPr lang="zh-CN" altLang="en-US" sz="3200" b="1" i="1">
                              <a:solidFill>
                                <a:srgbClr val="0000FF"/>
                              </a:solidFill>
                              <a:latin typeface="Cambria Math" panose="02040503050406030204" pitchFamily="18" charset="0"/>
                            </a:rPr>
                            <m:t>𝑫</m:t>
                          </m:r>
                        </m:e>
                        <m:sub>
                          <m:r>
                            <a:rPr lang="zh-CN" altLang="en-US" sz="3200" b="1" i="1">
                              <a:solidFill>
                                <a:srgbClr val="0000FF"/>
                              </a:solidFill>
                              <a:latin typeface="Cambria Math" panose="02040503050406030204" pitchFamily="18" charset="0"/>
                            </a:rPr>
                            <m:t>𝒏</m:t>
                          </m:r>
                        </m:sub>
                      </m:sSub>
                      <m:f>
                        <m:fPr>
                          <m:ctrlPr>
                            <a:rPr lang="zh-CN" altLang="en-US" sz="3200" b="1" i="1">
                              <a:solidFill>
                                <a:srgbClr val="0000FF"/>
                              </a:solidFill>
                              <a:latin typeface="Cambria Math" panose="02040503050406030204" pitchFamily="18" charset="0"/>
                            </a:rPr>
                          </m:ctrlPr>
                        </m:fPr>
                        <m:num>
                          <m:sSup>
                            <m:sSupPr>
                              <m:ctrlPr>
                                <a:rPr lang="zh-CN" altLang="en-US" sz="3200" b="1" i="1">
                                  <a:solidFill>
                                    <a:srgbClr val="0000FF"/>
                                  </a:solidFill>
                                  <a:latin typeface="Cambria Math" panose="02040503050406030204" pitchFamily="18" charset="0"/>
                                </a:rPr>
                              </m:ctrlPr>
                            </m:sSupPr>
                            <m:e>
                              <m:r>
                                <a:rPr lang="zh-CN" altLang="en-US" sz="3200" b="1" i="1">
                                  <a:solidFill>
                                    <a:srgbClr val="0000FF"/>
                                  </a:solidFill>
                                  <a:latin typeface="Cambria Math" panose="02040503050406030204" pitchFamily="18" charset="0"/>
                                </a:rPr>
                                <m:t>𝝏</m:t>
                              </m:r>
                            </m:e>
                            <m:sup>
                              <m:r>
                                <a:rPr lang="zh-CN" altLang="en-US" sz="3200" b="1" i="1">
                                  <a:solidFill>
                                    <a:srgbClr val="0000FF"/>
                                  </a:solidFill>
                                  <a:latin typeface="Cambria Math" panose="02040503050406030204" pitchFamily="18" charset="0"/>
                                </a:rPr>
                                <m:t>𝟐</m:t>
                              </m:r>
                            </m:sup>
                          </m:sSup>
                          <m:r>
                            <a:rPr lang="zh-CN" altLang="en-US" sz="3200" b="1" i="1">
                              <a:solidFill>
                                <a:srgbClr val="0000FF"/>
                              </a:solidFill>
                              <a:latin typeface="Cambria Math" panose="02040503050406030204" pitchFamily="18" charset="0"/>
                            </a:rPr>
                            <m:t>𝒏</m:t>
                          </m:r>
                        </m:num>
                        <m:den>
                          <m:r>
                            <a:rPr lang="zh-CN" altLang="en-US" sz="3200" b="1" i="1">
                              <a:solidFill>
                                <a:srgbClr val="0000FF"/>
                              </a:solidFill>
                              <a:latin typeface="Cambria Math" panose="02040503050406030204" pitchFamily="18" charset="0"/>
                            </a:rPr>
                            <m:t>𝝏</m:t>
                          </m:r>
                          <m:sSup>
                            <m:sSupPr>
                              <m:ctrlPr>
                                <a:rPr lang="zh-CN" altLang="en-US" sz="3200" b="1" i="1">
                                  <a:solidFill>
                                    <a:srgbClr val="0000FF"/>
                                  </a:solidFill>
                                  <a:latin typeface="Cambria Math" panose="02040503050406030204" pitchFamily="18" charset="0"/>
                                </a:rPr>
                              </m:ctrlPr>
                            </m:sSupPr>
                            <m:e>
                              <m:r>
                                <a:rPr lang="zh-CN" altLang="en-US" sz="3200" b="1" i="1">
                                  <a:solidFill>
                                    <a:srgbClr val="0000FF"/>
                                  </a:solidFill>
                                  <a:latin typeface="Cambria Math" panose="02040503050406030204" pitchFamily="18" charset="0"/>
                                </a:rPr>
                                <m:t>𝒙</m:t>
                              </m:r>
                            </m:e>
                            <m:sup>
                              <m:r>
                                <a:rPr lang="zh-CN" altLang="en-US" sz="3200" b="1" i="1">
                                  <a:solidFill>
                                    <a:srgbClr val="0000FF"/>
                                  </a:solidFill>
                                  <a:latin typeface="Cambria Math" panose="02040503050406030204" pitchFamily="18" charset="0"/>
                                </a:rPr>
                                <m:t>𝟐</m:t>
                              </m:r>
                            </m:sup>
                          </m:sSup>
                        </m:den>
                      </m:f>
                      <m:r>
                        <a:rPr lang="zh-CN" altLang="en-US" sz="3200" b="1" i="1">
                          <a:solidFill>
                            <a:srgbClr val="0000FF"/>
                          </a:solidFill>
                          <a:latin typeface="Cambria Math" panose="02040503050406030204" pitchFamily="18" charset="0"/>
                        </a:rPr>
                        <m:t>+</m:t>
                      </m:r>
                      <m:sSub>
                        <m:sSubPr>
                          <m:ctrlPr>
                            <a:rPr lang="zh-CN" altLang="en-US" sz="3200" b="1" i="1">
                              <a:solidFill>
                                <a:srgbClr val="0000FF"/>
                              </a:solidFill>
                              <a:latin typeface="Cambria Math" panose="02040503050406030204" pitchFamily="18" charset="0"/>
                            </a:rPr>
                          </m:ctrlPr>
                        </m:sSubPr>
                        <m:e>
                          <m:r>
                            <a:rPr lang="zh-CN" altLang="en-US" sz="3200" b="1" i="1">
                              <a:solidFill>
                                <a:srgbClr val="0000FF"/>
                              </a:solidFill>
                              <a:latin typeface="Cambria Math" panose="02040503050406030204" pitchFamily="18" charset="0"/>
                            </a:rPr>
                            <m:t>𝝁</m:t>
                          </m:r>
                        </m:e>
                        <m:sub>
                          <m:r>
                            <a:rPr lang="zh-CN" altLang="en-US" sz="3200" b="1" i="1">
                              <a:solidFill>
                                <a:srgbClr val="0000FF"/>
                              </a:solidFill>
                              <a:latin typeface="Cambria Math" panose="02040503050406030204" pitchFamily="18" charset="0"/>
                            </a:rPr>
                            <m:t>𝒏</m:t>
                          </m:r>
                        </m:sub>
                      </m:sSub>
                      <m:r>
                        <a:rPr lang="zh-CN" altLang="en-US" sz="3200" b="1" i="1">
                          <a:solidFill>
                            <a:srgbClr val="0000FF"/>
                          </a:solidFill>
                          <a:latin typeface="Cambria Math" panose="02040503050406030204" pitchFamily="18" charset="0"/>
                        </a:rPr>
                        <m:t>𝑬</m:t>
                      </m:r>
                      <m:f>
                        <m:fPr>
                          <m:ctrlPr>
                            <a:rPr lang="zh-CN" altLang="en-US" sz="3200" b="1" i="1">
                              <a:solidFill>
                                <a:srgbClr val="0000FF"/>
                              </a:solidFill>
                              <a:latin typeface="Cambria Math" panose="02040503050406030204" pitchFamily="18" charset="0"/>
                            </a:rPr>
                          </m:ctrlPr>
                        </m:fPr>
                        <m:num>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rPr>
                            <m:t>𝒏</m:t>
                          </m:r>
                        </m:num>
                        <m:den>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rPr>
                            <m:t>𝒙</m:t>
                          </m:r>
                        </m:den>
                      </m:f>
                      <m:r>
                        <a:rPr lang="zh-CN" altLang="en-US" sz="3200" b="1" i="1">
                          <a:solidFill>
                            <a:srgbClr val="0000FF"/>
                          </a:solidFill>
                          <a:latin typeface="Cambria Math" panose="02040503050406030204" pitchFamily="18" charset="0"/>
                        </a:rPr>
                        <m:t>+</m:t>
                      </m:r>
                      <m:sSub>
                        <m:sSubPr>
                          <m:ctrlPr>
                            <a:rPr lang="zh-CN" altLang="en-US" sz="3200" b="1" i="1">
                              <a:solidFill>
                                <a:srgbClr val="0000FF"/>
                              </a:solidFill>
                              <a:latin typeface="Cambria Math" panose="02040503050406030204" pitchFamily="18" charset="0"/>
                            </a:rPr>
                          </m:ctrlPr>
                        </m:sSubPr>
                        <m:e>
                          <m:r>
                            <a:rPr lang="zh-CN" altLang="en-US" sz="3200" b="1" i="1">
                              <a:solidFill>
                                <a:srgbClr val="0000FF"/>
                              </a:solidFill>
                              <a:latin typeface="Cambria Math" panose="02040503050406030204" pitchFamily="18" charset="0"/>
                            </a:rPr>
                            <m:t>𝝁</m:t>
                          </m:r>
                        </m:e>
                        <m:sub>
                          <m:r>
                            <a:rPr lang="zh-CN" altLang="en-US" sz="3200" b="1" i="1">
                              <a:solidFill>
                                <a:srgbClr val="0000FF"/>
                              </a:solidFill>
                              <a:latin typeface="Cambria Math" panose="02040503050406030204" pitchFamily="18" charset="0"/>
                            </a:rPr>
                            <m:t>𝒏</m:t>
                          </m:r>
                        </m:sub>
                      </m:sSub>
                      <m:r>
                        <a:rPr lang="zh-CN" altLang="en-US" sz="3200" b="1" i="1">
                          <a:solidFill>
                            <a:srgbClr val="0000FF"/>
                          </a:solidFill>
                          <a:latin typeface="Cambria Math" panose="02040503050406030204" pitchFamily="18" charset="0"/>
                        </a:rPr>
                        <m:t>𝒏</m:t>
                      </m:r>
                      <m:f>
                        <m:fPr>
                          <m:ctrlPr>
                            <a:rPr lang="zh-CN" altLang="en-US" sz="3200" b="1" i="1">
                              <a:solidFill>
                                <a:srgbClr val="0000FF"/>
                              </a:solidFill>
                              <a:latin typeface="Cambria Math" panose="02040503050406030204" pitchFamily="18" charset="0"/>
                            </a:rPr>
                          </m:ctrlPr>
                        </m:fPr>
                        <m:num>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rPr>
                            <m:t>𝑬</m:t>
                          </m:r>
                        </m:num>
                        <m:den>
                          <m:r>
                            <a:rPr lang="zh-CN" altLang="en-US" sz="3200" b="1" i="1">
                              <a:solidFill>
                                <a:srgbClr val="0000FF"/>
                              </a:solidFill>
                              <a:latin typeface="Cambria Math" panose="02040503050406030204" pitchFamily="18" charset="0"/>
                            </a:rPr>
                            <m:t>𝝏</m:t>
                          </m:r>
                          <m:r>
                            <a:rPr lang="zh-CN" altLang="en-US" sz="3200" b="1" i="1">
                              <a:solidFill>
                                <a:srgbClr val="0000FF"/>
                              </a:solidFill>
                              <a:latin typeface="Cambria Math" panose="02040503050406030204" pitchFamily="18" charset="0"/>
                            </a:rPr>
                            <m:t>𝒙</m:t>
                          </m:r>
                        </m:den>
                      </m:f>
                      <m:r>
                        <a:rPr lang="zh-CN" altLang="en-US" sz="3200" b="1" i="1">
                          <a:solidFill>
                            <a:srgbClr val="0000FF"/>
                          </a:solidFill>
                          <a:latin typeface="Cambria Math" panose="02040503050406030204" pitchFamily="18" charset="0"/>
                        </a:rPr>
                        <m:t>−</m:t>
                      </m:r>
                      <m:f>
                        <m:fPr>
                          <m:ctrlPr>
                            <a:rPr lang="zh-CN" altLang="en-US" sz="3200" b="1" i="1">
                              <a:solidFill>
                                <a:srgbClr val="0000FF"/>
                              </a:solidFill>
                              <a:latin typeface="Cambria Math" panose="02040503050406030204" pitchFamily="18" charset="0"/>
                            </a:rPr>
                          </m:ctrlPr>
                        </m:fPr>
                        <m:num>
                          <m:r>
                            <a:rPr lang="zh-CN" altLang="en-US" sz="3200" b="1" i="1">
                              <a:solidFill>
                                <a:srgbClr val="0000FF"/>
                              </a:solidFill>
                              <a:latin typeface="Cambria Math" panose="02040503050406030204" pitchFamily="18" charset="0"/>
                            </a:rPr>
                            <m:t>𝜟</m:t>
                          </m:r>
                          <m:r>
                            <a:rPr lang="zh-CN" altLang="en-US" sz="3200" b="1" i="1">
                              <a:solidFill>
                                <a:srgbClr val="0000FF"/>
                              </a:solidFill>
                              <a:latin typeface="Cambria Math" panose="02040503050406030204" pitchFamily="18" charset="0"/>
                            </a:rPr>
                            <m:t>𝒏</m:t>
                          </m:r>
                        </m:num>
                        <m:den>
                          <m:sSub>
                            <m:sSubPr>
                              <m:ctrlPr>
                                <a:rPr lang="zh-CN" altLang="en-US" sz="3200" b="1" i="1">
                                  <a:solidFill>
                                    <a:srgbClr val="0000FF"/>
                                  </a:solidFill>
                                  <a:latin typeface="Cambria Math" panose="02040503050406030204" pitchFamily="18" charset="0"/>
                                </a:rPr>
                              </m:ctrlPr>
                            </m:sSubPr>
                            <m:e>
                              <m:r>
                                <a:rPr lang="zh-CN" altLang="en-US" sz="3200" b="1" i="1">
                                  <a:solidFill>
                                    <a:srgbClr val="0000FF"/>
                                  </a:solidFill>
                                  <a:latin typeface="Cambria Math" panose="02040503050406030204" pitchFamily="18" charset="0"/>
                                </a:rPr>
                                <m:t>𝝉</m:t>
                              </m:r>
                            </m:e>
                            <m:sub>
                              <m:r>
                                <a:rPr lang="zh-CN" altLang="en-US" sz="3200" b="1" i="1">
                                  <a:solidFill>
                                    <a:srgbClr val="0000FF"/>
                                  </a:solidFill>
                                  <a:latin typeface="Cambria Math" panose="02040503050406030204" pitchFamily="18" charset="0"/>
                                </a:rPr>
                                <m:t>𝒏</m:t>
                              </m:r>
                            </m:sub>
                          </m:sSub>
                        </m:den>
                      </m:f>
                    </m:oMath>
                  </m:oMathPara>
                </a14:m>
                <a:endParaRPr lang="zh-CN" altLang="en-US" sz="3200" b="1" dirty="0">
                  <a:solidFill>
                    <a:srgbClr val="0000FF"/>
                  </a:solidFill>
                  <a:latin typeface="黑体" panose="02010609060101010101" pitchFamily="2" charset="-122"/>
                  <a:ea typeface="黑体" panose="02010609060101010101" pitchFamily="2" charset="-122"/>
                </a:endParaRPr>
              </a:p>
            </p:txBody>
          </p:sp>
        </mc:Choice>
        <mc:Fallback>
          <p:sp>
            <p:nvSpPr>
              <p:cNvPr id="5" name="对象 4"/>
              <p:cNvSpPr txBox="1">
                <a:spLocks noRot="1" noChangeAspect="1" noMove="1" noResize="1" noEditPoints="1" noAdjustHandles="1" noChangeArrowheads="1" noChangeShapeType="1" noTextEdit="1"/>
              </p:cNvSpPr>
              <p:nvPr/>
            </p:nvSpPr>
            <p:spPr bwMode="auto">
              <a:xfrm>
                <a:off x="755654" y="5301188"/>
                <a:ext cx="7129772" cy="1090263"/>
              </a:xfrm>
              <a:prstGeom prst="rect">
                <a:avLst/>
              </a:prstGeom>
              <a:blipFill rotWithShape="1">
                <a:blip r:embed="rId3"/>
                <a:stretch>
                  <a:fillRect t="-19" r="9" b="-15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808439" y="4475461"/>
                <a:ext cx="1626405" cy="58356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sz="3200" b="1" i="1" smtClean="0">
                              <a:solidFill>
                                <a:srgbClr val="0000FF"/>
                              </a:solidFill>
                              <a:latin typeface="Cambria Math" panose="02040503050406030204" pitchFamily="18" charset="0"/>
                            </a:rPr>
                          </m:ctrlPr>
                        </m:sSubPr>
                        <m:e>
                          <m:r>
                            <a:rPr lang="zh-CN" altLang="en-US" sz="3200" b="1" i="1" smtClean="0">
                              <a:solidFill>
                                <a:srgbClr val="0000FF"/>
                              </a:solidFill>
                              <a:latin typeface="Cambria Math" panose="02040503050406030204" pitchFamily="18" charset="0"/>
                            </a:rPr>
                            <m:t>𝑮</m:t>
                          </m:r>
                        </m:e>
                        <m:sub>
                          <m:r>
                            <a:rPr lang="zh-CN" altLang="en-US" sz="3200" b="1" i="1" smtClean="0">
                              <a:solidFill>
                                <a:srgbClr val="0000FF"/>
                              </a:solidFill>
                              <a:latin typeface="Cambria Math" panose="02040503050406030204" pitchFamily="18" charset="0"/>
                            </a:rPr>
                            <m:t>𝒏</m:t>
                          </m:r>
                        </m:sub>
                      </m:sSub>
                      <m:r>
                        <a:rPr lang="zh-CN" altLang="en-US" sz="3200" b="1" i="1" smtClean="0">
                          <a:solidFill>
                            <a:srgbClr val="0000FF"/>
                          </a:solidFill>
                          <a:latin typeface="Cambria Math" panose="02040503050406030204" pitchFamily="18" charset="0"/>
                        </a:rPr>
                        <m:t>=</m:t>
                      </m:r>
                      <m:r>
                        <a:rPr lang="zh-CN" altLang="en-US" sz="3200" b="1" i="1" smtClean="0">
                          <a:solidFill>
                            <a:srgbClr val="0000FF"/>
                          </a:solidFill>
                          <a:latin typeface="Cambria Math" panose="02040503050406030204" pitchFamily="18" charset="0"/>
                        </a:rPr>
                        <m:t>𝟎</m:t>
                      </m:r>
                    </m:oMath>
                  </m:oMathPara>
                </a14:m>
                <a:endParaRPr lang="zh-CN" altLang="en-US" sz="2800" b="1" dirty="0">
                  <a:solidFill>
                    <a:srgbClr val="0000FF"/>
                  </a:solidFill>
                  <a:latin typeface="黑体" panose="02010609060101010101" pitchFamily="2" charset="-122"/>
                  <a:ea typeface="黑体" panose="02010609060101010101" pitchFamily="2" charset="-122"/>
                </a:endParaRPr>
              </a:p>
            </p:txBody>
          </p:sp>
        </mc:Choice>
        <mc:Fallback>
          <p:sp>
            <p:nvSpPr>
              <p:cNvPr id="6" name="矩形 5"/>
              <p:cNvSpPr>
                <a:spLocks noRot="1" noChangeAspect="1" noMove="1" noResize="1" noEditPoints="1" noAdjustHandles="1" noChangeArrowheads="1" noChangeShapeType="1" noTextEdit="1"/>
              </p:cNvSpPr>
              <p:nvPr/>
            </p:nvSpPr>
            <p:spPr>
              <a:xfrm>
                <a:off x="808439" y="4475461"/>
                <a:ext cx="1626405" cy="583565"/>
              </a:xfrm>
              <a:prstGeom prst="rect">
                <a:avLst/>
              </a:prstGeom>
              <a:blipFill rotWithShape="1">
                <a:blip r:embed="rId4"/>
                <a:stretch>
                  <a:fillRect l="-5" t="-106" r="16" b="106"/>
                </a:stretch>
              </a:blipFill>
            </p:spPr>
            <p:txBody>
              <a:bodyPr/>
              <a:lstStyle/>
              <a:p>
                <a:r>
                  <a:rPr lang="zh-CN" altLang="en-US">
                    <a:noFill/>
                  </a:rPr>
                  <a:t> </a:t>
                </a:r>
              </a:p>
            </p:txBody>
          </p:sp>
        </mc:Fallback>
      </mc:AlternateContent>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7"/>
          <p:cNvSpPr>
            <a:spLocks noGrp="1"/>
          </p:cNvSpPr>
          <p:nvPr>
            <p:ph type="sldNum" sz="quarter" idx="12"/>
          </p:nvPr>
        </p:nvSpPr>
        <p:spPr/>
        <p:txBody>
          <a:bodyPr/>
          <a:lstStyle/>
          <a:p>
            <a:fld id="{BF4DE1EB-FF03-4C6F-8168-DC3CBC1ACA1E}" type="slidenum">
              <a:rPr lang="en-US" altLang="zh-CN"/>
            </a:fld>
            <a:endParaRPr lang="en-US" altLang="zh-CN" dirty="0"/>
          </a:p>
        </p:txBody>
      </p:sp>
      <p:sp>
        <p:nvSpPr>
          <p:cNvPr id="82946" name="Rectangle 2"/>
          <p:cNvSpPr>
            <a:spLocks noGrp="1" noChangeArrowheads="1"/>
          </p:cNvSpPr>
          <p:nvPr>
            <p:ph type="title"/>
          </p:nvPr>
        </p:nvSpPr>
        <p:spPr>
          <a:xfrm>
            <a:off x="0" y="42799"/>
            <a:ext cx="3923928" cy="731838"/>
          </a:xfrm>
        </p:spPr>
        <p:txBody>
          <a:bodyPr>
            <a:normAutofit fontScale="90000"/>
          </a:bodyPr>
          <a:lstStyle/>
          <a:p>
            <a:r>
              <a:rPr lang="zh-CN" altLang="en-US" b="1" dirty="0">
                <a:solidFill>
                  <a:srgbClr val="C00000"/>
                </a:solidFill>
              </a:rPr>
              <a:t>基本方程的应用</a:t>
            </a:r>
            <a:endParaRPr lang="en-US" altLang="zh-CN" b="1" dirty="0">
              <a:solidFill>
                <a:srgbClr val="C00000"/>
              </a:solidFill>
            </a:endParaRPr>
          </a:p>
        </p:txBody>
      </p:sp>
      <p:sp>
        <p:nvSpPr>
          <p:cNvPr id="82947" name="Rectangle 3"/>
          <p:cNvSpPr>
            <a:spLocks noGrp="1" noChangeArrowheads="1"/>
          </p:cNvSpPr>
          <p:nvPr>
            <p:ph type="body" sz="half" idx="1"/>
          </p:nvPr>
        </p:nvSpPr>
        <p:spPr>
          <a:xfrm>
            <a:off x="35831" y="766127"/>
            <a:ext cx="4370388" cy="3990657"/>
          </a:xfrm>
        </p:spPr>
        <p:txBody>
          <a:bodyPr>
            <a:noAutofit/>
          </a:bodyPr>
          <a:lstStyle/>
          <a:p>
            <a:pPr>
              <a:lnSpc>
                <a:spcPct val="150000"/>
              </a:lnSpc>
            </a:pPr>
            <a:r>
              <a:rPr lang="en-US" altLang="zh-CN" sz="2800" b="1" dirty="0">
                <a:solidFill>
                  <a:srgbClr val="7030A0"/>
                </a:solidFill>
                <a:latin typeface="黑体" panose="02010609060101010101" pitchFamily="2" charset="-122"/>
                <a:ea typeface="黑体" panose="02010609060101010101" pitchFamily="2" charset="-122"/>
              </a:rPr>
              <a:t>N</a:t>
            </a:r>
            <a:r>
              <a:rPr lang="zh-CN" altLang="en-US" sz="2800" b="1" dirty="0">
                <a:solidFill>
                  <a:srgbClr val="7030A0"/>
                </a:solidFill>
                <a:latin typeface="黑体" panose="02010609060101010101" pitchFamily="2" charset="-122"/>
                <a:ea typeface="黑体" panose="02010609060101010101" pitchFamily="2" charset="-122"/>
              </a:rPr>
              <a:t>型样品受均匀光照，电子</a:t>
            </a:r>
            <a:r>
              <a:rPr lang="en-US" altLang="zh-CN" sz="2800" b="1" dirty="0">
                <a:solidFill>
                  <a:srgbClr val="7030A0"/>
                </a:solidFill>
                <a:latin typeface="黑体" panose="02010609060101010101" pitchFamily="2" charset="-122"/>
                <a:ea typeface="黑体" panose="02010609060101010101" pitchFamily="2" charset="-122"/>
              </a:rPr>
              <a:t>-</a:t>
            </a:r>
            <a:r>
              <a:rPr lang="zh-CN" altLang="en-US" sz="2800" b="1" dirty="0">
                <a:solidFill>
                  <a:srgbClr val="7030A0"/>
                </a:solidFill>
                <a:latin typeface="黑体" panose="02010609060101010101" pitchFamily="2" charset="-122"/>
                <a:ea typeface="黑体" panose="02010609060101010101" pitchFamily="2" charset="-122"/>
              </a:rPr>
              <a:t>空穴对的产生率为</a:t>
            </a:r>
            <a:r>
              <a:rPr lang="en-US" altLang="zh-CN" sz="2800" b="1" dirty="0">
                <a:solidFill>
                  <a:srgbClr val="7030A0"/>
                </a:solidFill>
                <a:latin typeface="黑体" panose="02010609060101010101" pitchFamily="2" charset="-122"/>
                <a:ea typeface="黑体" panose="02010609060101010101" pitchFamily="2" charset="-122"/>
              </a:rPr>
              <a:t>G</a:t>
            </a:r>
            <a:r>
              <a:rPr lang="zh-CN" altLang="en-US" sz="2800" b="1" dirty="0">
                <a:solidFill>
                  <a:srgbClr val="7030A0"/>
                </a:solidFill>
                <a:latin typeface="黑体" panose="02010609060101010101" pitchFamily="2" charset="-122"/>
                <a:ea typeface="黑体" panose="02010609060101010101" pitchFamily="2" charset="-122"/>
              </a:rPr>
              <a:t>，求稳态下少子分布。</a:t>
            </a:r>
            <a:endParaRPr lang="zh-CN" altLang="en-US" sz="2800" b="1" dirty="0">
              <a:solidFill>
                <a:srgbClr val="7030A0"/>
              </a:solidFill>
              <a:latin typeface="黑体" panose="02010609060101010101" pitchFamily="2" charset="-122"/>
              <a:ea typeface="黑体" panose="02010609060101010101" pitchFamily="2" charset="-122"/>
            </a:endParaRPr>
          </a:p>
          <a:p>
            <a:pPr lvl="1"/>
            <a:r>
              <a:rPr lang="zh-CN" altLang="en-US" b="1" dirty="0">
                <a:solidFill>
                  <a:srgbClr val="0000FF"/>
                </a:solidFill>
                <a:latin typeface="黑体" panose="02010609060101010101" pitchFamily="2" charset="-122"/>
                <a:ea typeface="黑体" panose="02010609060101010101" pitchFamily="2" charset="-122"/>
              </a:rPr>
              <a:t>已知条件：</a:t>
            </a:r>
            <a:endParaRPr lang="zh-CN" altLang="en-US" b="1" dirty="0">
              <a:solidFill>
                <a:srgbClr val="0000FF"/>
              </a:solidFill>
              <a:latin typeface="黑体" panose="02010609060101010101" pitchFamily="2" charset="-122"/>
              <a:ea typeface="黑体" panose="02010609060101010101" pitchFamily="2" charset="-122"/>
            </a:endParaRPr>
          </a:p>
          <a:p>
            <a:endParaRPr lang="zh-CN" altLang="en-US" sz="2800" b="1" dirty="0">
              <a:solidFill>
                <a:srgbClr val="0000FF"/>
              </a:solidFill>
              <a:latin typeface="黑体" panose="02010609060101010101" pitchFamily="2" charset="-122"/>
              <a:ea typeface="黑体" panose="02010609060101010101" pitchFamily="2" charset="-122"/>
            </a:endParaRPr>
          </a:p>
          <a:p>
            <a:pPr lvl="1"/>
            <a:r>
              <a:rPr lang="zh-CN" altLang="en-US" b="1" dirty="0">
                <a:solidFill>
                  <a:srgbClr val="0000FF"/>
                </a:solidFill>
                <a:latin typeface="黑体" panose="02010609060101010101" pitchFamily="2" charset="-122"/>
                <a:ea typeface="黑体" panose="02010609060101010101" pitchFamily="2" charset="-122"/>
              </a:rPr>
              <a:t>稳态下</a:t>
            </a:r>
            <a:endParaRPr lang="zh-CN" altLang="en-US" b="1" dirty="0">
              <a:solidFill>
                <a:srgbClr val="0000FF"/>
              </a:solidFill>
              <a:latin typeface="黑体" panose="02010609060101010101" pitchFamily="2" charset="-122"/>
              <a:ea typeface="黑体" panose="02010609060101010101" pitchFamily="2" charset="-122"/>
            </a:endParaRPr>
          </a:p>
          <a:p>
            <a:endParaRPr lang="zh-CN" altLang="en-US" sz="2800" b="1" dirty="0">
              <a:solidFill>
                <a:srgbClr val="0000FF"/>
              </a:solidFill>
              <a:latin typeface="黑体" panose="02010609060101010101" pitchFamily="2" charset="-122"/>
              <a:ea typeface="黑体" panose="02010609060101010101" pitchFamily="2" charset="-122"/>
            </a:endParaRPr>
          </a:p>
          <a:p>
            <a:pPr>
              <a:buFontTx/>
              <a:buNone/>
            </a:pPr>
            <a:endParaRPr lang="en-US" altLang="zh-CN" sz="2800" b="1" dirty="0">
              <a:solidFill>
                <a:srgbClr val="0000FF"/>
              </a:solidFill>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82949" name="Object 5"/>
              <p:cNvSpPr txBox="1">
                <a:spLocks noGrp="1"/>
              </p:cNvSpPr>
              <p:nvPr>
                <p:ph sz="quarter" idx="3"/>
              </p:nvPr>
            </p:nvSpPr>
            <p:spPr bwMode="auto">
              <a:xfrm>
                <a:off x="3054494" y="2774077"/>
                <a:ext cx="2909234" cy="915225"/>
              </a:xfrm>
              <a:prstGeom prst="rect">
                <a:avLst/>
              </a:prstGeom>
              <a:noFill/>
            </p:spPr>
            <p:txBody>
              <a:bodyPr>
                <a:noAutofit/>
              </a:bodyPr>
              <a:lstStyle/>
              <a:p>
                <a:pPr>
                  <a:buNone/>
                </a:pPr>
                <a14:m>
                  <m:oMathPara xmlns:m="http://schemas.openxmlformats.org/officeDocument/2006/math">
                    <m:oMathParaPr>
                      <m:jc m:val="centerGroup"/>
                    </m:oMathParaPr>
                    <m:oMath xmlns:m="http://schemas.openxmlformats.org/officeDocument/2006/math">
                      <m:r>
                        <a:rPr lang="zh-CN" altLang="en-US" sz="2800" b="1" i="1" smtClean="0">
                          <a:solidFill>
                            <a:srgbClr val="0000FF"/>
                          </a:solidFill>
                          <a:latin typeface="Cambria Math" panose="02040503050406030204" pitchFamily="18" charset="0"/>
                        </a:rPr>
                        <m:t>𝑬</m:t>
                      </m:r>
                      <m:r>
                        <a:rPr lang="zh-CN" altLang="en-US" sz="2800" b="1" i="1" smtClean="0">
                          <a:solidFill>
                            <a:srgbClr val="0000FF"/>
                          </a:solidFill>
                          <a:latin typeface="Cambria Math" panose="02040503050406030204" pitchFamily="18" charset="0"/>
                        </a:rPr>
                        <m:t>=</m:t>
                      </m:r>
                      <m:r>
                        <m:rPr>
                          <m:nor/>
                        </m:rPr>
                        <a:rPr lang="zh-CN" altLang="en-US" sz="2800" b="1" i="1">
                          <a:solidFill>
                            <a:srgbClr val="0000FF"/>
                          </a:solidFill>
                          <a:latin typeface="黑体" panose="02010609060101010101" pitchFamily="2" charset="-122"/>
                          <a:ea typeface="黑体" panose="02010609060101010101" pitchFamily="2" charset="-122"/>
                        </a:rPr>
                        <m:t>0</m:t>
                      </m:r>
                      <m:r>
                        <m:rPr>
                          <m:nor/>
                        </m:rPr>
                        <a:rPr lang="zh-CN" altLang="en-US" sz="2800" b="1" i="1">
                          <a:solidFill>
                            <a:srgbClr val="0000FF"/>
                          </a:solidFill>
                          <a:latin typeface="黑体" panose="02010609060101010101" pitchFamily="2" charset="-122"/>
                          <a:ea typeface="黑体" panose="02010609060101010101" pitchFamily="2" charset="-122"/>
                        </a:rPr>
                        <m:t>,</m:t>
                      </m:r>
                      <m:r>
                        <m:rPr>
                          <m:nor/>
                        </m:rPr>
                        <a:rPr lang="en-US" altLang="zh-CN" sz="2800" b="1" i="1" smtClean="0">
                          <a:solidFill>
                            <a:srgbClr val="0000FF"/>
                          </a:solidFill>
                          <a:latin typeface="黑体" panose="02010609060101010101" pitchFamily="2" charset="-122"/>
                          <a:ea typeface="黑体" panose="02010609060101010101" pitchFamily="2" charset="-122"/>
                        </a:rPr>
                        <m:t> </m:t>
                      </m:r>
                      <m:f>
                        <m:fPr>
                          <m:ctrlPr>
                            <a:rPr lang="zh-CN" altLang="en-US" sz="2800" b="1" i="1">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𝒑</m:t>
                              </m:r>
                            </m:e>
                            <m:sub>
                              <m:r>
                                <a:rPr lang="zh-CN" altLang="en-US" sz="2800" b="1" i="1" smtClean="0">
                                  <a:solidFill>
                                    <a:srgbClr val="0000FF"/>
                                  </a:solidFill>
                                  <a:latin typeface="Cambria Math" panose="02040503050406030204" pitchFamily="18" charset="0"/>
                                </a:rPr>
                                <m:t>𝒏</m:t>
                              </m:r>
                            </m:sub>
                          </m:sSub>
                        </m:num>
                        <m:den>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𝒙</m:t>
                          </m:r>
                        </m:den>
                      </m:f>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𝟎</m:t>
                      </m:r>
                    </m:oMath>
                  </m:oMathPara>
                </a14:m>
                <a:endParaRPr lang="zh-CN" altLang="en-US" sz="2800" b="1" i="1" dirty="0">
                  <a:solidFill>
                    <a:srgbClr val="0000FF"/>
                  </a:solidFill>
                  <a:latin typeface="黑体" panose="02010609060101010101" pitchFamily="2" charset="-122"/>
                  <a:ea typeface="黑体" panose="02010609060101010101" pitchFamily="2" charset="-122"/>
                </a:endParaRPr>
              </a:p>
            </p:txBody>
          </p:sp>
        </mc:Choice>
        <mc:Fallback>
          <p:sp>
            <p:nvSpPr>
              <p:cNvPr id="82949" name="Object 5"/>
              <p:cNvSpPr txBox="1">
                <a:spLocks noRot="1" noChangeAspect="1" noMove="1" noResize="1" noEditPoints="1" noAdjustHandles="1" noChangeArrowheads="1" noChangeShapeType="1" noTextEdit="1"/>
              </p:cNvSpPr>
              <p:nvPr>
                <p:ph sz="quarter" idx="3"/>
              </p:nvPr>
            </p:nvSpPr>
            <p:spPr bwMode="auto">
              <a:xfrm>
                <a:off x="3054494" y="2774077"/>
                <a:ext cx="2909234" cy="915225"/>
              </a:xfrm>
              <a:prstGeom prst="rect">
                <a:avLst/>
              </a:prstGeom>
              <a:blipFill rotWithShape="1">
                <a:blip r:embed="rId1"/>
                <a:stretch>
                  <a:fillRect l="-5" t="-43" r="15" b="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2951" name="Object 7"/>
              <p:cNvSpPr txBox="1"/>
              <p:nvPr/>
            </p:nvSpPr>
            <p:spPr bwMode="auto">
              <a:xfrm>
                <a:off x="2707677" y="4517534"/>
                <a:ext cx="3602867" cy="1977450"/>
              </a:xfrm>
              <a:prstGeom prst="rect">
                <a:avLst/>
              </a:prstGeom>
              <a:noFill/>
            </p:spPr>
            <p:txBody>
              <a:bodyPr>
                <a:normAutofit lnSpcReduction="10000"/>
              </a:bodyPr>
              <a:lstStyle/>
              <a:p>
                <a:pPr>
                  <a:lnSpc>
                    <a:spcPct val="150000"/>
                  </a:lnSpc>
                </a:pPr>
                <a14:m>
                  <m:oMathPara xmlns:m="http://schemas.openxmlformats.org/officeDocument/2006/math">
                    <m:oMathParaPr>
                      <m:jc m:val="left"/>
                    </m:oMathParaPr>
                    <m:oMath xmlns:m="http://schemas.openxmlformats.org/officeDocument/2006/math">
                      <m:r>
                        <a:rPr lang="zh-CN" altLang="en-US" sz="2800" b="1" i="1" smtClean="0">
                          <a:solidFill>
                            <a:srgbClr val="0000FF"/>
                          </a:solidFill>
                          <a:latin typeface="Cambria Math" panose="02040503050406030204" pitchFamily="18" charset="0"/>
                        </a:rPr>
                        <m:t>𝑮</m:t>
                      </m:r>
                      <m:r>
                        <a:rPr lang="zh-CN" altLang="en-US" sz="2800" b="1" i="1" smtClean="0">
                          <a:solidFill>
                            <a:srgbClr val="0000FF"/>
                          </a:solidFill>
                          <a:latin typeface="Cambria Math" panose="02040503050406030204" pitchFamily="18" charset="0"/>
                        </a:rPr>
                        <m:t>−</m:t>
                      </m:r>
                      <m:f>
                        <m:fPr>
                          <m:ctrlPr>
                            <a:rPr lang="zh-CN" altLang="en-US" sz="2800" b="1" i="1">
                              <a:solidFill>
                                <a:srgbClr val="0000FF"/>
                              </a:solidFill>
                              <a:latin typeface="Cambria Math" panose="02040503050406030204" pitchFamily="18" charset="0"/>
                            </a:rPr>
                          </m:ctrlPr>
                        </m:fPr>
                        <m:num>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𝒑</m:t>
                              </m:r>
                            </m:e>
                            <m:sub>
                              <m:r>
                                <a:rPr lang="zh-CN" altLang="en-US" sz="2800" b="1" i="1" smtClean="0">
                                  <a:solidFill>
                                    <a:srgbClr val="0000FF"/>
                                  </a:solidFill>
                                  <a:latin typeface="Cambria Math" panose="02040503050406030204" pitchFamily="18" charset="0"/>
                                </a:rPr>
                                <m:t>𝒏</m:t>
                              </m:r>
                            </m:sub>
                          </m:sSub>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𝒑</m:t>
                              </m:r>
                            </m:e>
                            <m:sub>
                              <m:r>
                                <a:rPr lang="zh-CN" altLang="en-US" sz="2800" b="1" i="1" smtClean="0">
                                  <a:solidFill>
                                    <a:srgbClr val="0000FF"/>
                                  </a:solidFill>
                                  <a:latin typeface="Cambria Math" panose="02040503050406030204" pitchFamily="18" charset="0"/>
                                </a:rPr>
                                <m:t>𝒏</m:t>
                              </m:r>
                              <m:r>
                                <a:rPr lang="zh-CN" altLang="en-US" sz="2800" b="1" i="1" smtClean="0">
                                  <a:solidFill>
                                    <a:srgbClr val="0000FF"/>
                                  </a:solidFill>
                                  <a:latin typeface="Cambria Math" panose="02040503050406030204" pitchFamily="18" charset="0"/>
                                </a:rPr>
                                <m:t>𝟎</m:t>
                              </m:r>
                            </m:sub>
                          </m:sSub>
                        </m:num>
                        <m:den>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𝝉</m:t>
                              </m:r>
                            </m:e>
                            <m:sub>
                              <m:r>
                                <a:rPr lang="zh-CN" altLang="en-US" sz="2800" b="1" i="1" smtClean="0">
                                  <a:solidFill>
                                    <a:srgbClr val="0000FF"/>
                                  </a:solidFill>
                                  <a:latin typeface="Cambria Math" panose="02040503050406030204" pitchFamily="18" charset="0"/>
                                </a:rPr>
                                <m:t>𝒑</m:t>
                              </m:r>
                            </m:sub>
                          </m:sSub>
                        </m:den>
                      </m:f>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𝟎</m:t>
                      </m:r>
                    </m:oMath>
                  </m:oMathPara>
                </a14:m>
                <a:br>
                  <a:rPr lang="zh-CN" altLang="en-US" sz="2800" b="1" i="1" dirty="0">
                    <a:solidFill>
                      <a:srgbClr val="0000FF"/>
                    </a:solidFill>
                    <a:latin typeface="黑体" panose="02010609060101010101" pitchFamily="2" charset="-122"/>
                    <a:ea typeface="黑体" panose="02010609060101010101" pitchFamily="2" charset="-122"/>
                  </a:rPr>
                </a:br>
                <a:endParaRPr lang="zh-CN" altLang="en-US" sz="2800" b="1" dirty="0">
                  <a:solidFill>
                    <a:srgbClr val="0000FF"/>
                  </a:solidFill>
                  <a:latin typeface="黑体" panose="02010609060101010101" pitchFamily="2" charset="-122"/>
                  <a:ea typeface="黑体" panose="02010609060101010101" pitchFamily="2" charset="-122"/>
                </a:endParaRPr>
              </a:p>
            </p:txBody>
          </p:sp>
        </mc:Choice>
        <mc:Fallback>
          <p:sp>
            <p:nvSpPr>
              <p:cNvPr id="82951" name="Object 7"/>
              <p:cNvSpPr txBox="1">
                <a:spLocks noRot="1" noChangeAspect="1" noMove="1" noResize="1" noEditPoints="1" noAdjustHandles="1" noChangeArrowheads="1" noChangeShapeType="1" noTextEdit="1"/>
              </p:cNvSpPr>
              <p:nvPr/>
            </p:nvSpPr>
            <p:spPr bwMode="auto">
              <a:xfrm>
                <a:off x="2707677" y="4517534"/>
                <a:ext cx="3602867" cy="1977450"/>
              </a:xfrm>
              <a:prstGeom prst="rect">
                <a:avLst/>
              </a:prstGeom>
              <a:blipFill rotWithShape="1">
                <a:blip r:embed="rId2"/>
                <a:stretch>
                  <a:fillRect l="-1" t="-7" r="15"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276" name="Object 4"/>
              <p:cNvSpPr txBox="1"/>
              <p:nvPr/>
            </p:nvSpPr>
            <p:spPr bwMode="auto">
              <a:xfrm>
                <a:off x="2915941" y="3689212"/>
                <a:ext cx="2255520" cy="915225"/>
              </a:xfrm>
              <a:prstGeom prst="rect">
                <a:avLst/>
              </a:prstGeom>
              <a:noFill/>
              <a:ln>
                <a:noFill/>
              </a:ln>
              <a:effectLst/>
            </p:spPr>
            <p:txBody>
              <a:bodyPr>
                <a:noAutofit/>
              </a:bodyPr>
              <a:lstStyle/>
              <a:p>
                <a14:m>
                  <m:oMathPara xmlns:m="http://schemas.openxmlformats.org/officeDocument/2006/math">
                    <m:oMathParaPr>
                      <m:jc m:val="left"/>
                    </m:oMathParaPr>
                    <m:oMath xmlns:m="http://schemas.openxmlformats.org/officeDocument/2006/math">
                      <m:f>
                        <m:fPr>
                          <m:ctrlPr>
                            <a:rPr lang="zh-CN" altLang="en-US" sz="2800" b="1" i="1" smtClean="0">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𝒑</m:t>
                          </m:r>
                        </m:num>
                        <m:den>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𝒕</m:t>
                          </m:r>
                        </m:den>
                      </m:f>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𝟎</m:t>
                      </m:r>
                    </m:oMath>
                  </m:oMathPara>
                </a14:m>
                <a:endParaRPr lang="zh-CN" altLang="en-US" sz="2800" b="1" dirty="0">
                  <a:solidFill>
                    <a:srgbClr val="0000FF"/>
                  </a:solidFill>
                  <a:latin typeface="黑体" panose="02010609060101010101" pitchFamily="2" charset="-122"/>
                  <a:ea typeface="黑体" panose="02010609060101010101" pitchFamily="2" charset="-122"/>
                </a:endParaRPr>
              </a:p>
            </p:txBody>
          </p:sp>
        </mc:Choice>
        <mc:Fallback>
          <p:sp>
            <p:nvSpPr>
              <p:cNvPr id="54276" name="Object 4"/>
              <p:cNvSpPr txBox="1">
                <a:spLocks noRot="1" noChangeAspect="1" noMove="1" noResize="1" noEditPoints="1" noAdjustHandles="1" noChangeArrowheads="1" noChangeShapeType="1" noTextEdit="1"/>
              </p:cNvSpPr>
              <p:nvPr/>
            </p:nvSpPr>
            <p:spPr bwMode="auto">
              <a:xfrm>
                <a:off x="2915941" y="3689212"/>
                <a:ext cx="2255520" cy="915225"/>
              </a:xfrm>
              <a:prstGeom prst="rect">
                <a:avLst/>
              </a:prstGeom>
              <a:blipFill rotWithShape="1">
                <a:blip r:embed="rId3"/>
                <a:stretch>
                  <a:fillRect l="-1" t="-54" r="1" b="6"/>
                </a:stretch>
              </a:blipFill>
              <a:ln>
                <a:noFill/>
              </a:ln>
              <a:effectLst/>
            </p:spPr>
            <p:txBody>
              <a:bodyPr/>
              <a:lstStyle/>
              <a:p>
                <a:r>
                  <a:rPr lang="zh-CN" altLang="en-US">
                    <a:noFill/>
                  </a:rPr>
                  <a:t> </a:t>
                </a:r>
              </a:p>
            </p:txBody>
          </p:sp>
        </mc:Fallback>
      </mc:AlternateContent>
      <p:sp>
        <p:nvSpPr>
          <p:cNvPr id="9" name="TextBox 8"/>
          <p:cNvSpPr txBox="1"/>
          <p:nvPr/>
        </p:nvSpPr>
        <p:spPr>
          <a:xfrm>
            <a:off x="1055947" y="5166547"/>
            <a:ext cx="906017" cy="523220"/>
          </a:xfrm>
          <a:prstGeom prst="rect">
            <a:avLst/>
          </a:prstGeom>
          <a:noFill/>
        </p:spPr>
        <p:txBody>
          <a:bodyPr wrap="none" rtlCol="0">
            <a:spAutoFit/>
          </a:bodyPr>
          <a:lstStyle/>
          <a:p>
            <a:r>
              <a:rPr lang="zh-CN" altLang="en-US" sz="2800" b="1" dirty="0">
                <a:solidFill>
                  <a:srgbClr val="0000FF"/>
                </a:solidFill>
                <a:latin typeface="黑体" panose="02010609060101010101" pitchFamily="2" charset="-122"/>
                <a:ea typeface="黑体" panose="02010609060101010101" pitchFamily="2" charset="-122"/>
              </a:rPr>
              <a:t>方程</a:t>
            </a:r>
            <a:endParaRPr lang="zh-CN" altLang="en-US" sz="2800" b="1" dirty="0">
              <a:solidFill>
                <a:srgbClr val="0000FF"/>
              </a:solidFill>
              <a:latin typeface="黑体" panose="02010609060101010101" pitchFamily="2" charset="-122"/>
              <a:ea typeface="黑体" panose="02010609060101010101" pitchFamily="2" charset="-122"/>
            </a:endParaRPr>
          </a:p>
        </p:txBody>
      </p:sp>
      <p:pic>
        <p:nvPicPr>
          <p:cNvPr id="4" name="图片 3"/>
          <p:cNvPicPr>
            <a:picLocks noChangeAspect="1"/>
          </p:cNvPicPr>
          <p:nvPr/>
        </p:nvPicPr>
        <p:blipFill>
          <a:blip r:embed="rId4"/>
          <a:stretch>
            <a:fillRect/>
          </a:stretch>
        </p:blipFill>
        <p:spPr>
          <a:xfrm>
            <a:off x="4898934" y="227277"/>
            <a:ext cx="4113172" cy="2053551"/>
          </a:xfrm>
          <a:prstGeom prst="rect">
            <a:avLst/>
          </a:prstGeom>
        </p:spPr>
      </p:pic>
      <mc:AlternateContent xmlns:mc="http://schemas.openxmlformats.org/markup-compatibility/2006">
        <mc:Choice xmlns:a14="http://schemas.microsoft.com/office/drawing/2010/main" Requires="a14">
          <p:sp>
            <p:nvSpPr>
              <p:cNvPr id="5" name="矩形 4"/>
              <p:cNvSpPr/>
              <p:nvPr/>
            </p:nvSpPr>
            <p:spPr>
              <a:xfrm>
                <a:off x="2639086" y="5940433"/>
                <a:ext cx="2832570" cy="5618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z="2800" b="1" i="1" smtClean="0">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𝒑</m:t>
                          </m:r>
                        </m:e>
                        <m:sub>
                          <m:r>
                            <a:rPr lang="zh-CN" altLang="en-US" sz="2800" b="1" i="1" smtClean="0">
                              <a:solidFill>
                                <a:srgbClr val="0000FF"/>
                              </a:solidFill>
                              <a:latin typeface="Cambria Math" panose="02040503050406030204" pitchFamily="18" charset="0"/>
                            </a:rPr>
                            <m:t>𝒏</m:t>
                          </m:r>
                        </m:sub>
                      </m:sSub>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𝒑</m:t>
                          </m:r>
                        </m:e>
                        <m:sub>
                          <m:r>
                            <a:rPr lang="zh-CN" altLang="en-US" sz="2800" b="1" i="1" smtClean="0">
                              <a:solidFill>
                                <a:srgbClr val="0000FF"/>
                              </a:solidFill>
                              <a:latin typeface="Cambria Math" panose="02040503050406030204" pitchFamily="18" charset="0"/>
                            </a:rPr>
                            <m:t>𝒏</m:t>
                          </m:r>
                          <m:r>
                            <a:rPr lang="zh-CN" altLang="en-US" sz="2800" b="1" i="1" smtClean="0">
                              <a:solidFill>
                                <a:srgbClr val="0000FF"/>
                              </a:solidFill>
                              <a:latin typeface="Cambria Math" panose="02040503050406030204" pitchFamily="18" charset="0"/>
                            </a:rPr>
                            <m:t>𝟎</m:t>
                          </m:r>
                        </m:sub>
                      </m:sSub>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𝑮</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𝝉</m:t>
                          </m:r>
                        </m:e>
                        <m:sub>
                          <m:r>
                            <a:rPr lang="zh-CN" altLang="en-US" sz="2800" b="1" i="1" smtClean="0">
                              <a:solidFill>
                                <a:srgbClr val="0000FF"/>
                              </a:solidFill>
                              <a:latin typeface="Cambria Math" panose="02040503050406030204" pitchFamily="18" charset="0"/>
                            </a:rPr>
                            <m:t>𝒑</m:t>
                          </m:r>
                        </m:sub>
                      </m:sSub>
                    </m:oMath>
                  </m:oMathPara>
                </a14:m>
                <a:endParaRPr lang="zh-CN" altLang="en-US" sz="2800" b="1" dirty="0">
                  <a:solidFill>
                    <a:srgbClr val="0000FF"/>
                  </a:solidFill>
                  <a:latin typeface="黑体" panose="02010609060101010101" pitchFamily="2" charset="-122"/>
                  <a:ea typeface="黑体" panose="02010609060101010101" pitchFamily="2" charset="-122"/>
                </a:endParaRPr>
              </a:p>
            </p:txBody>
          </p:sp>
        </mc:Choice>
        <mc:Fallback>
          <p:sp>
            <p:nvSpPr>
              <p:cNvPr id="5" name="矩形 4"/>
              <p:cNvSpPr>
                <a:spLocks noRot="1" noChangeAspect="1" noMove="1" noResize="1" noEditPoints="1" noAdjustHandles="1" noChangeArrowheads="1" noChangeShapeType="1" noTextEdit="1"/>
              </p:cNvSpPr>
              <p:nvPr/>
            </p:nvSpPr>
            <p:spPr>
              <a:xfrm>
                <a:off x="2639086" y="5940433"/>
                <a:ext cx="2832570" cy="561820"/>
              </a:xfrm>
              <a:prstGeom prst="rect">
                <a:avLst/>
              </a:prstGeom>
              <a:blipFill rotWithShape="1">
                <a:blip r:embed="rId5"/>
                <a:stretch>
                  <a:fillRect l="-1" t="-1" r="18" b="87"/>
                </a:stretch>
              </a:blipFill>
            </p:spPr>
            <p:txBody>
              <a:bodyPr/>
              <a:lstStyle/>
              <a:p>
                <a:r>
                  <a:rPr lang="zh-CN" altLang="en-US">
                    <a:noFill/>
                  </a:rPr>
                  <a:t> </a:t>
                </a:r>
              </a:p>
            </p:txBody>
          </p:sp>
        </mc:Fallback>
      </mc:AlternateContent>
      <p:sp>
        <p:nvSpPr>
          <p:cNvPr id="6" name="右大括号 5"/>
          <p:cNvSpPr/>
          <p:nvPr/>
        </p:nvSpPr>
        <p:spPr>
          <a:xfrm>
            <a:off x="6019904" y="3069152"/>
            <a:ext cx="537162" cy="1292189"/>
          </a:xfrm>
          <a:prstGeom prst="rightBrace">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0000FF"/>
              </a:solidFill>
            </a:endParaRPr>
          </a:p>
        </p:txBody>
      </p:sp>
      <p:sp>
        <p:nvSpPr>
          <p:cNvPr id="7" name="矩形 6"/>
          <p:cNvSpPr/>
          <p:nvPr/>
        </p:nvSpPr>
        <p:spPr>
          <a:xfrm flipH="1">
            <a:off x="1331640" y="6099841"/>
            <a:ext cx="3935745" cy="523220"/>
          </a:xfrm>
          <a:prstGeom prst="rect">
            <a:avLst/>
          </a:prstGeom>
        </p:spPr>
        <p:txBody>
          <a:bodyPr wrap="square">
            <a:spAutoFit/>
          </a:bodyPr>
          <a:lstStyle/>
          <a:p>
            <a:r>
              <a:rPr lang="zh-CN" altLang="en-US" sz="2800" b="1" dirty="0">
                <a:solidFill>
                  <a:srgbClr val="0000FF"/>
                </a:solidFill>
                <a:latin typeface="黑体" panose="02010609060101010101" pitchFamily="2" charset="-122"/>
                <a:ea typeface="黑体" panose="02010609060101010101" pitchFamily="2" charset="-122"/>
              </a:rPr>
              <a:t>解</a:t>
            </a:r>
            <a:endParaRPr lang="zh-CN" altLang="en-US" sz="2800" b="1" dirty="0">
              <a:solidFill>
                <a:srgbClr val="0000FF"/>
              </a:solidFill>
              <a:latin typeface="黑体" panose="02010609060101010101" pitchFamily="2" charset="-122"/>
              <a:ea typeface="黑体" panose="02010609060101010101" pitchFamily="2" charset="-122"/>
            </a:endParaRPr>
          </a:p>
        </p:txBody>
      </p:sp>
      <p:sp>
        <p:nvSpPr>
          <p:cNvPr id="2" name="文本框 1"/>
          <p:cNvSpPr txBox="1"/>
          <p:nvPr/>
        </p:nvSpPr>
        <p:spPr>
          <a:xfrm>
            <a:off x="3923665" y="44450"/>
            <a:ext cx="1407795" cy="583565"/>
          </a:xfrm>
          <a:prstGeom prst="rect">
            <a:avLst/>
          </a:prstGeom>
          <a:noFill/>
          <a:ln w="28575">
            <a:solidFill>
              <a:schemeClr val="bg1"/>
            </a:solidFill>
          </a:ln>
        </p:spPr>
        <p:txBody>
          <a:bodyPr wrap="none" rtlCol="0" anchor="t">
            <a:spAutoFit/>
          </a:bodyPr>
          <a:p>
            <a:r>
              <a:rPr lang="zh-CN" altLang="en-US" sz="3200" b="1" dirty="0">
                <a:solidFill>
                  <a:srgbClr val="00B050"/>
                </a:solidFill>
                <a:latin typeface="黑体" panose="02010609060101010101" pitchFamily="2" charset="-122"/>
                <a:ea typeface="黑体" panose="02010609060101010101" pitchFamily="2" charset="-122"/>
                <a:sym typeface="+mn-ea"/>
              </a:rPr>
              <a:t>例题一</a:t>
            </a:r>
            <a:endParaRPr lang="zh-CN" altLang="en-US" sz="1600" dirty="0"/>
          </a:p>
        </p:txBody>
      </p:sp>
      <p:sp>
        <p:nvSpPr>
          <p:cNvPr id="3" name="文本框 2"/>
          <p:cNvSpPr txBox="1"/>
          <p:nvPr/>
        </p:nvSpPr>
        <p:spPr>
          <a:xfrm>
            <a:off x="6659880" y="3572510"/>
            <a:ext cx="1808480" cy="337185"/>
          </a:xfrm>
          <a:prstGeom prst="rect">
            <a:avLst/>
          </a:prstGeom>
          <a:noFill/>
          <a:ln w="28575">
            <a:solidFill>
              <a:schemeClr val="bg1"/>
            </a:solidFill>
          </a:ln>
        </p:spPr>
        <p:txBody>
          <a:bodyPr wrap="none" rtlCol="0">
            <a:spAutoFit/>
          </a:bodyPr>
          <a:p>
            <a:r>
              <a:rPr lang="zh-CN" altLang="en-US" sz="1600" dirty="0"/>
              <a:t>物理过程的符号化</a:t>
            </a:r>
            <a:endParaRPr lang="zh-CN" altLang="en-US" sz="1600" dirty="0"/>
          </a:p>
        </p:txBody>
      </p:sp>
      <p:sp>
        <p:nvSpPr>
          <p:cNvPr id="8" name="文本框 7"/>
          <p:cNvSpPr txBox="1"/>
          <p:nvPr/>
        </p:nvSpPr>
        <p:spPr>
          <a:xfrm>
            <a:off x="6588125" y="5146040"/>
            <a:ext cx="1605280" cy="337185"/>
          </a:xfrm>
          <a:prstGeom prst="rect">
            <a:avLst/>
          </a:prstGeom>
          <a:noFill/>
          <a:ln w="28575">
            <a:solidFill>
              <a:schemeClr val="bg1"/>
            </a:solidFill>
          </a:ln>
        </p:spPr>
        <p:txBody>
          <a:bodyPr wrap="none" rtlCol="0">
            <a:spAutoFit/>
          </a:bodyPr>
          <a:p>
            <a:r>
              <a:rPr lang="zh-CN" altLang="en-US" sz="1600" dirty="0"/>
              <a:t>对符号进行运算</a:t>
            </a:r>
            <a:endParaRPr lang="zh-CN" altLang="en-US" sz="1600" dirty="0"/>
          </a:p>
        </p:txBody>
      </p:sp>
      <p:sp>
        <p:nvSpPr>
          <p:cNvPr id="10" name="文本框 9"/>
          <p:cNvSpPr txBox="1"/>
          <p:nvPr/>
        </p:nvSpPr>
        <p:spPr>
          <a:xfrm>
            <a:off x="5723890" y="6052820"/>
            <a:ext cx="3434080" cy="337185"/>
          </a:xfrm>
          <a:prstGeom prst="rect">
            <a:avLst/>
          </a:prstGeom>
          <a:noFill/>
          <a:ln w="28575">
            <a:solidFill>
              <a:schemeClr val="bg1"/>
            </a:solidFill>
          </a:ln>
        </p:spPr>
        <p:txBody>
          <a:bodyPr wrap="none" rtlCol="0">
            <a:spAutoFit/>
          </a:bodyPr>
          <a:p>
            <a:r>
              <a:rPr lang="zh-CN" altLang="en-US" sz="1600" dirty="0"/>
              <a:t>符号运算结果揭示了深刻的物理规律</a:t>
            </a:r>
            <a:endParaRPr lang="zh-CN" altLang="en-US" sz="1600"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81B404A-1B04-4E8D-A6A2-96325BA0B77B}" type="slidenum">
              <a:rPr lang="zh-CN" altLang="en-US" smtClean="0"/>
            </a:fld>
            <a:endParaRPr lang="zh-CN" altLang="en-US"/>
          </a:p>
        </p:txBody>
      </p:sp>
      <p:sp>
        <p:nvSpPr>
          <p:cNvPr id="3" name="Rectangle 8"/>
          <p:cNvSpPr>
            <a:spLocks noChangeArrowheads="1"/>
          </p:cNvSpPr>
          <p:nvPr/>
        </p:nvSpPr>
        <p:spPr bwMode="auto">
          <a:xfrm>
            <a:off x="240819" y="-14953"/>
            <a:ext cx="7215238" cy="2000264"/>
          </a:xfrm>
          <a:prstGeom prst="rect">
            <a:avLst/>
          </a:prstGeom>
          <a:noFill/>
          <a:ln w="9525">
            <a:noFill/>
            <a:miter lim="800000"/>
          </a:ln>
          <a:effectLst/>
        </p:spPr>
        <p:txBody>
          <a:bodyPr/>
          <a:lstStyle/>
          <a:p>
            <a:pPr marL="342900" indent="-342900">
              <a:lnSpc>
                <a:spcPct val="200000"/>
              </a:lnSpc>
              <a:spcBef>
                <a:spcPct val="20000"/>
              </a:spcBef>
              <a:buSzPct val="80000"/>
            </a:pPr>
            <a:r>
              <a:rPr lang="en-US" altLang="zh-CN" sz="2800" b="1" dirty="0">
                <a:solidFill>
                  <a:srgbClr val="7030A0"/>
                </a:solidFill>
                <a:latin typeface="黑体" panose="02010609060101010101" pitchFamily="2" charset="-122"/>
                <a:ea typeface="黑体" panose="02010609060101010101" pitchFamily="2" charset="-122"/>
              </a:rPr>
              <a:t>t=0</a:t>
            </a:r>
            <a:r>
              <a:rPr lang="zh-CN" altLang="en-US" sz="2800" b="1" dirty="0">
                <a:solidFill>
                  <a:srgbClr val="7030A0"/>
                </a:solidFill>
                <a:latin typeface="黑体" panose="02010609060101010101" pitchFamily="2" charset="-122"/>
                <a:ea typeface="黑体" panose="02010609060101010101" pitchFamily="2" charset="-122"/>
              </a:rPr>
              <a:t>时刻，关闭光源，少子随时间变化过程？</a:t>
            </a:r>
            <a:endParaRPr lang="en-US" altLang="zh-CN" sz="2800" b="1" dirty="0">
              <a:solidFill>
                <a:srgbClr val="7030A0"/>
              </a:solidFill>
              <a:latin typeface="黑体" panose="02010609060101010101" pitchFamily="2" charset="-122"/>
              <a:ea typeface="黑体" panose="02010609060101010101" pitchFamily="2" charset="-122"/>
            </a:endParaRPr>
          </a:p>
          <a:p>
            <a:pPr marL="342900" indent="-342900">
              <a:spcBef>
                <a:spcPct val="20000"/>
              </a:spcBef>
              <a:buSzPct val="80000"/>
              <a:buFontTx/>
              <a:buBlip>
                <a:blip r:embed="rId1"/>
              </a:buBlip>
            </a:pPr>
            <a:endParaRPr lang="zh-CN" altLang="en-US" sz="2800" b="1" dirty="0">
              <a:solidFill>
                <a:srgbClr val="0000FF"/>
              </a:solidFill>
              <a:latin typeface="黑体" panose="02010609060101010101" pitchFamily="2" charset="-122"/>
              <a:ea typeface="黑体" panose="02010609060101010101" pitchFamily="2" charset="-122"/>
            </a:endParaRPr>
          </a:p>
          <a:p>
            <a:pPr marL="342900" indent="-342900">
              <a:spcBef>
                <a:spcPct val="20000"/>
              </a:spcBef>
              <a:buSzPct val="80000"/>
            </a:pPr>
            <a:endParaRPr lang="en-US" altLang="zh-CN" sz="2800" b="1" dirty="0">
              <a:solidFill>
                <a:srgbClr val="0000FF"/>
              </a:solidFill>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155650" name="Object 2"/>
              <p:cNvSpPr txBox="1"/>
              <p:nvPr/>
            </p:nvSpPr>
            <p:spPr bwMode="auto">
              <a:xfrm>
                <a:off x="368268" y="4058845"/>
                <a:ext cx="4470184" cy="676277"/>
              </a:xfrm>
              <a:prstGeom prst="rect">
                <a:avLst/>
              </a:prstGeom>
              <a:noFill/>
            </p:spPr>
            <p:txBody>
              <a:bodyPr>
                <a:noAutofit/>
              </a:bodyPr>
              <a:lstStyle/>
              <a:p>
                <a14:m>
                  <m:oMathPara xmlns:m="http://schemas.openxmlformats.org/officeDocument/2006/math">
                    <m:oMathParaPr>
                      <m:jc m:val="left"/>
                    </m:oMathParaPr>
                    <m:oMath xmlns:m="http://schemas.openxmlformats.org/officeDocument/2006/math">
                      <m:sSub>
                        <m:sSubPr>
                          <m:ctrlPr>
                            <a:rPr lang="zh-CN" altLang="en-US" sz="2800" b="1" i="1" smtClean="0">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𝒑</m:t>
                          </m:r>
                        </m:e>
                        <m:sub>
                          <m:r>
                            <a:rPr lang="zh-CN" altLang="en-US" sz="2800" b="1" i="1" smtClean="0">
                              <a:solidFill>
                                <a:srgbClr val="0000FF"/>
                              </a:solidFill>
                              <a:latin typeface="Cambria Math" panose="02040503050406030204" pitchFamily="18" charset="0"/>
                            </a:rPr>
                            <m:t>𝒏</m:t>
                          </m:r>
                        </m:sub>
                      </m:sSub>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𝟎</m:t>
                      </m:r>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𝒑</m:t>
                          </m:r>
                        </m:e>
                        <m:sub>
                          <m:r>
                            <a:rPr lang="zh-CN" altLang="en-US" sz="2800" b="1" i="1" smtClean="0">
                              <a:solidFill>
                                <a:srgbClr val="0000FF"/>
                              </a:solidFill>
                              <a:latin typeface="Cambria Math" panose="02040503050406030204" pitchFamily="18" charset="0"/>
                            </a:rPr>
                            <m:t>𝒏</m:t>
                          </m:r>
                          <m:r>
                            <a:rPr lang="zh-CN" altLang="en-US" sz="2800" b="1" i="1" smtClean="0">
                              <a:solidFill>
                                <a:srgbClr val="0000FF"/>
                              </a:solidFill>
                              <a:latin typeface="Cambria Math" panose="02040503050406030204" pitchFamily="18" charset="0"/>
                            </a:rPr>
                            <m:t>𝟎</m:t>
                          </m:r>
                        </m:sub>
                      </m:sSub>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𝑮</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𝝉</m:t>
                          </m:r>
                        </m:e>
                        <m:sub>
                          <m:r>
                            <a:rPr lang="zh-CN" altLang="en-US" sz="2800" b="1" i="1" smtClean="0">
                              <a:solidFill>
                                <a:srgbClr val="0000FF"/>
                              </a:solidFill>
                              <a:latin typeface="Cambria Math" panose="02040503050406030204" pitchFamily="18" charset="0"/>
                            </a:rPr>
                            <m:t>𝒑</m:t>
                          </m:r>
                        </m:sub>
                      </m:sSub>
                    </m:oMath>
                  </m:oMathPara>
                </a14:m>
                <a:endParaRPr lang="zh-CN" altLang="en-US" sz="2800" b="1" dirty="0">
                  <a:solidFill>
                    <a:srgbClr val="0000FF"/>
                  </a:solidFill>
                  <a:latin typeface="黑体" panose="02010609060101010101" pitchFamily="2" charset="-122"/>
                  <a:ea typeface="黑体" panose="02010609060101010101" pitchFamily="2" charset="-122"/>
                </a:endParaRPr>
              </a:p>
            </p:txBody>
          </p:sp>
        </mc:Choice>
        <mc:Fallback>
          <p:sp>
            <p:nvSpPr>
              <p:cNvPr id="155650" name="Object 2"/>
              <p:cNvSpPr txBox="1">
                <a:spLocks noRot="1" noChangeAspect="1" noMove="1" noResize="1" noEditPoints="1" noAdjustHandles="1" noChangeArrowheads="1" noChangeShapeType="1" noTextEdit="1"/>
              </p:cNvSpPr>
              <p:nvPr/>
            </p:nvSpPr>
            <p:spPr bwMode="auto">
              <a:xfrm>
                <a:off x="368268" y="4058845"/>
                <a:ext cx="4470184" cy="676277"/>
              </a:xfrm>
              <a:prstGeom prst="rect">
                <a:avLst/>
              </a:prstGeom>
              <a:blipFill rotWithShape="1">
                <a:blip r:embed="rId2"/>
                <a:stretch>
                  <a:fillRect l="-13" t="-83" r="9" b="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5651" name="Object 3"/>
              <p:cNvSpPr txBox="1"/>
              <p:nvPr/>
            </p:nvSpPr>
            <p:spPr bwMode="auto">
              <a:xfrm>
                <a:off x="318301" y="2084825"/>
                <a:ext cx="2558429" cy="1082225"/>
              </a:xfrm>
              <a:prstGeom prst="rect">
                <a:avLst/>
              </a:prstGeom>
              <a:noFill/>
            </p:spPr>
            <p:txBody>
              <a:bodyPr>
                <a:normAutofit/>
              </a:bodyPr>
              <a:lstStyle/>
              <a:p>
                <a14:m>
                  <m:oMathPara xmlns:m="http://schemas.openxmlformats.org/officeDocument/2006/math">
                    <m:oMathParaPr>
                      <m:jc m:val="left"/>
                    </m:oMathParaPr>
                    <m:oMath xmlns:m="http://schemas.openxmlformats.org/officeDocument/2006/math">
                      <m:f>
                        <m:fPr>
                          <m:ctrlPr>
                            <a:rPr lang="zh-CN" altLang="en-US" sz="2800" b="1" i="1" smtClean="0">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𝒑</m:t>
                          </m:r>
                        </m:num>
                        <m:den>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𝒕</m:t>
                          </m:r>
                        </m:den>
                      </m:f>
                      <m:r>
                        <a:rPr lang="zh-CN" altLang="en-US" sz="2800" b="1" i="1" smtClean="0">
                          <a:solidFill>
                            <a:srgbClr val="0000FF"/>
                          </a:solidFill>
                          <a:latin typeface="Cambria Math" panose="02040503050406030204" pitchFamily="18" charset="0"/>
                        </a:rPr>
                        <m:t>=</m:t>
                      </m:r>
                      <m:f>
                        <m:fPr>
                          <m:ctrlPr>
                            <a:rPr lang="zh-CN" altLang="en-US" sz="2800" b="1" i="1">
                              <a:solidFill>
                                <a:srgbClr val="0000FF"/>
                              </a:solidFill>
                              <a:latin typeface="Cambria Math" panose="02040503050406030204" pitchFamily="18" charset="0"/>
                            </a:rPr>
                          </m:ctrlPr>
                        </m:fPr>
                        <m:num>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𝒑</m:t>
                              </m:r>
                            </m:e>
                            <m:sub>
                              <m:r>
                                <a:rPr lang="zh-CN" altLang="en-US" sz="2800" b="1" i="1" smtClean="0">
                                  <a:solidFill>
                                    <a:srgbClr val="0000FF"/>
                                  </a:solidFill>
                                  <a:latin typeface="Cambria Math" panose="02040503050406030204" pitchFamily="18" charset="0"/>
                                </a:rPr>
                                <m:t>𝒏</m:t>
                              </m:r>
                            </m:sub>
                          </m:sSub>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𝒑</m:t>
                              </m:r>
                            </m:e>
                            <m:sub>
                              <m:r>
                                <a:rPr lang="zh-CN" altLang="en-US" sz="2800" b="1" i="1" smtClean="0">
                                  <a:solidFill>
                                    <a:srgbClr val="0000FF"/>
                                  </a:solidFill>
                                  <a:latin typeface="Cambria Math" panose="02040503050406030204" pitchFamily="18" charset="0"/>
                                </a:rPr>
                                <m:t>𝒏</m:t>
                              </m:r>
                              <m:r>
                                <a:rPr lang="zh-CN" altLang="en-US" sz="2800" b="1" i="1" smtClean="0">
                                  <a:solidFill>
                                    <a:srgbClr val="0000FF"/>
                                  </a:solidFill>
                                  <a:latin typeface="Cambria Math" panose="02040503050406030204" pitchFamily="18" charset="0"/>
                                </a:rPr>
                                <m:t>𝟎</m:t>
                              </m:r>
                            </m:sub>
                          </m:sSub>
                        </m:num>
                        <m:den>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𝝉</m:t>
                              </m:r>
                            </m:e>
                            <m:sub>
                              <m:r>
                                <a:rPr lang="zh-CN" altLang="en-US" sz="2800" b="1" i="1" smtClean="0">
                                  <a:solidFill>
                                    <a:srgbClr val="0000FF"/>
                                  </a:solidFill>
                                  <a:latin typeface="Cambria Math" panose="02040503050406030204" pitchFamily="18" charset="0"/>
                                </a:rPr>
                                <m:t>𝒑</m:t>
                              </m:r>
                            </m:sub>
                          </m:sSub>
                        </m:den>
                      </m:f>
                    </m:oMath>
                  </m:oMathPara>
                </a14:m>
                <a:endParaRPr lang="zh-CN" altLang="en-US" sz="2800" b="1" dirty="0">
                  <a:solidFill>
                    <a:srgbClr val="0000FF"/>
                  </a:solidFill>
                  <a:latin typeface="黑体" panose="02010609060101010101" pitchFamily="2" charset="-122"/>
                  <a:ea typeface="黑体" panose="02010609060101010101" pitchFamily="2" charset="-122"/>
                </a:endParaRPr>
              </a:p>
            </p:txBody>
          </p:sp>
        </mc:Choice>
        <mc:Fallback>
          <p:sp>
            <p:nvSpPr>
              <p:cNvPr id="155651" name="Object 3"/>
              <p:cNvSpPr txBox="1">
                <a:spLocks noRot="1" noChangeAspect="1" noMove="1" noResize="1" noEditPoints="1" noAdjustHandles="1" noChangeArrowheads="1" noChangeShapeType="1" noTextEdit="1"/>
              </p:cNvSpPr>
              <p:nvPr/>
            </p:nvSpPr>
            <p:spPr bwMode="auto">
              <a:xfrm>
                <a:off x="318301" y="2084825"/>
                <a:ext cx="2558429" cy="1082225"/>
              </a:xfrm>
              <a:prstGeom prst="rect">
                <a:avLst/>
              </a:prstGeom>
              <a:blipFill rotWithShape="1">
                <a:blip r:embed="rId3"/>
                <a:stretch>
                  <a:fillRect l="-6" t="-11" r="7"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5652" name="Object 4"/>
              <p:cNvSpPr txBox="1"/>
              <p:nvPr/>
            </p:nvSpPr>
            <p:spPr bwMode="auto">
              <a:xfrm>
                <a:off x="2985874" y="4723672"/>
                <a:ext cx="4470183" cy="1048610"/>
              </a:xfrm>
              <a:prstGeom prst="rect">
                <a:avLst/>
              </a:prstGeom>
              <a:noFill/>
            </p:spPr>
            <p:txBody>
              <a:bodyPr>
                <a:normAutofit/>
              </a:bodyPr>
              <a:lstStyle/>
              <a:p>
                <a14:m>
                  <m:oMathPara xmlns:m="http://schemas.openxmlformats.org/officeDocument/2006/math">
                    <m:oMathParaPr>
                      <m:jc m:val="left"/>
                    </m:oMathParaPr>
                    <m:oMath xmlns:m="http://schemas.openxmlformats.org/officeDocument/2006/math">
                      <m:sSub>
                        <m:sSubPr>
                          <m:ctrlPr>
                            <a:rPr lang="zh-CN" altLang="en-US" sz="2800" b="1" i="1" smtClean="0">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𝒑</m:t>
                          </m:r>
                        </m:e>
                        <m:sub>
                          <m:r>
                            <a:rPr lang="zh-CN" altLang="en-US" sz="2800" b="1" i="1" smtClean="0">
                              <a:solidFill>
                                <a:srgbClr val="0000FF"/>
                              </a:solidFill>
                              <a:latin typeface="Cambria Math" panose="02040503050406030204" pitchFamily="18" charset="0"/>
                            </a:rPr>
                            <m:t>𝒏</m:t>
                          </m:r>
                        </m:sub>
                      </m:sSub>
                      <m:r>
                        <a:rPr lang="zh-CN" altLang="en-US" sz="2800" b="1" i="1" smtClean="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𝒑</m:t>
                          </m:r>
                        </m:e>
                        <m:sub>
                          <m:r>
                            <a:rPr lang="zh-CN" altLang="en-US" sz="2800" b="1" i="1" smtClean="0">
                              <a:solidFill>
                                <a:srgbClr val="0000FF"/>
                              </a:solidFill>
                              <a:latin typeface="Cambria Math" panose="02040503050406030204" pitchFamily="18" charset="0"/>
                            </a:rPr>
                            <m:t>𝒏</m:t>
                          </m:r>
                          <m:r>
                            <a:rPr lang="zh-CN" altLang="en-US" sz="2800" b="1" i="1" smtClean="0">
                              <a:solidFill>
                                <a:srgbClr val="0000FF"/>
                              </a:solidFill>
                              <a:latin typeface="Cambria Math" panose="02040503050406030204" pitchFamily="18" charset="0"/>
                            </a:rPr>
                            <m:t>𝟎</m:t>
                          </m:r>
                        </m:sub>
                      </m:sSub>
                      <m:r>
                        <a:rPr lang="zh-CN" altLang="en-US" sz="2800" b="1" i="1" smtClean="0">
                          <a:solidFill>
                            <a:srgbClr val="0000FF"/>
                          </a:solidFill>
                          <a:latin typeface="Cambria Math" panose="02040503050406030204" pitchFamily="18" charset="0"/>
                        </a:rPr>
                        <m:t>+</m:t>
                      </m:r>
                      <m:r>
                        <a:rPr lang="zh-CN" altLang="en-US" sz="2800" b="1" i="1" smtClean="0">
                          <a:solidFill>
                            <a:srgbClr val="0000FF"/>
                          </a:solidFill>
                          <a:latin typeface="Cambria Math" panose="02040503050406030204" pitchFamily="18" charset="0"/>
                        </a:rPr>
                        <m:t>𝑮</m:t>
                      </m:r>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𝝉</m:t>
                          </m:r>
                        </m:e>
                        <m:sub>
                          <m:r>
                            <a:rPr lang="zh-CN" altLang="en-US" sz="2800" b="1" i="1" smtClean="0">
                              <a:solidFill>
                                <a:srgbClr val="0000FF"/>
                              </a:solidFill>
                              <a:latin typeface="Cambria Math" panose="02040503050406030204" pitchFamily="18" charset="0"/>
                            </a:rPr>
                            <m:t>𝒑</m:t>
                          </m:r>
                        </m:sub>
                      </m:sSub>
                      <m:func>
                        <m:funcPr>
                          <m:ctrlPr>
                            <a:rPr lang="zh-CN" altLang="en-US" sz="2800" b="1" i="1">
                              <a:solidFill>
                                <a:srgbClr val="0000FF"/>
                              </a:solidFill>
                              <a:latin typeface="Cambria Math" panose="02040503050406030204" pitchFamily="18" charset="0"/>
                            </a:rPr>
                          </m:ctrlPr>
                        </m:funcPr>
                        <m:fName>
                          <m:r>
                            <a:rPr lang="zh-CN" altLang="en-US" sz="2800" b="1" i="0" smtClean="0">
                              <a:solidFill>
                                <a:srgbClr val="0000FF"/>
                              </a:solidFill>
                              <a:latin typeface="Cambria Math" panose="02040503050406030204" pitchFamily="18" charset="0"/>
                            </a:rPr>
                            <m:t>𝐞𝐱𝐩</m:t>
                          </m:r>
                        </m:fName>
                        <m:e>
                          <m:r>
                            <a:rPr lang="zh-CN" altLang="en-US" sz="2800" b="1" i="1" smtClean="0">
                              <a:solidFill>
                                <a:srgbClr val="0000FF"/>
                              </a:solidFill>
                              <a:latin typeface="Cambria Math" panose="02040503050406030204" pitchFamily="18" charset="0"/>
                            </a:rPr>
                            <m:t>(</m:t>
                          </m:r>
                        </m:e>
                      </m:func>
                      <m:r>
                        <a:rPr lang="zh-CN" altLang="en-US" sz="2800" b="1" i="1" smtClean="0">
                          <a:solidFill>
                            <a:srgbClr val="0000FF"/>
                          </a:solidFill>
                          <a:latin typeface="Cambria Math" panose="02040503050406030204" pitchFamily="18" charset="0"/>
                        </a:rPr>
                        <m:t>−</m:t>
                      </m:r>
                      <m:f>
                        <m:fPr>
                          <m:ctrlPr>
                            <a:rPr lang="zh-CN" altLang="en-US" sz="2800" b="1" i="1">
                              <a:solidFill>
                                <a:srgbClr val="0000FF"/>
                              </a:solidFill>
                              <a:latin typeface="Cambria Math" panose="02040503050406030204" pitchFamily="18" charset="0"/>
                            </a:rPr>
                          </m:ctrlPr>
                        </m:fPr>
                        <m:num>
                          <m:r>
                            <a:rPr lang="zh-CN" altLang="en-US" sz="2800" b="1" i="1" smtClean="0">
                              <a:solidFill>
                                <a:srgbClr val="0000FF"/>
                              </a:solidFill>
                              <a:latin typeface="Cambria Math" panose="02040503050406030204" pitchFamily="18" charset="0"/>
                            </a:rPr>
                            <m:t>𝒕</m:t>
                          </m:r>
                        </m:num>
                        <m:den>
                          <m:sSub>
                            <m:sSubPr>
                              <m:ctrlPr>
                                <a:rPr lang="zh-CN" altLang="en-US" sz="2800" b="1" i="1">
                                  <a:solidFill>
                                    <a:srgbClr val="0000FF"/>
                                  </a:solidFill>
                                  <a:latin typeface="Cambria Math" panose="02040503050406030204" pitchFamily="18" charset="0"/>
                                </a:rPr>
                              </m:ctrlPr>
                            </m:sSubPr>
                            <m:e>
                              <m:r>
                                <a:rPr lang="zh-CN" altLang="en-US" sz="2800" b="1" i="1" smtClean="0">
                                  <a:solidFill>
                                    <a:srgbClr val="0000FF"/>
                                  </a:solidFill>
                                  <a:latin typeface="Cambria Math" panose="02040503050406030204" pitchFamily="18" charset="0"/>
                                </a:rPr>
                                <m:t>𝝉</m:t>
                              </m:r>
                            </m:e>
                            <m:sub>
                              <m:r>
                                <a:rPr lang="zh-CN" altLang="en-US" sz="2800" b="1" i="1" smtClean="0">
                                  <a:solidFill>
                                    <a:srgbClr val="0000FF"/>
                                  </a:solidFill>
                                  <a:latin typeface="Cambria Math" panose="02040503050406030204" pitchFamily="18" charset="0"/>
                                </a:rPr>
                                <m:t>𝒑</m:t>
                              </m:r>
                            </m:sub>
                          </m:sSub>
                        </m:den>
                      </m:f>
                      <m:r>
                        <a:rPr lang="zh-CN" altLang="en-US" sz="2800" b="1" i="1" smtClean="0">
                          <a:solidFill>
                            <a:srgbClr val="0000FF"/>
                          </a:solidFill>
                          <a:latin typeface="Cambria Math" panose="02040503050406030204" pitchFamily="18" charset="0"/>
                        </a:rPr>
                        <m:t>)</m:t>
                      </m:r>
                    </m:oMath>
                  </m:oMathPara>
                </a14:m>
                <a:endParaRPr lang="zh-CN" altLang="en-US" sz="2800" b="1" dirty="0">
                  <a:solidFill>
                    <a:srgbClr val="0000FF"/>
                  </a:solidFill>
                  <a:latin typeface="黑体" panose="02010609060101010101" pitchFamily="2" charset="-122"/>
                  <a:ea typeface="黑体" panose="02010609060101010101" pitchFamily="2" charset="-122"/>
                </a:endParaRPr>
              </a:p>
            </p:txBody>
          </p:sp>
        </mc:Choice>
        <mc:Fallback>
          <p:sp>
            <p:nvSpPr>
              <p:cNvPr id="155652" name="Object 4"/>
              <p:cNvSpPr txBox="1">
                <a:spLocks noRot="1" noChangeAspect="1" noMove="1" noResize="1" noEditPoints="1" noAdjustHandles="1" noChangeArrowheads="1" noChangeShapeType="1" noTextEdit="1"/>
              </p:cNvSpPr>
              <p:nvPr/>
            </p:nvSpPr>
            <p:spPr bwMode="auto">
              <a:xfrm>
                <a:off x="2985874" y="4723672"/>
                <a:ext cx="4470183" cy="1048610"/>
              </a:xfrm>
              <a:prstGeom prst="rect">
                <a:avLst/>
              </a:prstGeom>
              <a:blipFill rotWithShape="1">
                <a:blip r:embed="rId4"/>
                <a:stretch>
                  <a:fillRect l="-2" t="-52" r="12" b="13"/>
                </a:stretch>
              </a:blipFill>
            </p:spPr>
            <p:txBody>
              <a:bodyPr/>
              <a:lstStyle/>
              <a:p>
                <a:r>
                  <a:rPr lang="zh-CN" altLang="en-US">
                    <a:noFill/>
                  </a:rPr>
                  <a:t> </a:t>
                </a:r>
              </a:p>
            </p:txBody>
          </p:sp>
        </mc:Fallback>
      </mc:AlternateContent>
      <p:sp>
        <p:nvSpPr>
          <p:cNvPr id="6" name="矩形 5"/>
          <p:cNvSpPr/>
          <p:nvPr/>
        </p:nvSpPr>
        <p:spPr>
          <a:xfrm>
            <a:off x="318301" y="3067794"/>
            <a:ext cx="1825064" cy="799258"/>
          </a:xfrm>
          <a:prstGeom prst="rect">
            <a:avLst/>
          </a:prstGeom>
        </p:spPr>
        <p:txBody>
          <a:bodyPr wrap="square">
            <a:spAutoFit/>
          </a:bodyPr>
          <a:lstStyle/>
          <a:p>
            <a:pPr marL="342900" indent="-342900">
              <a:lnSpc>
                <a:spcPct val="200000"/>
              </a:lnSpc>
              <a:spcBef>
                <a:spcPct val="20000"/>
              </a:spcBef>
              <a:buSzPct val="80000"/>
            </a:pPr>
            <a:r>
              <a:rPr lang="zh-CN" altLang="en-US" sz="2800" b="1" dirty="0">
                <a:solidFill>
                  <a:srgbClr val="0000FF"/>
                </a:solidFill>
                <a:latin typeface="黑体" panose="02010609060101010101" pitchFamily="2" charset="-122"/>
                <a:ea typeface="黑体" panose="02010609060101010101" pitchFamily="2" charset="-122"/>
              </a:rPr>
              <a:t>边界条件：</a:t>
            </a:r>
            <a:endParaRPr lang="en-US" altLang="zh-CN" sz="2800" b="1" dirty="0">
              <a:solidFill>
                <a:srgbClr val="0000FF"/>
              </a:solidFill>
              <a:latin typeface="黑体" panose="02010609060101010101" pitchFamily="2" charset="-122"/>
              <a:ea typeface="黑体" panose="02010609060101010101" pitchFamily="2" charset="-122"/>
            </a:endParaRPr>
          </a:p>
        </p:txBody>
      </p:sp>
      <p:sp>
        <p:nvSpPr>
          <p:cNvPr id="7" name="矩形 6"/>
          <p:cNvSpPr/>
          <p:nvPr/>
        </p:nvSpPr>
        <p:spPr>
          <a:xfrm>
            <a:off x="-14808" y="4754132"/>
            <a:ext cx="1364476" cy="799258"/>
          </a:xfrm>
          <a:prstGeom prst="rect">
            <a:avLst/>
          </a:prstGeom>
        </p:spPr>
        <p:txBody>
          <a:bodyPr wrap="none">
            <a:spAutoFit/>
          </a:bodyPr>
          <a:lstStyle/>
          <a:p>
            <a:pPr marL="742950" lvl="1" indent="-285750">
              <a:lnSpc>
                <a:spcPct val="200000"/>
              </a:lnSpc>
              <a:spcBef>
                <a:spcPct val="20000"/>
              </a:spcBef>
              <a:buClr>
                <a:schemeClr val="hlink"/>
              </a:buClr>
              <a:buSzPct val="70000"/>
            </a:pPr>
            <a:r>
              <a:rPr lang="zh-CN" altLang="en-US" sz="2800" b="1" dirty="0">
                <a:solidFill>
                  <a:srgbClr val="0000FF"/>
                </a:solidFill>
                <a:latin typeface="黑体" panose="02010609060101010101" pitchFamily="2" charset="-122"/>
                <a:ea typeface="黑体" panose="02010609060101010101" pitchFamily="2" charset="-122"/>
              </a:rPr>
              <a:t>解：</a:t>
            </a:r>
            <a:endParaRPr lang="zh-CN" altLang="en-US" sz="2800" b="1" dirty="0">
              <a:solidFill>
                <a:srgbClr val="0000FF"/>
              </a:solidFill>
              <a:latin typeface="黑体" panose="02010609060101010101" pitchFamily="2" charset="-122"/>
              <a:ea typeface="黑体" panose="02010609060101010101" pitchFamily="2" charset="-122"/>
            </a:endParaRPr>
          </a:p>
        </p:txBody>
      </p:sp>
      <p:sp>
        <p:nvSpPr>
          <p:cNvPr id="20" name="矩形 19"/>
          <p:cNvSpPr/>
          <p:nvPr/>
        </p:nvSpPr>
        <p:spPr>
          <a:xfrm>
            <a:off x="240819" y="1078250"/>
            <a:ext cx="1980029" cy="799258"/>
          </a:xfrm>
          <a:prstGeom prst="rect">
            <a:avLst/>
          </a:prstGeom>
        </p:spPr>
        <p:txBody>
          <a:bodyPr wrap="none">
            <a:spAutoFit/>
          </a:bodyPr>
          <a:lstStyle/>
          <a:p>
            <a:pPr marL="342900" indent="-342900">
              <a:lnSpc>
                <a:spcPct val="200000"/>
              </a:lnSpc>
              <a:spcBef>
                <a:spcPct val="20000"/>
              </a:spcBef>
              <a:buSzPct val="80000"/>
            </a:pPr>
            <a:r>
              <a:rPr lang="zh-CN" altLang="en-US" sz="2800" b="1" dirty="0">
                <a:solidFill>
                  <a:srgbClr val="0000FF"/>
                </a:solidFill>
                <a:latin typeface="黑体" panose="02010609060101010101" pitchFamily="2" charset="-122"/>
                <a:ea typeface="黑体" panose="02010609060101010101" pitchFamily="2" charset="-122"/>
              </a:rPr>
              <a:t>微分方程：</a:t>
            </a:r>
            <a:endParaRPr lang="zh-CN" altLang="en-US" sz="2800" b="1" dirty="0">
              <a:solidFill>
                <a:srgbClr val="0000FF"/>
              </a:solidFill>
              <a:latin typeface="黑体" panose="02010609060101010101" pitchFamily="2" charset="-122"/>
              <a:ea typeface="黑体" panose="02010609060101010101" pitchFamily="2" charset="-122"/>
            </a:endParaRPr>
          </a:p>
        </p:txBody>
      </p:sp>
      <p:pic>
        <p:nvPicPr>
          <p:cNvPr id="21" name="图片 20"/>
          <p:cNvPicPr>
            <a:picLocks noChangeAspect="1"/>
          </p:cNvPicPr>
          <p:nvPr/>
        </p:nvPicPr>
        <p:blipFill>
          <a:blip r:embed="rId5"/>
          <a:stretch>
            <a:fillRect/>
          </a:stretch>
        </p:blipFill>
        <p:spPr>
          <a:xfrm>
            <a:off x="4223792" y="1510945"/>
            <a:ext cx="4920208" cy="276713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7"/>
          <p:cNvSpPr>
            <a:spLocks noGrp="1"/>
          </p:cNvSpPr>
          <p:nvPr>
            <p:ph type="sldNum" sz="quarter" idx="12"/>
          </p:nvPr>
        </p:nvSpPr>
        <p:spPr/>
        <p:txBody>
          <a:bodyPr/>
          <a:lstStyle/>
          <a:p>
            <a:fld id="{8EC462F6-1442-4409-8E00-B59C81468ACA}" type="slidenum">
              <a:rPr lang="en-US" altLang="zh-CN"/>
            </a:fld>
            <a:endParaRPr lang="en-US" altLang="zh-CN"/>
          </a:p>
        </p:txBody>
      </p:sp>
      <p:sp>
        <p:nvSpPr>
          <p:cNvPr id="83970" name="Rectangle 2"/>
          <p:cNvSpPr>
            <a:spLocks noGrp="1" noChangeArrowheads="1"/>
          </p:cNvSpPr>
          <p:nvPr>
            <p:ph type="title"/>
          </p:nvPr>
        </p:nvSpPr>
        <p:spPr>
          <a:xfrm>
            <a:off x="107315" y="116840"/>
            <a:ext cx="1786255" cy="732155"/>
          </a:xfrm>
        </p:spPr>
        <p:txBody>
          <a:bodyPr>
            <a:normAutofit fontScale="90000"/>
          </a:bodyPr>
          <a:lstStyle/>
          <a:p>
            <a:r>
              <a:rPr lang="zh-CN" altLang="en-US" b="1" dirty="0">
                <a:solidFill>
                  <a:srgbClr val="00B050"/>
                </a:solidFill>
                <a:latin typeface="黑体" panose="02010609060101010101" pitchFamily="2" charset="-122"/>
                <a:ea typeface="黑体" panose="02010609060101010101" pitchFamily="2" charset="-122"/>
                <a:sym typeface="+mn-ea"/>
              </a:rPr>
              <a:t>例题二</a:t>
            </a:r>
            <a:endParaRPr lang="en-US" altLang="zh-CN" dirty="0">
              <a:solidFill>
                <a:srgbClr val="0000FF"/>
              </a:solidFill>
              <a:latin typeface="黑体" panose="02010609060101010101" pitchFamily="2" charset="-122"/>
              <a:ea typeface="黑体" panose="02010609060101010101" pitchFamily="2" charset="-122"/>
            </a:endParaRPr>
          </a:p>
        </p:txBody>
      </p:sp>
      <p:sp>
        <p:nvSpPr>
          <p:cNvPr id="83971" name="Rectangle 3"/>
          <p:cNvSpPr>
            <a:spLocks noGrp="1" noChangeArrowheads="1"/>
          </p:cNvSpPr>
          <p:nvPr>
            <p:ph type="body" sz="half" idx="1"/>
          </p:nvPr>
        </p:nvSpPr>
        <p:spPr>
          <a:xfrm>
            <a:off x="0" y="857232"/>
            <a:ext cx="4370388" cy="6472245"/>
          </a:xfrm>
        </p:spPr>
        <p:txBody>
          <a:bodyPr>
            <a:normAutofit/>
          </a:bodyPr>
          <a:lstStyle/>
          <a:p>
            <a:pPr>
              <a:buNone/>
            </a:pPr>
            <a:r>
              <a:rPr lang="zh-CN" altLang="en-US" sz="2800" dirty="0">
                <a:solidFill>
                  <a:srgbClr val="7030A0"/>
                </a:solidFill>
                <a:latin typeface="黑体" panose="02010609060101010101" pitchFamily="2" charset="-122"/>
                <a:ea typeface="黑体" panose="02010609060101010101" pitchFamily="2" charset="-122"/>
              </a:rPr>
              <a:t>单侧稳态注入：</a:t>
            </a:r>
            <a:endParaRPr lang="zh-CN" altLang="en-US" sz="2800" dirty="0">
              <a:solidFill>
                <a:srgbClr val="7030A0"/>
              </a:solidFill>
              <a:latin typeface="黑体" panose="02010609060101010101" pitchFamily="2" charset="-122"/>
              <a:ea typeface="黑体" panose="02010609060101010101" pitchFamily="2" charset="-122"/>
            </a:endParaRPr>
          </a:p>
          <a:p>
            <a:endParaRPr lang="en-US" altLang="zh-CN" sz="2800" dirty="0">
              <a:solidFill>
                <a:srgbClr val="0000FF"/>
              </a:solidFill>
              <a:latin typeface="黑体" panose="02010609060101010101" pitchFamily="2" charset="-122"/>
              <a:ea typeface="黑体" panose="02010609060101010101" pitchFamily="2" charset="-122"/>
            </a:endParaRPr>
          </a:p>
          <a:p>
            <a:pPr>
              <a:buNone/>
            </a:pPr>
            <a:endParaRPr lang="en-US" altLang="zh-CN" sz="2800" dirty="0">
              <a:solidFill>
                <a:srgbClr val="0000FF"/>
              </a:solidFill>
              <a:latin typeface="黑体" panose="02010609060101010101" pitchFamily="2" charset="-122"/>
              <a:ea typeface="黑体" panose="02010609060101010101" pitchFamily="2" charset="-122"/>
            </a:endParaRPr>
          </a:p>
          <a:p>
            <a:pPr>
              <a:buNone/>
            </a:pPr>
            <a:endParaRPr lang="en-US" altLang="zh-CN" sz="2800" dirty="0">
              <a:solidFill>
                <a:srgbClr val="0000FF"/>
              </a:solidFill>
              <a:latin typeface="黑体" panose="02010609060101010101" pitchFamily="2" charset="-122"/>
              <a:ea typeface="黑体" panose="02010609060101010101" pitchFamily="2" charset="-122"/>
            </a:endParaRPr>
          </a:p>
          <a:p>
            <a:pPr>
              <a:buNone/>
            </a:pPr>
            <a:r>
              <a:rPr lang="zh-CN" altLang="en-US" sz="2800" dirty="0">
                <a:solidFill>
                  <a:srgbClr val="0000FF"/>
                </a:solidFill>
                <a:latin typeface="黑体" panose="02010609060101010101" pitchFamily="2" charset="-122"/>
                <a:ea typeface="黑体" panose="02010609060101010101" pitchFamily="2" charset="-122"/>
              </a:rPr>
              <a:t>边界条件：</a:t>
            </a:r>
            <a:endParaRPr lang="zh-CN" altLang="en-US" sz="2800" dirty="0">
              <a:solidFill>
                <a:srgbClr val="0000FF"/>
              </a:solidFill>
              <a:latin typeface="黑体" panose="02010609060101010101" pitchFamily="2" charset="-122"/>
              <a:ea typeface="黑体" panose="02010609060101010101" pitchFamily="2" charset="-122"/>
            </a:endParaRPr>
          </a:p>
          <a:p>
            <a:endParaRPr lang="zh-CN" altLang="en-US" sz="2800" dirty="0">
              <a:solidFill>
                <a:srgbClr val="0000FF"/>
              </a:solidFill>
              <a:latin typeface="黑体" panose="02010609060101010101" pitchFamily="2" charset="-122"/>
              <a:ea typeface="黑体" panose="02010609060101010101" pitchFamily="2" charset="-122"/>
            </a:endParaRPr>
          </a:p>
          <a:p>
            <a:endParaRPr lang="zh-CN" altLang="en-US" sz="2800" dirty="0">
              <a:solidFill>
                <a:srgbClr val="0000FF"/>
              </a:solidFill>
              <a:latin typeface="黑体" panose="02010609060101010101" pitchFamily="2" charset="-122"/>
              <a:ea typeface="黑体" panose="02010609060101010101" pitchFamily="2" charset="-122"/>
            </a:endParaRPr>
          </a:p>
          <a:p>
            <a:pPr>
              <a:buFontTx/>
              <a:buNone/>
            </a:pPr>
            <a:endParaRPr lang="zh-CN" altLang="en-US" sz="2800" dirty="0">
              <a:solidFill>
                <a:srgbClr val="0000FF"/>
              </a:solidFill>
              <a:latin typeface="黑体" panose="02010609060101010101" pitchFamily="2" charset="-122"/>
              <a:ea typeface="黑体" panose="02010609060101010101" pitchFamily="2" charset="-122"/>
            </a:endParaRPr>
          </a:p>
          <a:p>
            <a:endParaRPr lang="zh-CN" altLang="en-US" sz="2800" dirty="0">
              <a:solidFill>
                <a:srgbClr val="0000FF"/>
              </a:solidFill>
              <a:latin typeface="黑体" panose="02010609060101010101" pitchFamily="2" charset="-122"/>
              <a:ea typeface="黑体" panose="02010609060101010101" pitchFamily="2" charset="-122"/>
            </a:endParaRPr>
          </a:p>
          <a:p>
            <a:endParaRPr lang="zh-CN" altLang="en-US" sz="2800" dirty="0">
              <a:solidFill>
                <a:srgbClr val="0000FF"/>
              </a:solidFill>
              <a:latin typeface="黑体" panose="02010609060101010101" pitchFamily="2" charset="-122"/>
              <a:ea typeface="黑体" panose="02010609060101010101" pitchFamily="2" charset="-122"/>
            </a:endParaRPr>
          </a:p>
          <a:p>
            <a:endParaRPr lang="zh-CN" altLang="en-US" sz="2800" dirty="0">
              <a:solidFill>
                <a:srgbClr val="0000FF"/>
              </a:solidFill>
              <a:latin typeface="黑体" panose="02010609060101010101" pitchFamily="2" charset="-122"/>
              <a:ea typeface="黑体" panose="02010609060101010101" pitchFamily="2" charset="-122"/>
            </a:endParaRPr>
          </a:p>
          <a:p>
            <a:endParaRPr lang="zh-CN" altLang="en-US" sz="2800" dirty="0">
              <a:solidFill>
                <a:srgbClr val="0000FF"/>
              </a:solidFill>
              <a:latin typeface="黑体" panose="02010609060101010101" pitchFamily="2" charset="-122"/>
              <a:ea typeface="黑体" panose="02010609060101010101" pitchFamily="2" charset="-122"/>
            </a:endParaRPr>
          </a:p>
          <a:p>
            <a:endParaRPr lang="zh-CN" altLang="en-US" sz="2800" dirty="0">
              <a:solidFill>
                <a:srgbClr val="0000FF"/>
              </a:solidFill>
              <a:latin typeface="黑体" panose="02010609060101010101" pitchFamily="2" charset="-122"/>
              <a:ea typeface="黑体" panose="02010609060101010101" pitchFamily="2" charset="-122"/>
            </a:endParaRPr>
          </a:p>
          <a:p>
            <a:endParaRPr lang="zh-CN" altLang="en-US" sz="2800" dirty="0">
              <a:solidFill>
                <a:srgbClr val="0000FF"/>
              </a:solidFill>
              <a:latin typeface="黑体" panose="02010609060101010101" pitchFamily="2" charset="-122"/>
              <a:ea typeface="黑体" panose="02010609060101010101" pitchFamily="2" charset="-122"/>
            </a:endParaRPr>
          </a:p>
          <a:p>
            <a:endParaRPr lang="en-US" altLang="zh-CN" sz="2800" dirty="0">
              <a:solidFill>
                <a:srgbClr val="0000FF"/>
              </a:solidFill>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149504" name="Object 1024"/>
              <p:cNvSpPr txBox="1"/>
              <p:nvPr/>
            </p:nvSpPr>
            <p:spPr bwMode="auto">
              <a:xfrm>
                <a:off x="3573694" y="1253896"/>
                <a:ext cx="4892212" cy="1241347"/>
              </a:xfrm>
              <a:prstGeom prst="rect">
                <a:avLst/>
              </a:prstGeom>
              <a:noFill/>
            </p:spPr>
            <p:txBody>
              <a:bodyPr>
                <a:normAutofit/>
              </a:bodyPr>
              <a:lstStyle/>
              <a:p>
                <a14:m>
                  <m:oMathPara xmlns:m="http://schemas.openxmlformats.org/officeDocument/2006/math">
                    <m:oMathParaPr>
                      <m:jc m:val="left"/>
                    </m:oMathParaPr>
                    <m:oMath xmlns:m="http://schemas.openxmlformats.org/officeDocument/2006/math">
                      <m:f>
                        <m:fPr>
                          <m:ctrlPr>
                            <a:rPr lang="zh-CN" altLang="en-US" sz="2800" i="1" smtClean="0">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sSub>
                            <m:sSubPr>
                              <m:ctrlPr>
                                <a:rPr lang="zh-CN" altLang="en-US"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𝑝</m:t>
                              </m:r>
                            </m:e>
                            <m:sub>
                              <m:r>
                                <a:rPr lang="zh-CN" altLang="en-US" sz="2800" i="1">
                                  <a:solidFill>
                                    <a:srgbClr val="0000FF"/>
                                  </a:solidFill>
                                  <a:latin typeface="Cambria Math" panose="02040503050406030204" pitchFamily="18" charset="0"/>
                                </a:rPr>
                                <m:t>𝑛</m:t>
                              </m:r>
                            </m:sub>
                          </m:sSub>
                        </m:num>
                        <m:den>
                          <m:r>
                            <a:rPr lang="zh-CN" altLang="en-US"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𝑡</m:t>
                          </m:r>
                        </m:den>
                      </m:f>
                      <m:r>
                        <a:rPr lang="zh-CN" altLang="en-US" sz="2800" i="1">
                          <a:solidFill>
                            <a:srgbClr val="0000FF"/>
                          </a:solidFill>
                          <a:latin typeface="Cambria Math" panose="02040503050406030204" pitchFamily="18" charset="0"/>
                        </a:rPr>
                        <m:t>=</m:t>
                      </m:r>
                      <m:sSub>
                        <m:sSubPr>
                          <m:ctrlPr>
                            <a:rPr lang="zh-CN" altLang="en-US"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𝐷</m:t>
                          </m:r>
                        </m:e>
                        <m:sub>
                          <m:r>
                            <a:rPr lang="zh-CN" altLang="en-US" sz="2800" i="1">
                              <a:solidFill>
                                <a:srgbClr val="0000FF"/>
                              </a:solidFill>
                              <a:latin typeface="Cambria Math" panose="02040503050406030204" pitchFamily="18" charset="0"/>
                            </a:rPr>
                            <m:t>𝑝</m:t>
                          </m:r>
                        </m:sub>
                      </m:sSub>
                      <m:f>
                        <m:fPr>
                          <m:ctrlPr>
                            <a:rPr lang="zh-CN" altLang="en-US" sz="2800" i="1">
                              <a:solidFill>
                                <a:srgbClr val="0000FF"/>
                              </a:solidFill>
                              <a:latin typeface="Cambria Math" panose="02040503050406030204" pitchFamily="18" charset="0"/>
                            </a:rPr>
                          </m:ctrlPr>
                        </m:fPr>
                        <m:num>
                          <m:sSup>
                            <m:sSupPr>
                              <m:ctrlPr>
                                <a:rPr lang="zh-CN" altLang="en-US"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m:t>
                              </m:r>
                            </m:e>
                            <m:sup>
                              <m:r>
                                <a:rPr lang="zh-CN" altLang="en-US" sz="2800" i="1">
                                  <a:solidFill>
                                    <a:srgbClr val="0000FF"/>
                                  </a:solidFill>
                                  <a:latin typeface="Cambria Math" panose="02040503050406030204" pitchFamily="18" charset="0"/>
                                </a:rPr>
                                <m:t>2</m:t>
                              </m:r>
                            </m:sup>
                          </m:sSup>
                          <m:sSub>
                            <m:sSubPr>
                              <m:ctrlPr>
                                <a:rPr lang="zh-CN" altLang="en-US"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𝑝</m:t>
                              </m:r>
                            </m:e>
                            <m:sub>
                              <m:r>
                                <a:rPr lang="zh-CN" altLang="en-US" sz="2800" i="1">
                                  <a:solidFill>
                                    <a:srgbClr val="0000FF"/>
                                  </a:solidFill>
                                  <a:latin typeface="Cambria Math" panose="02040503050406030204" pitchFamily="18" charset="0"/>
                                </a:rPr>
                                <m:t>𝑛</m:t>
                              </m:r>
                            </m:sub>
                          </m:sSub>
                        </m:num>
                        <m:den>
                          <m:r>
                            <a:rPr lang="zh-CN" altLang="en-US" sz="2800" i="1">
                              <a:solidFill>
                                <a:srgbClr val="0000FF"/>
                              </a:solidFill>
                              <a:latin typeface="Cambria Math" panose="02040503050406030204" pitchFamily="18" charset="0"/>
                            </a:rPr>
                            <m:t>𝜕</m:t>
                          </m:r>
                          <m:sSup>
                            <m:sSupPr>
                              <m:ctrlPr>
                                <a:rPr lang="zh-CN" altLang="en-US"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𝑥</m:t>
                              </m:r>
                            </m:e>
                            <m:sup>
                              <m:r>
                                <a:rPr lang="zh-CN" altLang="en-US" sz="2800" i="1">
                                  <a:solidFill>
                                    <a:srgbClr val="0000FF"/>
                                  </a:solidFill>
                                  <a:latin typeface="Cambria Math" panose="02040503050406030204" pitchFamily="18" charset="0"/>
                                </a:rPr>
                                <m:t>2</m:t>
                              </m:r>
                            </m:sup>
                          </m:sSup>
                        </m:den>
                      </m:f>
                      <m:r>
                        <a:rPr lang="zh-CN" altLang="en-US" sz="2800" i="1">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sSub>
                            <m:sSubPr>
                              <m:ctrlPr>
                                <a:rPr lang="zh-CN" altLang="en-US"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𝑝</m:t>
                              </m:r>
                            </m:e>
                            <m:sub>
                              <m:r>
                                <a:rPr lang="zh-CN" altLang="en-US" sz="2800" i="1">
                                  <a:solidFill>
                                    <a:srgbClr val="0000FF"/>
                                  </a:solidFill>
                                  <a:latin typeface="Cambria Math" panose="02040503050406030204" pitchFamily="18" charset="0"/>
                                </a:rPr>
                                <m:t>𝑛</m:t>
                              </m:r>
                            </m:sub>
                          </m:sSub>
                          <m:r>
                            <a:rPr lang="zh-CN" altLang="en-US" sz="2800" i="1">
                              <a:solidFill>
                                <a:srgbClr val="0000FF"/>
                              </a:solidFill>
                              <a:latin typeface="Cambria Math" panose="02040503050406030204" pitchFamily="18" charset="0"/>
                            </a:rPr>
                            <m:t>−</m:t>
                          </m:r>
                          <m:sSub>
                            <m:sSubPr>
                              <m:ctrlPr>
                                <a:rPr lang="zh-CN" altLang="en-US"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𝑝</m:t>
                              </m:r>
                            </m:e>
                            <m:sub>
                              <m:r>
                                <a:rPr lang="zh-CN" altLang="en-US" sz="2800" i="1">
                                  <a:solidFill>
                                    <a:srgbClr val="0000FF"/>
                                  </a:solidFill>
                                  <a:latin typeface="Cambria Math" panose="02040503050406030204" pitchFamily="18" charset="0"/>
                                </a:rPr>
                                <m:t>𝑛</m:t>
                              </m:r>
                              <m:r>
                                <a:rPr lang="zh-CN" altLang="en-US" sz="2800" i="1">
                                  <a:solidFill>
                                    <a:srgbClr val="0000FF"/>
                                  </a:solidFill>
                                  <a:latin typeface="Cambria Math" panose="02040503050406030204" pitchFamily="18" charset="0"/>
                                </a:rPr>
                                <m:t>0</m:t>
                              </m:r>
                            </m:sub>
                          </m:sSub>
                        </m:num>
                        <m:den>
                          <m:sSub>
                            <m:sSubPr>
                              <m:ctrlPr>
                                <a:rPr lang="zh-CN" altLang="en-US"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𝜏</m:t>
                              </m:r>
                            </m:e>
                            <m:sub>
                              <m:r>
                                <a:rPr lang="zh-CN" altLang="en-US" sz="2800" i="1">
                                  <a:solidFill>
                                    <a:srgbClr val="0000FF"/>
                                  </a:solidFill>
                                  <a:latin typeface="Cambria Math" panose="02040503050406030204" pitchFamily="18" charset="0"/>
                                </a:rPr>
                                <m:t>𝑝</m:t>
                              </m:r>
                            </m:sub>
                          </m:sSub>
                        </m:den>
                      </m:f>
                      <m:r>
                        <a:rPr lang="zh-CN" altLang="en-US"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0</m:t>
                      </m:r>
                    </m:oMath>
                  </m:oMathPara>
                </a14:m>
                <a:endParaRPr lang="zh-CN" altLang="en-US" sz="2800" dirty="0">
                  <a:solidFill>
                    <a:srgbClr val="0000FF"/>
                  </a:solidFill>
                  <a:latin typeface="黑体" panose="02010609060101010101" pitchFamily="2" charset="-122"/>
                  <a:ea typeface="黑体" panose="02010609060101010101" pitchFamily="2" charset="-122"/>
                </a:endParaRPr>
              </a:p>
            </p:txBody>
          </p:sp>
        </mc:Choice>
        <mc:Fallback>
          <p:sp>
            <p:nvSpPr>
              <p:cNvPr id="149504" name="Object 1024"/>
              <p:cNvSpPr txBox="1">
                <a:spLocks noRot="1" noChangeAspect="1" noMove="1" noResize="1" noEditPoints="1" noAdjustHandles="1" noChangeArrowheads="1" noChangeShapeType="1" noTextEdit="1"/>
              </p:cNvSpPr>
              <p:nvPr/>
            </p:nvSpPr>
            <p:spPr bwMode="auto">
              <a:xfrm>
                <a:off x="3573694" y="1253896"/>
                <a:ext cx="4892212" cy="1241347"/>
              </a:xfrm>
              <a:prstGeom prst="rect">
                <a:avLst/>
              </a:prstGeom>
              <a:blipFill rotWithShape="1">
                <a:blip r:embed="rId1"/>
                <a:stretch>
                  <a:fillRect l="-11" t="-33" r="2"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9505" name="Object 1025"/>
              <p:cNvSpPr txBox="1"/>
              <p:nvPr/>
            </p:nvSpPr>
            <p:spPr bwMode="auto">
              <a:xfrm>
                <a:off x="3611271" y="2275087"/>
                <a:ext cx="4586421" cy="1428760"/>
              </a:xfrm>
              <a:prstGeom prst="rect">
                <a:avLst/>
              </a:prstGeom>
              <a:noFill/>
            </p:spPr>
            <p:txBody>
              <a:bodyPr>
                <a:normAutofit/>
              </a:bodyPr>
              <a:lstStyle/>
              <a:p>
                <a:pPr>
                  <a:lnSpc>
                    <a:spcPct val="150000"/>
                  </a:lnSpc>
                </a:pPr>
                <a14:m>
                  <m:oMathPara xmlns:m="http://schemas.openxmlformats.org/officeDocument/2006/math">
                    <m:oMathParaPr>
                      <m:jc m:val="left"/>
                    </m:oMathParaPr>
                    <m:oMath xmlns:m="http://schemas.openxmlformats.org/officeDocument/2006/math">
                      <m:sSub>
                        <m:sSubPr>
                          <m:ctrlPr>
                            <a:rPr lang="zh-CN" altLang="en-US" sz="2800" i="1" smtClean="0">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𝑝</m:t>
                          </m:r>
                        </m:e>
                        <m:sub>
                          <m:r>
                            <a:rPr lang="zh-CN" altLang="en-US" sz="2800" i="1">
                              <a:solidFill>
                                <a:srgbClr val="0000FF"/>
                              </a:solidFill>
                              <a:latin typeface="Cambria Math" panose="02040503050406030204" pitchFamily="18" charset="0"/>
                            </a:rPr>
                            <m:t>𝑛</m:t>
                          </m:r>
                        </m:sub>
                      </m:sSub>
                      <m:r>
                        <a:rPr lang="zh-CN" altLang="en-US"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𝑥</m:t>
                      </m:r>
                      <m:r>
                        <a:rPr lang="zh-CN" altLang="en-US"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0</m:t>
                      </m:r>
                      <m:r>
                        <a:rPr lang="zh-CN" altLang="en-US" sz="2800" i="1">
                          <a:solidFill>
                            <a:srgbClr val="0000FF"/>
                          </a:solidFill>
                          <a:latin typeface="Cambria Math" panose="02040503050406030204" pitchFamily="18" charset="0"/>
                        </a:rPr>
                        <m:t>)=</m:t>
                      </m:r>
                      <m:sSub>
                        <m:sSubPr>
                          <m:ctrlPr>
                            <a:rPr lang="zh-CN" altLang="en-US"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𝑝</m:t>
                          </m:r>
                        </m:e>
                        <m:sub>
                          <m:r>
                            <a:rPr lang="zh-CN" altLang="en-US" sz="2800" i="1">
                              <a:solidFill>
                                <a:srgbClr val="0000FF"/>
                              </a:solidFill>
                              <a:latin typeface="Cambria Math" panose="02040503050406030204" pitchFamily="18" charset="0"/>
                            </a:rPr>
                            <m:t>𝑛</m:t>
                          </m:r>
                        </m:sub>
                      </m:sSub>
                      <m:r>
                        <a:rPr lang="zh-CN" altLang="en-US"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0</m:t>
                      </m:r>
                      <m:r>
                        <a:rPr lang="zh-CN" altLang="en-US"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恒定值</m:t>
                      </m:r>
                    </m:oMath>
                    <m:oMath xmlns:m="http://schemas.openxmlformats.org/officeDocument/2006/math">
                      <m:sSub>
                        <m:sSubPr>
                          <m:ctrlPr>
                            <a:rPr lang="zh-CN" altLang="en-US"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𝑝</m:t>
                          </m:r>
                        </m:e>
                        <m:sub>
                          <m:r>
                            <a:rPr lang="zh-CN" altLang="en-US" sz="2800" i="1">
                              <a:solidFill>
                                <a:srgbClr val="0000FF"/>
                              </a:solidFill>
                              <a:latin typeface="Cambria Math" panose="02040503050406030204" pitchFamily="18" charset="0"/>
                            </a:rPr>
                            <m:t>𝑛</m:t>
                          </m:r>
                        </m:sub>
                      </m:sSub>
                      <m:r>
                        <a:rPr lang="zh-CN" altLang="en-US"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𝑥</m:t>
                      </m:r>
                      <m:r>
                        <a:rPr lang="zh-CN" altLang="en-US" sz="2800" i="1">
                          <a:solidFill>
                            <a:srgbClr val="0000FF"/>
                          </a:solidFill>
                          <a:latin typeface="Cambria Math" panose="02040503050406030204" pitchFamily="18" charset="0"/>
                        </a:rPr>
                        <m:t>=∞)=</m:t>
                      </m:r>
                      <m:sSub>
                        <m:sSubPr>
                          <m:ctrlPr>
                            <a:rPr lang="zh-CN" altLang="en-US"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𝑝</m:t>
                          </m:r>
                        </m:e>
                        <m:sub>
                          <m:r>
                            <a:rPr lang="zh-CN" altLang="en-US" sz="2800" i="1">
                              <a:solidFill>
                                <a:srgbClr val="0000FF"/>
                              </a:solidFill>
                              <a:latin typeface="Cambria Math" panose="02040503050406030204" pitchFamily="18" charset="0"/>
                            </a:rPr>
                            <m:t>𝑛</m:t>
                          </m:r>
                          <m:r>
                            <a:rPr lang="zh-CN" altLang="en-US" sz="2800" i="1">
                              <a:solidFill>
                                <a:srgbClr val="0000FF"/>
                              </a:solidFill>
                              <a:latin typeface="Cambria Math" panose="02040503050406030204" pitchFamily="18" charset="0"/>
                            </a:rPr>
                            <m:t>0</m:t>
                          </m:r>
                        </m:sub>
                      </m:sSub>
                    </m:oMath>
                  </m:oMathPara>
                </a14:m>
                <a:endParaRPr lang="zh-CN" altLang="en-US" sz="2800" dirty="0">
                  <a:solidFill>
                    <a:srgbClr val="0000FF"/>
                  </a:solidFill>
                  <a:latin typeface="黑体" panose="02010609060101010101" pitchFamily="2" charset="-122"/>
                  <a:ea typeface="黑体" panose="02010609060101010101" pitchFamily="2" charset="-122"/>
                </a:endParaRPr>
              </a:p>
            </p:txBody>
          </p:sp>
        </mc:Choice>
        <mc:Fallback>
          <p:sp>
            <p:nvSpPr>
              <p:cNvPr id="149505" name="Object 1025"/>
              <p:cNvSpPr txBox="1">
                <a:spLocks noRot="1" noChangeAspect="1" noMove="1" noResize="1" noEditPoints="1" noAdjustHandles="1" noChangeArrowheads="1" noChangeShapeType="1" noTextEdit="1"/>
              </p:cNvSpPr>
              <p:nvPr/>
            </p:nvSpPr>
            <p:spPr bwMode="auto">
              <a:xfrm>
                <a:off x="3611271" y="2275087"/>
                <a:ext cx="4586421" cy="1428760"/>
              </a:xfrm>
              <a:prstGeom prst="rect">
                <a:avLst/>
              </a:prstGeom>
              <a:blipFill rotWithShape="1">
                <a:blip r:embed="rId2"/>
                <a:stretch>
                  <a:fillRect l="-1" t="-36" r="10" b="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9506" name="Object 1026"/>
              <p:cNvSpPr txBox="1"/>
              <p:nvPr/>
            </p:nvSpPr>
            <p:spPr bwMode="auto">
              <a:xfrm>
                <a:off x="899592" y="3902450"/>
                <a:ext cx="6567215" cy="708262"/>
              </a:xfrm>
              <a:prstGeom prst="rect">
                <a:avLst/>
              </a:prstGeom>
              <a:noFill/>
            </p:spPr>
            <p:txBody>
              <a:bodyPr>
                <a:normAutofit/>
              </a:bodyPr>
              <a:lstStyle/>
              <a:p>
                <a14:m>
                  <m:oMathPara xmlns:m="http://schemas.openxmlformats.org/officeDocument/2006/math">
                    <m:oMathParaPr>
                      <m:jc m:val="left"/>
                    </m:oMathParaPr>
                    <m:oMath xmlns:m="http://schemas.openxmlformats.org/officeDocument/2006/math">
                      <m:sSub>
                        <m:sSubPr>
                          <m:ctrlPr>
                            <a:rPr lang="zh-CN" altLang="en-US" sz="2800" i="1" smtClean="0">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𝑝</m:t>
                          </m:r>
                        </m:e>
                        <m:sub>
                          <m:r>
                            <a:rPr lang="zh-CN" altLang="en-US" sz="2800" i="1">
                              <a:solidFill>
                                <a:srgbClr val="0000FF"/>
                              </a:solidFill>
                              <a:latin typeface="Cambria Math" panose="02040503050406030204" pitchFamily="18" charset="0"/>
                            </a:rPr>
                            <m:t>𝑛</m:t>
                          </m:r>
                        </m:sub>
                      </m:sSub>
                      <m:r>
                        <a:rPr lang="zh-CN" altLang="en-US"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𝑥</m:t>
                      </m:r>
                      <m:r>
                        <a:rPr lang="zh-CN" altLang="en-US" sz="2800" i="1">
                          <a:solidFill>
                            <a:srgbClr val="0000FF"/>
                          </a:solidFill>
                          <a:latin typeface="Cambria Math" panose="02040503050406030204" pitchFamily="18" charset="0"/>
                        </a:rPr>
                        <m:t>)=</m:t>
                      </m:r>
                      <m:sSub>
                        <m:sSubPr>
                          <m:ctrlPr>
                            <a:rPr lang="zh-CN" altLang="en-US"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𝑝</m:t>
                          </m:r>
                        </m:e>
                        <m:sub>
                          <m:r>
                            <a:rPr lang="zh-CN" altLang="en-US" sz="2800" i="1">
                              <a:solidFill>
                                <a:srgbClr val="0000FF"/>
                              </a:solidFill>
                              <a:latin typeface="Cambria Math" panose="02040503050406030204" pitchFamily="18" charset="0"/>
                            </a:rPr>
                            <m:t>𝑛</m:t>
                          </m:r>
                          <m:r>
                            <a:rPr lang="zh-CN" altLang="en-US" sz="2800" i="1">
                              <a:solidFill>
                                <a:srgbClr val="0000FF"/>
                              </a:solidFill>
                              <a:latin typeface="Cambria Math" panose="02040503050406030204" pitchFamily="18" charset="0"/>
                            </a:rPr>
                            <m:t>0</m:t>
                          </m:r>
                        </m:sub>
                      </m:sSub>
                      <m:r>
                        <a:rPr lang="zh-CN" altLang="en-US" sz="2800" i="1">
                          <a:solidFill>
                            <a:srgbClr val="0000FF"/>
                          </a:solidFill>
                          <a:latin typeface="Cambria Math" panose="02040503050406030204" pitchFamily="18" charset="0"/>
                        </a:rPr>
                        <m:t>＋</m:t>
                      </m:r>
                      <m:d>
                        <m:dPr>
                          <m:begChr m:val="["/>
                          <m:endChr m:val="]"/>
                          <m:ctrlPr>
                            <a:rPr lang="zh-CN" altLang="en-US" sz="2800" i="1">
                              <a:solidFill>
                                <a:srgbClr val="0000FF"/>
                              </a:solidFill>
                              <a:latin typeface="Cambria Math" panose="02040503050406030204" pitchFamily="18" charset="0"/>
                            </a:rPr>
                          </m:ctrlPr>
                        </m:dPr>
                        <m:e>
                          <m:sSub>
                            <m:sSubPr>
                              <m:ctrlPr>
                                <a:rPr lang="zh-CN" altLang="en-US"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𝑝</m:t>
                              </m:r>
                            </m:e>
                            <m:sub>
                              <m:r>
                                <a:rPr lang="zh-CN" altLang="en-US" sz="2800" i="1">
                                  <a:solidFill>
                                    <a:srgbClr val="0000FF"/>
                                  </a:solidFill>
                                  <a:latin typeface="Cambria Math" panose="02040503050406030204" pitchFamily="18" charset="0"/>
                                </a:rPr>
                                <m:t>𝑛</m:t>
                              </m:r>
                            </m:sub>
                          </m:sSub>
                          <m:r>
                            <a:rPr lang="zh-CN" altLang="en-US" sz="2800" i="1">
                              <a:solidFill>
                                <a:srgbClr val="0000FF"/>
                              </a:solidFill>
                              <a:latin typeface="Cambria Math" panose="02040503050406030204" pitchFamily="18" charset="0"/>
                            </a:rPr>
                            <m:t>(</m:t>
                          </m:r>
                          <m:r>
                            <a:rPr lang="zh-CN" altLang="en-US" sz="2800" i="0">
                              <a:solidFill>
                                <a:srgbClr val="0000FF"/>
                              </a:solidFill>
                              <a:latin typeface="Cambria Math" panose="02040503050406030204" pitchFamily="18" charset="0"/>
                            </a:rPr>
                            <m:t>0</m:t>
                          </m:r>
                          <m:r>
                            <a:rPr lang="zh-CN" altLang="en-US" sz="2800" i="1">
                              <a:solidFill>
                                <a:srgbClr val="0000FF"/>
                              </a:solidFill>
                              <a:latin typeface="Cambria Math" panose="02040503050406030204" pitchFamily="18" charset="0"/>
                            </a:rPr>
                            <m:t>)</m:t>
                          </m:r>
                          <m:r>
                            <a:rPr lang="zh-CN" altLang="en-US" sz="2800" i="0">
                              <a:solidFill>
                                <a:srgbClr val="0000FF"/>
                              </a:solidFill>
                              <a:latin typeface="Cambria Math" panose="02040503050406030204" pitchFamily="18" charset="0"/>
                            </a:rPr>
                            <m:t>−</m:t>
                          </m:r>
                          <m:sSub>
                            <m:sSubPr>
                              <m:ctrlPr>
                                <a:rPr lang="zh-CN" altLang="en-US"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𝑝</m:t>
                              </m:r>
                            </m:e>
                            <m:sub>
                              <m:r>
                                <a:rPr lang="zh-CN" altLang="en-US" sz="2800" i="1">
                                  <a:solidFill>
                                    <a:srgbClr val="0000FF"/>
                                  </a:solidFill>
                                  <a:latin typeface="Cambria Math" panose="02040503050406030204" pitchFamily="18" charset="0"/>
                                </a:rPr>
                                <m:t>𝑛</m:t>
                              </m:r>
                              <m:r>
                                <a:rPr lang="zh-CN" altLang="en-US" sz="2800" i="1">
                                  <a:solidFill>
                                    <a:srgbClr val="0000FF"/>
                                  </a:solidFill>
                                  <a:latin typeface="Cambria Math" panose="02040503050406030204" pitchFamily="18" charset="0"/>
                                </a:rPr>
                                <m:t>0</m:t>
                              </m:r>
                            </m:sub>
                          </m:sSub>
                        </m:e>
                      </m:d>
                      <m:sSup>
                        <m:sSupPr>
                          <m:ctrlPr>
                            <a:rPr lang="zh-CN" altLang="en-US"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𝑒</m:t>
                          </m:r>
                        </m:e>
                        <m:sup>
                          <m:r>
                            <a:rPr lang="zh-CN" altLang="en-US" sz="2800" i="1">
                              <a:solidFill>
                                <a:srgbClr val="0000FF"/>
                              </a:solidFill>
                              <a:latin typeface="Cambria Math" panose="02040503050406030204" pitchFamily="18" charset="0"/>
                            </a:rPr>
                            <m:t>−</m:t>
                          </m:r>
                          <m:f>
                            <m:fPr>
                              <m:type m:val="lin"/>
                              <m:ctrlPr>
                                <a:rPr lang="zh-CN" altLang="en-US"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𝑥</m:t>
                              </m:r>
                            </m:num>
                            <m:den>
                              <m:sSub>
                                <m:sSubPr>
                                  <m:ctrlPr>
                                    <a:rPr lang="zh-CN" altLang="en-US"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𝐿</m:t>
                                  </m:r>
                                </m:e>
                                <m:sub>
                                  <m:r>
                                    <a:rPr lang="zh-CN" altLang="en-US" sz="2800" i="1">
                                      <a:solidFill>
                                        <a:srgbClr val="0000FF"/>
                                      </a:solidFill>
                                      <a:latin typeface="Cambria Math" panose="02040503050406030204" pitchFamily="18" charset="0"/>
                                    </a:rPr>
                                    <m:t>𝑃</m:t>
                                  </m:r>
                                </m:sub>
                              </m:sSub>
                            </m:den>
                          </m:f>
                        </m:sup>
                      </m:sSup>
                    </m:oMath>
                  </m:oMathPara>
                </a14:m>
                <a:endParaRPr lang="zh-CN" altLang="en-US" sz="2800" dirty="0">
                  <a:solidFill>
                    <a:srgbClr val="0000FF"/>
                  </a:solidFill>
                  <a:latin typeface="黑体" panose="02010609060101010101" pitchFamily="2" charset="-122"/>
                  <a:ea typeface="黑体" panose="02010609060101010101" pitchFamily="2" charset="-122"/>
                </a:endParaRPr>
              </a:p>
            </p:txBody>
          </p:sp>
        </mc:Choice>
        <mc:Fallback>
          <p:sp>
            <p:nvSpPr>
              <p:cNvPr id="149506" name="Object 1026"/>
              <p:cNvSpPr txBox="1">
                <a:spLocks noRot="1" noChangeAspect="1" noMove="1" noResize="1" noEditPoints="1" noAdjustHandles="1" noChangeArrowheads="1" noChangeShapeType="1" noTextEdit="1"/>
              </p:cNvSpPr>
              <p:nvPr/>
            </p:nvSpPr>
            <p:spPr bwMode="auto">
              <a:xfrm>
                <a:off x="899592" y="3902450"/>
                <a:ext cx="6567215" cy="708262"/>
              </a:xfrm>
              <a:prstGeom prst="rect">
                <a:avLst/>
              </a:prstGeom>
              <a:blipFill rotWithShape="1">
                <a:blip r:embed="rId3"/>
                <a:stretch>
                  <a:fillRect l="-7" t="-53" r="7" b="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9507" name="Object 1027"/>
              <p:cNvSpPr txBox="1"/>
              <p:nvPr/>
            </p:nvSpPr>
            <p:spPr bwMode="auto">
              <a:xfrm>
                <a:off x="541338" y="4728087"/>
                <a:ext cx="4370388" cy="604619"/>
              </a:xfrm>
              <a:prstGeom prst="rect">
                <a:avLst/>
              </a:prstGeom>
              <a:noFill/>
            </p:spPr>
            <p:txBody>
              <a:bodyPr>
                <a:noAutofit/>
              </a:bodyPr>
              <a:lstStyle/>
              <a:p>
                <a14:m>
                  <m:oMathPara xmlns:m="http://schemas.openxmlformats.org/officeDocument/2006/math">
                    <m:oMathParaPr>
                      <m:jc m:val="left"/>
                    </m:oMathParaPr>
                    <m:oMath xmlns:m="http://schemas.openxmlformats.org/officeDocument/2006/math">
                      <m:sSub>
                        <m:sSubPr>
                          <m:ctrlPr>
                            <a:rPr lang="zh-CN" altLang="en-US" sz="2800" i="1" smtClean="0">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𝐿</m:t>
                          </m:r>
                        </m:e>
                        <m:sub>
                          <m:r>
                            <a:rPr lang="zh-CN" altLang="en-US" sz="2800" i="1">
                              <a:solidFill>
                                <a:srgbClr val="0000FF"/>
                              </a:solidFill>
                              <a:latin typeface="Cambria Math" panose="02040503050406030204" pitchFamily="18" charset="0"/>
                            </a:rPr>
                            <m:t>𝑝</m:t>
                          </m:r>
                        </m:sub>
                      </m:sSub>
                      <m:r>
                        <a:rPr lang="zh-CN" altLang="en-US" sz="2800" i="1">
                          <a:solidFill>
                            <a:srgbClr val="0000FF"/>
                          </a:solidFill>
                          <a:latin typeface="Cambria Math" panose="02040503050406030204" pitchFamily="18" charset="0"/>
                        </a:rPr>
                        <m:t>=</m:t>
                      </m:r>
                      <m:rad>
                        <m:radPr>
                          <m:degHide m:val="on"/>
                          <m:ctrlPr>
                            <a:rPr lang="zh-CN" altLang="en-US" sz="2800" i="1">
                              <a:solidFill>
                                <a:srgbClr val="0000FF"/>
                              </a:solidFill>
                              <a:latin typeface="Cambria Math" panose="02040503050406030204" pitchFamily="18" charset="0"/>
                            </a:rPr>
                          </m:ctrlPr>
                        </m:radPr>
                        <m:deg/>
                        <m:e>
                          <m:sSub>
                            <m:sSubPr>
                              <m:ctrlPr>
                                <a:rPr lang="zh-CN" altLang="en-US"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𝐷</m:t>
                              </m:r>
                            </m:e>
                            <m:sub>
                              <m:r>
                                <a:rPr lang="zh-CN" altLang="en-US" sz="2800" i="1">
                                  <a:solidFill>
                                    <a:srgbClr val="0000FF"/>
                                  </a:solidFill>
                                  <a:latin typeface="Cambria Math" panose="02040503050406030204" pitchFamily="18" charset="0"/>
                                </a:rPr>
                                <m:t>𝑝</m:t>
                              </m:r>
                            </m:sub>
                          </m:sSub>
                          <m:sSub>
                            <m:sSubPr>
                              <m:ctrlPr>
                                <a:rPr lang="zh-CN" altLang="en-US"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𝜏</m:t>
                              </m:r>
                            </m:e>
                            <m:sub>
                              <m:r>
                                <a:rPr lang="zh-CN" altLang="en-US" sz="2800" i="1">
                                  <a:solidFill>
                                    <a:srgbClr val="0000FF"/>
                                  </a:solidFill>
                                  <a:latin typeface="Cambria Math" panose="02040503050406030204" pitchFamily="18" charset="0"/>
                                </a:rPr>
                                <m:t>𝑝</m:t>
                              </m:r>
                            </m:sub>
                          </m:sSub>
                        </m:e>
                      </m:rad>
                      <m:r>
                        <a:rPr lang="en-US" altLang="zh-CN" sz="2800" b="0" i="1" smtClean="0">
                          <a:solidFill>
                            <a:srgbClr val="0000FF"/>
                          </a:solidFill>
                          <a:latin typeface="Cambria Math" panose="02040503050406030204" pitchFamily="18" charset="0"/>
                        </a:rPr>
                        <m:t>          </m:t>
                      </m:r>
                      <m:r>
                        <a:rPr lang="zh-CN" altLang="en-US" sz="2800" b="0" i="0">
                          <a:solidFill>
                            <a:srgbClr val="0000FF"/>
                          </a:solidFill>
                          <a:latin typeface="Cambria Math" panose="02040503050406030204" pitchFamily="18" charset="0"/>
                        </a:rPr>
                        <m:t>扩散长度</m:t>
                      </m:r>
                    </m:oMath>
                  </m:oMathPara>
                </a14:m>
                <a:endParaRPr lang="zh-CN" altLang="en-US" sz="2800" dirty="0">
                  <a:solidFill>
                    <a:srgbClr val="0000FF"/>
                  </a:solidFill>
                  <a:latin typeface="黑体" panose="02010609060101010101" pitchFamily="2" charset="-122"/>
                  <a:ea typeface="黑体" panose="02010609060101010101" pitchFamily="2" charset="-122"/>
                </a:endParaRPr>
              </a:p>
            </p:txBody>
          </p:sp>
        </mc:Choice>
        <mc:Fallback>
          <p:sp>
            <p:nvSpPr>
              <p:cNvPr id="149507" name="Object 1027"/>
              <p:cNvSpPr txBox="1">
                <a:spLocks noRot="1" noChangeAspect="1" noMove="1" noResize="1" noEditPoints="1" noAdjustHandles="1" noChangeArrowheads="1" noChangeShapeType="1" noTextEdit="1"/>
              </p:cNvSpPr>
              <p:nvPr/>
            </p:nvSpPr>
            <p:spPr bwMode="auto">
              <a:xfrm>
                <a:off x="541338" y="4728087"/>
                <a:ext cx="4370388" cy="604619"/>
              </a:xfrm>
              <a:prstGeom prst="rect">
                <a:avLst/>
              </a:prstGeom>
              <a:blipFill rotWithShape="1">
                <a:blip r:embed="rId4"/>
                <a:stretch>
                  <a:fillRect l="-7" t="-85" b="101"/>
                </a:stretch>
              </a:blipFill>
            </p:spPr>
            <p:txBody>
              <a:bodyPr/>
              <a:lstStyle/>
              <a:p>
                <a:r>
                  <a:rPr lang="zh-CN" altLang="en-US">
                    <a:noFill/>
                  </a:rPr>
                  <a:t> </a:t>
                </a:r>
              </a:p>
            </p:txBody>
          </p:sp>
        </mc:Fallback>
      </mc:AlternateContent>
      <p:sp>
        <p:nvSpPr>
          <p:cNvPr id="83985" name="Rectangle 17"/>
          <p:cNvSpPr>
            <a:spLocks noChangeArrowheads="1"/>
          </p:cNvSpPr>
          <p:nvPr/>
        </p:nvSpPr>
        <p:spPr bwMode="auto">
          <a:xfrm>
            <a:off x="0" y="3943341"/>
            <a:ext cx="541338" cy="519113"/>
          </a:xfrm>
          <a:prstGeom prst="rect">
            <a:avLst/>
          </a:prstGeom>
          <a:noFill/>
          <a:ln w="9525">
            <a:noFill/>
            <a:miter lim="800000"/>
          </a:ln>
          <a:effectLst/>
        </p:spPr>
        <p:txBody>
          <a:bodyPr wrap="none">
            <a:spAutoFit/>
          </a:bodyPr>
          <a:lstStyle/>
          <a:p>
            <a:r>
              <a:rPr lang="zh-CN" altLang="en-US" sz="2800" b="1" dirty="0">
                <a:solidFill>
                  <a:srgbClr val="0000FF"/>
                </a:solidFill>
                <a:latin typeface="黑体" panose="02010609060101010101" pitchFamily="2" charset="-122"/>
                <a:ea typeface="黑体" panose="02010609060101010101" pitchFamily="2" charset="-122"/>
              </a:rPr>
              <a:t>解</a:t>
            </a:r>
            <a:endParaRPr lang="zh-CN" altLang="en-US" sz="2800" b="1" dirty="0">
              <a:solidFill>
                <a:srgbClr val="0000FF"/>
              </a:solidFill>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83986" name="Text Box 18"/>
              <p:cNvSpPr txBox="1">
                <a:spLocks noChangeArrowheads="1"/>
              </p:cNvSpPr>
              <p:nvPr/>
            </p:nvSpPr>
            <p:spPr bwMode="auto">
              <a:xfrm>
                <a:off x="476514" y="5637139"/>
                <a:ext cx="2903359" cy="1084336"/>
              </a:xfrm>
              <a:prstGeom prst="rect">
                <a:avLst/>
              </a:prstGeom>
              <a:noFill/>
              <a:ln w="9525">
                <a:noFill/>
                <a:miter lim="800000"/>
              </a:ln>
              <a:effectLst/>
            </p:spPr>
            <p:txBody>
              <a:bodyPr wrap="none">
                <a:spAutoFit/>
              </a:bodyPr>
              <a:lstStyle/>
              <a:p>
                <a:r>
                  <a:rPr lang="zh-CN" altLang="en-US" sz="2800" dirty="0">
                    <a:solidFill>
                      <a:srgbClr val="0000FF"/>
                    </a:solidFill>
                    <a:latin typeface="黑体" panose="02010609060101010101" pitchFamily="2" charset="-122"/>
                    <a:ea typeface="黑体" panose="02010609060101010101" pitchFamily="2" charset="-122"/>
                  </a:rPr>
                  <a:t>对</a:t>
                </a:r>
                <a:r>
                  <a:rPr lang="en-US" altLang="zh-CN" sz="2800" dirty="0" err="1">
                    <a:solidFill>
                      <a:srgbClr val="0000FF"/>
                    </a:solidFill>
                    <a:latin typeface="黑体" panose="02010609060101010101" pitchFamily="2" charset="-122"/>
                    <a:ea typeface="黑体" panose="02010609060101010101" pitchFamily="2" charset="-122"/>
                  </a:rPr>
                  <a:t>Si,L</a:t>
                </a:r>
                <a:r>
                  <a:rPr lang="en-US" altLang="zh-CN" sz="2800" baseline="-25000" dirty="0" err="1">
                    <a:solidFill>
                      <a:srgbClr val="0000FF"/>
                    </a:solidFill>
                    <a:latin typeface="黑体" panose="02010609060101010101" pitchFamily="2" charset="-122"/>
                    <a:ea typeface="黑体" panose="02010609060101010101" pitchFamily="2" charset="-122"/>
                  </a:rPr>
                  <a:t>p</a:t>
                </a:r>
                <a14:m>
                  <m:oMath xmlns:m="http://schemas.openxmlformats.org/officeDocument/2006/math">
                    <m:r>
                      <a:rPr lang="zh-CN" altLang="en-US" sz="2800" i="1" dirty="0" smtClean="0">
                        <a:solidFill>
                          <a:srgbClr val="0000FF"/>
                        </a:solidFill>
                        <a:latin typeface="Cambria Math" panose="02040503050406030204" pitchFamily="18" charset="0"/>
                      </a:rPr>
                      <m:t>≈</m:t>
                    </m:r>
                  </m:oMath>
                </a14:m>
                <a:r>
                  <a:rPr lang="en-US" altLang="zh-CN" sz="2800" dirty="0">
                    <a:solidFill>
                      <a:srgbClr val="0000FF"/>
                    </a:solidFill>
                    <a:latin typeface="黑体" panose="02010609060101010101" pitchFamily="2" charset="-122"/>
                    <a:ea typeface="黑体" panose="02010609060101010101" pitchFamily="2" charset="-122"/>
                  </a:rPr>
                  <a:t>1cm</a:t>
                </a:r>
                <a:endParaRPr lang="en-US" altLang="zh-CN" sz="2800" dirty="0">
                  <a:solidFill>
                    <a:srgbClr val="0000FF"/>
                  </a:solidFill>
                  <a:latin typeface="黑体" panose="02010609060101010101" pitchFamily="2" charset="-122"/>
                  <a:ea typeface="黑体" panose="02010609060101010101" pitchFamily="2" charset="-122"/>
                </a:endParaRPr>
              </a:p>
              <a:p>
                <a:pPr>
                  <a:lnSpc>
                    <a:spcPct val="150000"/>
                  </a:lnSpc>
                </a:pPr>
                <a:r>
                  <a:rPr lang="zh-CN" altLang="en-US" sz="2800" dirty="0">
                    <a:solidFill>
                      <a:srgbClr val="0000FF"/>
                    </a:solidFill>
                    <a:latin typeface="黑体" panose="02010609060101010101" pitchFamily="2" charset="-122"/>
                    <a:ea typeface="黑体" panose="02010609060101010101" pitchFamily="2" charset="-122"/>
                  </a:rPr>
                  <a:t>对</a:t>
                </a:r>
                <a:r>
                  <a:rPr lang="en-US" altLang="zh-CN" sz="2800" dirty="0" err="1">
                    <a:solidFill>
                      <a:srgbClr val="0000FF"/>
                    </a:solidFill>
                    <a:latin typeface="黑体" panose="02010609060101010101" pitchFamily="2" charset="-122"/>
                    <a:ea typeface="黑体" panose="02010609060101010101" pitchFamily="2" charset="-122"/>
                  </a:rPr>
                  <a:t>GaAs,L</a:t>
                </a:r>
                <a:r>
                  <a:rPr lang="en-US" altLang="zh-CN" sz="2800" baseline="-25000" dirty="0" err="1">
                    <a:solidFill>
                      <a:srgbClr val="0000FF"/>
                    </a:solidFill>
                    <a:latin typeface="黑体" panose="02010609060101010101" pitchFamily="2" charset="-122"/>
                    <a:ea typeface="黑体" panose="02010609060101010101" pitchFamily="2" charset="-122"/>
                  </a:rPr>
                  <a:t>P</a:t>
                </a:r>
                <a14:m>
                  <m:oMath xmlns:m="http://schemas.openxmlformats.org/officeDocument/2006/math">
                    <m:r>
                      <a:rPr lang="en-US" altLang="zh-CN" sz="2800" i="1" dirty="0" smtClean="0">
                        <a:solidFill>
                          <a:srgbClr val="0000FF"/>
                        </a:solidFill>
                        <a:latin typeface="Cambria Math" panose="02040503050406030204" pitchFamily="18" charset="0"/>
                        <a:ea typeface="Cambria Math" panose="02040503050406030204" pitchFamily="18" charset="0"/>
                      </a:rPr>
                      <m:t>≈</m:t>
                    </m:r>
                  </m:oMath>
                </a14:m>
                <a:r>
                  <a:rPr lang="en-US" altLang="zh-CN" sz="2800" dirty="0">
                    <a:solidFill>
                      <a:srgbClr val="0000FF"/>
                    </a:solidFill>
                    <a:latin typeface="黑体" panose="02010609060101010101" pitchFamily="2" charset="-122"/>
                    <a:ea typeface="黑体" panose="02010609060101010101" pitchFamily="2" charset="-122"/>
                  </a:rPr>
                  <a:t>0.1cm</a:t>
                </a:r>
                <a:endParaRPr lang="en-US" altLang="zh-CN" sz="2800" dirty="0">
                  <a:solidFill>
                    <a:srgbClr val="0000FF"/>
                  </a:solidFill>
                  <a:latin typeface="黑体" panose="02010609060101010101" pitchFamily="2" charset="-122"/>
                  <a:ea typeface="黑体" panose="02010609060101010101" pitchFamily="2" charset="-122"/>
                </a:endParaRPr>
              </a:p>
            </p:txBody>
          </p:sp>
        </mc:Choice>
        <mc:Fallback>
          <p:sp>
            <p:nvSpPr>
              <p:cNvPr id="83986" name="Text Box 18"/>
              <p:cNvSpPr txBox="1">
                <a:spLocks noRot="1" noChangeAspect="1" noMove="1" noResize="1" noEditPoints="1" noAdjustHandles="1" noChangeArrowheads="1" noChangeShapeType="1" noTextEdit="1"/>
              </p:cNvSpPr>
              <p:nvPr/>
            </p:nvSpPr>
            <p:spPr bwMode="auto">
              <a:xfrm>
                <a:off x="476514" y="5637139"/>
                <a:ext cx="2903359" cy="1084336"/>
              </a:xfrm>
              <a:prstGeom prst="rect">
                <a:avLst/>
              </a:prstGeom>
              <a:blipFill rotWithShape="1">
                <a:blip r:embed="rId5"/>
                <a:stretch>
                  <a:fillRect l="-9" t="-23" r="-1867" b="-9136"/>
                </a:stretch>
              </a:blipFill>
              <a:ln w="9525">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对象 11"/>
              <p:cNvSpPr txBox="1"/>
              <p:nvPr/>
            </p:nvSpPr>
            <p:spPr bwMode="auto">
              <a:xfrm>
                <a:off x="103663" y="1710255"/>
                <a:ext cx="2867025" cy="534987"/>
              </a:xfrm>
              <a:prstGeom prst="rect">
                <a:avLst/>
              </a:prstGeom>
              <a:noFill/>
            </p:spPr>
            <p:txBody>
              <a:bodyPr>
                <a:normAutofit/>
              </a:bodyPr>
              <a:lstStyle/>
              <a:p>
                <a14:m>
                  <m:oMathPara xmlns:m="http://schemas.openxmlformats.org/officeDocument/2006/math">
                    <m:oMathParaPr>
                      <m:jc m:val="left"/>
                    </m:oMathParaPr>
                    <m:oMath xmlns:m="http://schemas.openxmlformats.org/officeDocument/2006/math">
                      <m:r>
                        <a:rPr lang="zh-CN" altLang="en-US" sz="2800" b="1" i="1" smtClean="0">
                          <a:solidFill>
                            <a:srgbClr val="0000FF"/>
                          </a:solidFill>
                          <a:latin typeface="Cambria Math" panose="02040503050406030204" pitchFamily="18" charset="0"/>
                        </a:rPr>
                        <m:t>𝑬</m:t>
                      </m:r>
                      <m:r>
                        <a:rPr lang="zh-CN" altLang="en-US" sz="2800" i="1">
                          <a:solidFill>
                            <a:srgbClr val="0000FF"/>
                          </a:solidFill>
                          <a:latin typeface="Cambria Math" panose="02040503050406030204" pitchFamily="18" charset="0"/>
                        </a:rPr>
                        <m:t>=</m:t>
                      </m:r>
                      <m:r>
                        <a:rPr lang="zh-CN" altLang="en-US" sz="2800" i="0">
                          <a:solidFill>
                            <a:srgbClr val="0000FF"/>
                          </a:solidFill>
                          <a:latin typeface="Cambria Math" panose="02040503050406030204" pitchFamily="18" charset="0"/>
                        </a:rPr>
                        <m:t>0</m:t>
                      </m:r>
                      <m:r>
                        <a:rPr lang="zh-CN" altLang="en-US" sz="2800" i="1">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𝑮</m:t>
                      </m:r>
                      <m:r>
                        <a:rPr lang="zh-CN" altLang="en-US" sz="2800" i="1">
                          <a:solidFill>
                            <a:srgbClr val="0000FF"/>
                          </a:solidFill>
                          <a:latin typeface="Cambria Math" panose="02040503050406030204" pitchFamily="18" charset="0"/>
                        </a:rPr>
                        <m:t>=</m:t>
                      </m:r>
                      <m:r>
                        <a:rPr lang="zh-CN" altLang="en-US" sz="2800" i="0">
                          <a:solidFill>
                            <a:srgbClr val="0000FF"/>
                          </a:solidFill>
                          <a:latin typeface="Cambria Math" panose="02040503050406030204" pitchFamily="18" charset="0"/>
                        </a:rPr>
                        <m:t>0</m:t>
                      </m:r>
                    </m:oMath>
                  </m:oMathPara>
                </a14:m>
                <a:endParaRPr lang="zh-CN" altLang="en-US" sz="2800" dirty="0">
                  <a:solidFill>
                    <a:srgbClr val="0000FF"/>
                  </a:solidFill>
                  <a:latin typeface="黑体" panose="02010609060101010101" pitchFamily="2" charset="-122"/>
                  <a:ea typeface="黑体" panose="02010609060101010101" pitchFamily="2" charset="-122"/>
                </a:endParaRPr>
              </a:p>
            </p:txBody>
          </p:sp>
        </mc:Choice>
        <mc:Fallback>
          <p:sp>
            <p:nvSpPr>
              <p:cNvPr id="12" name="对象 11"/>
              <p:cNvSpPr txBox="1">
                <a:spLocks noRot="1" noChangeAspect="1" noMove="1" noResize="1" noEditPoints="1" noAdjustHandles="1" noChangeArrowheads="1" noChangeShapeType="1" noTextEdit="1"/>
              </p:cNvSpPr>
              <p:nvPr/>
            </p:nvSpPr>
            <p:spPr bwMode="auto">
              <a:xfrm>
                <a:off x="103663" y="1710255"/>
                <a:ext cx="2867025" cy="534987"/>
              </a:xfrm>
              <a:prstGeom prst="rect">
                <a:avLst/>
              </a:prstGeom>
              <a:blipFill rotWithShape="1">
                <a:blip r:embed="rId6"/>
                <a:stretch>
                  <a:fillRect l="-6" t="-37" r="6" b="97"/>
                </a:stretch>
              </a:blipFill>
            </p:spPr>
            <p:txBody>
              <a:bodyPr/>
              <a:lstStyle/>
              <a:p>
                <a:r>
                  <a:rPr lang="zh-CN" altLang="en-US">
                    <a:noFill/>
                  </a:rPr>
                  <a:t> </a:t>
                </a:r>
              </a:p>
            </p:txBody>
          </p:sp>
        </mc:Fallback>
      </mc:AlternateContent>
      <p:sp>
        <p:nvSpPr>
          <p:cNvPr id="13" name="左大括号 12"/>
          <p:cNvSpPr/>
          <p:nvPr/>
        </p:nvSpPr>
        <p:spPr>
          <a:xfrm>
            <a:off x="3235900" y="2656170"/>
            <a:ext cx="214314" cy="857256"/>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 name="图片 1"/>
          <p:cNvPicPr>
            <a:picLocks noChangeAspect="1"/>
          </p:cNvPicPr>
          <p:nvPr/>
        </p:nvPicPr>
        <p:blipFill>
          <a:blip r:embed="rId7"/>
          <a:stretch>
            <a:fillRect/>
          </a:stretch>
        </p:blipFill>
        <p:spPr>
          <a:xfrm>
            <a:off x="4370388" y="133668"/>
            <a:ext cx="3839050" cy="1120228"/>
          </a:xfrm>
          <a:prstGeom prst="rect">
            <a:avLst/>
          </a:prstGeom>
        </p:spPr>
      </p:pic>
      <p:pic>
        <p:nvPicPr>
          <p:cNvPr id="3" name="图片 2"/>
          <p:cNvPicPr>
            <a:picLocks noChangeAspect="1"/>
          </p:cNvPicPr>
          <p:nvPr/>
        </p:nvPicPr>
        <p:blipFill>
          <a:blip r:embed="rId8"/>
          <a:stretch>
            <a:fillRect/>
          </a:stretch>
        </p:blipFill>
        <p:spPr>
          <a:xfrm>
            <a:off x="5148063" y="4631060"/>
            <a:ext cx="3748589" cy="2226739"/>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81B404A-1B04-4E8D-A6A2-96325BA0B77B}" type="slidenum">
              <a:rPr lang="zh-CN" altLang="en-US" smtClean="0"/>
            </a:fld>
            <a:endParaRPr lang="zh-CN" altLang="en-US" dirty="0"/>
          </a:p>
        </p:txBody>
      </p:sp>
      <p:grpSp>
        <p:nvGrpSpPr>
          <p:cNvPr id="98" name="组合 97"/>
          <p:cNvGrpSpPr/>
          <p:nvPr/>
        </p:nvGrpSpPr>
        <p:grpSpPr>
          <a:xfrm>
            <a:off x="4624601" y="834966"/>
            <a:ext cx="3857198" cy="5391358"/>
            <a:chOff x="4387210" y="836657"/>
            <a:chExt cx="4299590" cy="5391358"/>
          </a:xfrm>
        </p:grpSpPr>
        <p:grpSp>
          <p:nvGrpSpPr>
            <p:cNvPr id="78" name="组合 77"/>
            <p:cNvGrpSpPr/>
            <p:nvPr/>
          </p:nvGrpSpPr>
          <p:grpSpPr>
            <a:xfrm>
              <a:off x="4387210" y="836657"/>
              <a:ext cx="4299590" cy="5307388"/>
              <a:chOff x="4572000" y="1364759"/>
              <a:chExt cx="4299590" cy="5307388"/>
            </a:xfrm>
          </p:grpSpPr>
          <p:grpSp>
            <p:nvGrpSpPr>
              <p:cNvPr id="77" name="组合 76"/>
              <p:cNvGrpSpPr/>
              <p:nvPr/>
            </p:nvGrpSpPr>
            <p:grpSpPr>
              <a:xfrm>
                <a:off x="4860032" y="1412776"/>
                <a:ext cx="3960440" cy="4943574"/>
                <a:chOff x="4860032" y="1412776"/>
                <a:chExt cx="3960440" cy="4943574"/>
              </a:xfrm>
            </p:grpSpPr>
            <p:cxnSp>
              <p:nvCxnSpPr>
                <p:cNvPr id="5" name="直接连接符 4"/>
                <p:cNvCxnSpPr/>
                <p:nvPr/>
              </p:nvCxnSpPr>
              <p:spPr>
                <a:xfrm>
                  <a:off x="4860032" y="6356350"/>
                  <a:ext cx="38267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5921934" y="3717032"/>
                  <a:ext cx="0" cy="26393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5937337" y="5991226"/>
                  <a:ext cx="1226684" cy="2023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148064" y="2852936"/>
                  <a:ext cx="367240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943300" y="2060848"/>
                  <a:ext cx="12209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5921663" y="2060848"/>
                  <a:ext cx="5963" cy="7825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任意多边形 48"/>
                <p:cNvSpPr/>
                <p:nvPr/>
              </p:nvSpPr>
              <p:spPr>
                <a:xfrm>
                  <a:off x="5052364" y="2147203"/>
                  <a:ext cx="814192" cy="108048"/>
                </a:xfrm>
                <a:custGeom>
                  <a:avLst/>
                  <a:gdLst>
                    <a:gd name="connsiteX0" fmla="*/ 0 w 814192"/>
                    <a:gd name="connsiteY0" fmla="*/ 137786 h 137786"/>
                    <a:gd name="connsiteX1" fmla="*/ 62630 w 814192"/>
                    <a:gd name="connsiteY1" fmla="*/ 87682 h 137786"/>
                    <a:gd name="connsiteX2" fmla="*/ 112734 w 814192"/>
                    <a:gd name="connsiteY2" fmla="*/ 12526 h 137786"/>
                    <a:gd name="connsiteX3" fmla="*/ 200417 w 814192"/>
                    <a:gd name="connsiteY3" fmla="*/ 25052 h 137786"/>
                    <a:gd name="connsiteX4" fmla="*/ 237995 w 814192"/>
                    <a:gd name="connsiteY4" fmla="*/ 50104 h 137786"/>
                    <a:gd name="connsiteX5" fmla="*/ 300625 w 814192"/>
                    <a:gd name="connsiteY5" fmla="*/ 125260 h 137786"/>
                    <a:gd name="connsiteX6" fmla="*/ 475989 w 814192"/>
                    <a:gd name="connsiteY6" fmla="*/ 50104 h 137786"/>
                    <a:gd name="connsiteX7" fmla="*/ 551145 w 814192"/>
                    <a:gd name="connsiteY7" fmla="*/ 0 h 137786"/>
                    <a:gd name="connsiteX8" fmla="*/ 613775 w 814192"/>
                    <a:gd name="connsiteY8" fmla="*/ 12526 h 137786"/>
                    <a:gd name="connsiteX9" fmla="*/ 726510 w 814192"/>
                    <a:gd name="connsiteY9" fmla="*/ 112734 h 137786"/>
                    <a:gd name="connsiteX10" fmla="*/ 814192 w 814192"/>
                    <a:gd name="connsiteY10" fmla="*/ 112734 h 13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4192" h="137786">
                      <a:moveTo>
                        <a:pt x="0" y="137786"/>
                      </a:moveTo>
                      <a:cubicBezTo>
                        <a:pt x="20877" y="121085"/>
                        <a:pt x="44745" y="107554"/>
                        <a:pt x="62630" y="87682"/>
                      </a:cubicBezTo>
                      <a:cubicBezTo>
                        <a:pt x="82772" y="65302"/>
                        <a:pt x="112734" y="12526"/>
                        <a:pt x="112734" y="12526"/>
                      </a:cubicBezTo>
                      <a:cubicBezTo>
                        <a:pt x="141962" y="16701"/>
                        <a:pt x="172138" y="16568"/>
                        <a:pt x="200417" y="25052"/>
                      </a:cubicBezTo>
                      <a:cubicBezTo>
                        <a:pt x="214836" y="29378"/>
                        <a:pt x="226430" y="40466"/>
                        <a:pt x="237995" y="50104"/>
                      </a:cubicBezTo>
                      <a:cubicBezTo>
                        <a:pt x="274162" y="80243"/>
                        <a:pt x="275992" y="88311"/>
                        <a:pt x="300625" y="125260"/>
                      </a:cubicBezTo>
                      <a:cubicBezTo>
                        <a:pt x="504892" y="104833"/>
                        <a:pt x="366283" y="148839"/>
                        <a:pt x="475989" y="50104"/>
                      </a:cubicBezTo>
                      <a:cubicBezTo>
                        <a:pt x="498369" y="29962"/>
                        <a:pt x="551145" y="0"/>
                        <a:pt x="551145" y="0"/>
                      </a:cubicBezTo>
                      <a:cubicBezTo>
                        <a:pt x="572022" y="4175"/>
                        <a:pt x="595721" y="1242"/>
                        <a:pt x="613775" y="12526"/>
                      </a:cubicBezTo>
                      <a:cubicBezTo>
                        <a:pt x="664049" y="43947"/>
                        <a:pt x="641726" y="112734"/>
                        <a:pt x="726510" y="112734"/>
                      </a:cubicBezTo>
                      <a:lnTo>
                        <a:pt x="814192" y="112734"/>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p:cNvCxnSpPr>
                  <a:stCxn id="49" idx="9"/>
                </p:cNvCxnSpPr>
                <p:nvPr/>
              </p:nvCxnSpPr>
              <p:spPr>
                <a:xfrm flipV="1">
                  <a:off x="5778874" y="2228181"/>
                  <a:ext cx="158463" cy="7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任意多边形 54"/>
                <p:cNvSpPr/>
                <p:nvPr/>
              </p:nvSpPr>
              <p:spPr>
                <a:xfrm>
                  <a:off x="5067705" y="2299603"/>
                  <a:ext cx="814192" cy="108048"/>
                </a:xfrm>
                <a:custGeom>
                  <a:avLst/>
                  <a:gdLst>
                    <a:gd name="connsiteX0" fmla="*/ 0 w 814192"/>
                    <a:gd name="connsiteY0" fmla="*/ 137786 h 137786"/>
                    <a:gd name="connsiteX1" fmla="*/ 62630 w 814192"/>
                    <a:gd name="connsiteY1" fmla="*/ 87682 h 137786"/>
                    <a:gd name="connsiteX2" fmla="*/ 112734 w 814192"/>
                    <a:gd name="connsiteY2" fmla="*/ 12526 h 137786"/>
                    <a:gd name="connsiteX3" fmla="*/ 200417 w 814192"/>
                    <a:gd name="connsiteY3" fmla="*/ 25052 h 137786"/>
                    <a:gd name="connsiteX4" fmla="*/ 237995 w 814192"/>
                    <a:gd name="connsiteY4" fmla="*/ 50104 h 137786"/>
                    <a:gd name="connsiteX5" fmla="*/ 300625 w 814192"/>
                    <a:gd name="connsiteY5" fmla="*/ 125260 h 137786"/>
                    <a:gd name="connsiteX6" fmla="*/ 475989 w 814192"/>
                    <a:gd name="connsiteY6" fmla="*/ 50104 h 137786"/>
                    <a:gd name="connsiteX7" fmla="*/ 551145 w 814192"/>
                    <a:gd name="connsiteY7" fmla="*/ 0 h 137786"/>
                    <a:gd name="connsiteX8" fmla="*/ 613775 w 814192"/>
                    <a:gd name="connsiteY8" fmla="*/ 12526 h 137786"/>
                    <a:gd name="connsiteX9" fmla="*/ 726510 w 814192"/>
                    <a:gd name="connsiteY9" fmla="*/ 112734 h 137786"/>
                    <a:gd name="connsiteX10" fmla="*/ 814192 w 814192"/>
                    <a:gd name="connsiteY10" fmla="*/ 112734 h 13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4192" h="137786">
                      <a:moveTo>
                        <a:pt x="0" y="137786"/>
                      </a:moveTo>
                      <a:cubicBezTo>
                        <a:pt x="20877" y="121085"/>
                        <a:pt x="44745" y="107554"/>
                        <a:pt x="62630" y="87682"/>
                      </a:cubicBezTo>
                      <a:cubicBezTo>
                        <a:pt x="82772" y="65302"/>
                        <a:pt x="112734" y="12526"/>
                        <a:pt x="112734" y="12526"/>
                      </a:cubicBezTo>
                      <a:cubicBezTo>
                        <a:pt x="141962" y="16701"/>
                        <a:pt x="172138" y="16568"/>
                        <a:pt x="200417" y="25052"/>
                      </a:cubicBezTo>
                      <a:cubicBezTo>
                        <a:pt x="214836" y="29378"/>
                        <a:pt x="226430" y="40466"/>
                        <a:pt x="237995" y="50104"/>
                      </a:cubicBezTo>
                      <a:cubicBezTo>
                        <a:pt x="274162" y="80243"/>
                        <a:pt x="275992" y="88311"/>
                        <a:pt x="300625" y="125260"/>
                      </a:cubicBezTo>
                      <a:cubicBezTo>
                        <a:pt x="504892" y="104833"/>
                        <a:pt x="366283" y="148839"/>
                        <a:pt x="475989" y="50104"/>
                      </a:cubicBezTo>
                      <a:cubicBezTo>
                        <a:pt x="498369" y="29962"/>
                        <a:pt x="551145" y="0"/>
                        <a:pt x="551145" y="0"/>
                      </a:cubicBezTo>
                      <a:cubicBezTo>
                        <a:pt x="572022" y="4175"/>
                        <a:pt x="595721" y="1242"/>
                        <a:pt x="613775" y="12526"/>
                      </a:cubicBezTo>
                      <a:cubicBezTo>
                        <a:pt x="664049" y="43947"/>
                        <a:pt x="641726" y="112734"/>
                        <a:pt x="726510" y="112734"/>
                      </a:cubicBezTo>
                      <a:lnTo>
                        <a:pt x="814192" y="112734"/>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箭头连接符 55"/>
                <p:cNvCxnSpPr>
                  <a:stCxn id="55" idx="9"/>
                </p:cNvCxnSpPr>
                <p:nvPr/>
              </p:nvCxnSpPr>
              <p:spPr>
                <a:xfrm flipV="1">
                  <a:off x="5794215" y="2380581"/>
                  <a:ext cx="158463" cy="7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任意多边形 56"/>
                <p:cNvSpPr/>
                <p:nvPr/>
              </p:nvSpPr>
              <p:spPr>
                <a:xfrm>
                  <a:off x="5075856" y="2455668"/>
                  <a:ext cx="814192" cy="108048"/>
                </a:xfrm>
                <a:custGeom>
                  <a:avLst/>
                  <a:gdLst>
                    <a:gd name="connsiteX0" fmla="*/ 0 w 814192"/>
                    <a:gd name="connsiteY0" fmla="*/ 137786 h 137786"/>
                    <a:gd name="connsiteX1" fmla="*/ 62630 w 814192"/>
                    <a:gd name="connsiteY1" fmla="*/ 87682 h 137786"/>
                    <a:gd name="connsiteX2" fmla="*/ 112734 w 814192"/>
                    <a:gd name="connsiteY2" fmla="*/ 12526 h 137786"/>
                    <a:gd name="connsiteX3" fmla="*/ 200417 w 814192"/>
                    <a:gd name="connsiteY3" fmla="*/ 25052 h 137786"/>
                    <a:gd name="connsiteX4" fmla="*/ 237995 w 814192"/>
                    <a:gd name="connsiteY4" fmla="*/ 50104 h 137786"/>
                    <a:gd name="connsiteX5" fmla="*/ 300625 w 814192"/>
                    <a:gd name="connsiteY5" fmla="*/ 125260 h 137786"/>
                    <a:gd name="connsiteX6" fmla="*/ 475989 w 814192"/>
                    <a:gd name="connsiteY6" fmla="*/ 50104 h 137786"/>
                    <a:gd name="connsiteX7" fmla="*/ 551145 w 814192"/>
                    <a:gd name="connsiteY7" fmla="*/ 0 h 137786"/>
                    <a:gd name="connsiteX8" fmla="*/ 613775 w 814192"/>
                    <a:gd name="connsiteY8" fmla="*/ 12526 h 137786"/>
                    <a:gd name="connsiteX9" fmla="*/ 726510 w 814192"/>
                    <a:gd name="connsiteY9" fmla="*/ 112734 h 137786"/>
                    <a:gd name="connsiteX10" fmla="*/ 814192 w 814192"/>
                    <a:gd name="connsiteY10" fmla="*/ 112734 h 13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4192" h="137786">
                      <a:moveTo>
                        <a:pt x="0" y="137786"/>
                      </a:moveTo>
                      <a:cubicBezTo>
                        <a:pt x="20877" y="121085"/>
                        <a:pt x="44745" y="107554"/>
                        <a:pt x="62630" y="87682"/>
                      </a:cubicBezTo>
                      <a:cubicBezTo>
                        <a:pt x="82772" y="65302"/>
                        <a:pt x="112734" y="12526"/>
                        <a:pt x="112734" y="12526"/>
                      </a:cubicBezTo>
                      <a:cubicBezTo>
                        <a:pt x="141962" y="16701"/>
                        <a:pt x="172138" y="16568"/>
                        <a:pt x="200417" y="25052"/>
                      </a:cubicBezTo>
                      <a:cubicBezTo>
                        <a:pt x="214836" y="29378"/>
                        <a:pt x="226430" y="40466"/>
                        <a:pt x="237995" y="50104"/>
                      </a:cubicBezTo>
                      <a:cubicBezTo>
                        <a:pt x="274162" y="80243"/>
                        <a:pt x="275992" y="88311"/>
                        <a:pt x="300625" y="125260"/>
                      </a:cubicBezTo>
                      <a:cubicBezTo>
                        <a:pt x="504892" y="104833"/>
                        <a:pt x="366283" y="148839"/>
                        <a:pt x="475989" y="50104"/>
                      </a:cubicBezTo>
                      <a:cubicBezTo>
                        <a:pt x="498369" y="29962"/>
                        <a:pt x="551145" y="0"/>
                        <a:pt x="551145" y="0"/>
                      </a:cubicBezTo>
                      <a:cubicBezTo>
                        <a:pt x="572022" y="4175"/>
                        <a:pt x="595721" y="1242"/>
                        <a:pt x="613775" y="12526"/>
                      </a:cubicBezTo>
                      <a:cubicBezTo>
                        <a:pt x="664049" y="43947"/>
                        <a:pt x="641726" y="112734"/>
                        <a:pt x="726510" y="112734"/>
                      </a:cubicBezTo>
                      <a:lnTo>
                        <a:pt x="814192" y="112734"/>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箭头连接符 57"/>
                <p:cNvCxnSpPr>
                  <a:stCxn id="57" idx="9"/>
                </p:cNvCxnSpPr>
                <p:nvPr/>
              </p:nvCxnSpPr>
              <p:spPr>
                <a:xfrm flipV="1">
                  <a:off x="5802366" y="2536646"/>
                  <a:ext cx="158463" cy="7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任意多边形 58"/>
                <p:cNvSpPr/>
                <p:nvPr/>
              </p:nvSpPr>
              <p:spPr>
                <a:xfrm>
                  <a:off x="5057994" y="2608068"/>
                  <a:ext cx="814192" cy="108048"/>
                </a:xfrm>
                <a:custGeom>
                  <a:avLst/>
                  <a:gdLst>
                    <a:gd name="connsiteX0" fmla="*/ 0 w 814192"/>
                    <a:gd name="connsiteY0" fmla="*/ 137786 h 137786"/>
                    <a:gd name="connsiteX1" fmla="*/ 62630 w 814192"/>
                    <a:gd name="connsiteY1" fmla="*/ 87682 h 137786"/>
                    <a:gd name="connsiteX2" fmla="*/ 112734 w 814192"/>
                    <a:gd name="connsiteY2" fmla="*/ 12526 h 137786"/>
                    <a:gd name="connsiteX3" fmla="*/ 200417 w 814192"/>
                    <a:gd name="connsiteY3" fmla="*/ 25052 h 137786"/>
                    <a:gd name="connsiteX4" fmla="*/ 237995 w 814192"/>
                    <a:gd name="connsiteY4" fmla="*/ 50104 h 137786"/>
                    <a:gd name="connsiteX5" fmla="*/ 300625 w 814192"/>
                    <a:gd name="connsiteY5" fmla="*/ 125260 h 137786"/>
                    <a:gd name="connsiteX6" fmla="*/ 475989 w 814192"/>
                    <a:gd name="connsiteY6" fmla="*/ 50104 h 137786"/>
                    <a:gd name="connsiteX7" fmla="*/ 551145 w 814192"/>
                    <a:gd name="connsiteY7" fmla="*/ 0 h 137786"/>
                    <a:gd name="connsiteX8" fmla="*/ 613775 w 814192"/>
                    <a:gd name="connsiteY8" fmla="*/ 12526 h 137786"/>
                    <a:gd name="connsiteX9" fmla="*/ 726510 w 814192"/>
                    <a:gd name="connsiteY9" fmla="*/ 112734 h 137786"/>
                    <a:gd name="connsiteX10" fmla="*/ 814192 w 814192"/>
                    <a:gd name="connsiteY10" fmla="*/ 112734 h 13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4192" h="137786">
                      <a:moveTo>
                        <a:pt x="0" y="137786"/>
                      </a:moveTo>
                      <a:cubicBezTo>
                        <a:pt x="20877" y="121085"/>
                        <a:pt x="44745" y="107554"/>
                        <a:pt x="62630" y="87682"/>
                      </a:cubicBezTo>
                      <a:cubicBezTo>
                        <a:pt x="82772" y="65302"/>
                        <a:pt x="112734" y="12526"/>
                        <a:pt x="112734" y="12526"/>
                      </a:cubicBezTo>
                      <a:cubicBezTo>
                        <a:pt x="141962" y="16701"/>
                        <a:pt x="172138" y="16568"/>
                        <a:pt x="200417" y="25052"/>
                      </a:cubicBezTo>
                      <a:cubicBezTo>
                        <a:pt x="214836" y="29378"/>
                        <a:pt x="226430" y="40466"/>
                        <a:pt x="237995" y="50104"/>
                      </a:cubicBezTo>
                      <a:cubicBezTo>
                        <a:pt x="274162" y="80243"/>
                        <a:pt x="275992" y="88311"/>
                        <a:pt x="300625" y="125260"/>
                      </a:cubicBezTo>
                      <a:cubicBezTo>
                        <a:pt x="504892" y="104833"/>
                        <a:pt x="366283" y="148839"/>
                        <a:pt x="475989" y="50104"/>
                      </a:cubicBezTo>
                      <a:cubicBezTo>
                        <a:pt x="498369" y="29962"/>
                        <a:pt x="551145" y="0"/>
                        <a:pt x="551145" y="0"/>
                      </a:cubicBezTo>
                      <a:cubicBezTo>
                        <a:pt x="572022" y="4175"/>
                        <a:pt x="595721" y="1242"/>
                        <a:pt x="613775" y="12526"/>
                      </a:cubicBezTo>
                      <a:cubicBezTo>
                        <a:pt x="664049" y="43947"/>
                        <a:pt x="641726" y="112734"/>
                        <a:pt x="726510" y="112734"/>
                      </a:cubicBezTo>
                      <a:lnTo>
                        <a:pt x="814192" y="112734"/>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箭头连接符 59"/>
                <p:cNvCxnSpPr>
                  <a:stCxn id="59" idx="9"/>
                </p:cNvCxnSpPr>
                <p:nvPr/>
              </p:nvCxnSpPr>
              <p:spPr>
                <a:xfrm flipV="1">
                  <a:off x="5784504" y="2689046"/>
                  <a:ext cx="158463" cy="7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5436096" y="1412776"/>
                  <a:ext cx="501240" cy="6480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66" name="文本框 65"/>
                  <p:cNvSpPr txBox="1"/>
                  <p:nvPr/>
                </p:nvSpPr>
                <p:spPr>
                  <a:xfrm>
                    <a:off x="4572000" y="2452128"/>
                    <a:ext cx="430246" cy="369332"/>
                  </a:xfrm>
                  <a:prstGeom prst="rect">
                    <a:avLst/>
                  </a:prstGeom>
                  <a:noFill/>
                </p:spPr>
                <p:txBody>
                  <a:bodyPr wrap="none" rtlCol="0">
                    <a:spAutoFit/>
                  </a:bodyPr>
                  <a:lstStyle/>
                  <a:p>
                    <a:r>
                      <a:rPr lang="en-US" altLang="zh-CN" dirty="0"/>
                      <a:t>h</a:t>
                    </a:r>
                    <a14:m>
                      <m:oMath xmlns:m="http://schemas.openxmlformats.org/officeDocument/2006/math">
                        <m:r>
                          <a:rPr lang="zh-CN" altLang="en-US" i="1" smtClean="0">
                            <a:latin typeface="Cambria Math" panose="02040503050406030204" pitchFamily="18" charset="0"/>
                          </a:rPr>
                          <m:t>𝜈</m:t>
                        </m:r>
                      </m:oMath>
                    </a14:m>
                    <a:endParaRPr lang="zh-CN" altLang="en-US" dirty="0"/>
                  </a:p>
                </p:txBody>
              </p:sp>
            </mc:Choice>
            <mc:Fallback>
              <p:sp>
                <p:nvSpPr>
                  <p:cNvPr id="66" name="文本框 65"/>
                  <p:cNvSpPr txBox="1">
                    <a:spLocks noRot="1" noChangeAspect="1" noMove="1" noResize="1" noEditPoints="1" noAdjustHandles="1" noChangeArrowheads="1" noChangeShapeType="1" noTextEdit="1"/>
                  </p:cNvSpPr>
                  <p:nvPr/>
                </p:nvSpPr>
                <p:spPr>
                  <a:xfrm>
                    <a:off x="4572000" y="2452128"/>
                    <a:ext cx="430246" cy="369332"/>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7" name="文本框 66"/>
                  <p:cNvSpPr txBox="1"/>
                  <p:nvPr/>
                </p:nvSpPr>
                <p:spPr>
                  <a:xfrm>
                    <a:off x="5151689" y="3605279"/>
                    <a:ext cx="80098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p:sp>
                <p:nvSpPr>
                  <p:cNvPr id="67" name="文本框 66"/>
                  <p:cNvSpPr txBox="1">
                    <a:spLocks noRot="1" noChangeAspect="1" noMove="1" noResize="1" noEditPoints="1" noAdjustHandles="1" noChangeArrowheads="1" noChangeShapeType="1" noTextEdit="1"/>
                  </p:cNvSpPr>
                  <p:nvPr/>
                </p:nvSpPr>
                <p:spPr>
                  <a:xfrm>
                    <a:off x="5151689" y="3605279"/>
                    <a:ext cx="800989" cy="369332"/>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8" name="文本框 67"/>
                  <p:cNvSpPr txBox="1"/>
                  <p:nvPr/>
                </p:nvSpPr>
                <p:spPr>
                  <a:xfrm>
                    <a:off x="5201854" y="4442587"/>
                    <a:ext cx="80098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oMath>
                      </m:oMathPara>
                    </a14:m>
                    <a:endParaRPr lang="zh-CN" altLang="en-US" dirty="0"/>
                  </a:p>
                </p:txBody>
              </p:sp>
            </mc:Choice>
            <mc:Fallback>
              <p:sp>
                <p:nvSpPr>
                  <p:cNvPr id="68" name="文本框 67"/>
                  <p:cNvSpPr txBox="1">
                    <a:spLocks noRot="1" noChangeAspect="1" noMove="1" noResize="1" noEditPoints="1" noAdjustHandles="1" noChangeArrowheads="1" noChangeShapeType="1" noTextEdit="1"/>
                  </p:cNvSpPr>
                  <p:nvPr/>
                </p:nvSpPr>
                <p:spPr>
                  <a:xfrm>
                    <a:off x="5201854" y="4442587"/>
                    <a:ext cx="800989" cy="369332"/>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9" name="文本框 68"/>
                  <p:cNvSpPr txBox="1"/>
                  <p:nvPr/>
                </p:nvSpPr>
                <p:spPr>
                  <a:xfrm>
                    <a:off x="5385992" y="5726398"/>
                    <a:ext cx="57483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0</m:t>
                              </m:r>
                            </m:sub>
                          </m:sSub>
                        </m:oMath>
                      </m:oMathPara>
                    </a14:m>
                    <a:endParaRPr lang="zh-CN" altLang="en-US" dirty="0"/>
                  </a:p>
                </p:txBody>
              </p:sp>
            </mc:Choice>
            <mc:Fallback>
              <p:sp>
                <p:nvSpPr>
                  <p:cNvPr id="69" name="文本框 68"/>
                  <p:cNvSpPr txBox="1">
                    <a:spLocks noRot="1" noChangeAspect="1" noMove="1" noResize="1" noEditPoints="1" noAdjustHandles="1" noChangeArrowheads="1" noChangeShapeType="1" noTextEdit="1"/>
                  </p:cNvSpPr>
                  <p:nvPr/>
                </p:nvSpPr>
                <p:spPr>
                  <a:xfrm>
                    <a:off x="5385992" y="5726398"/>
                    <a:ext cx="574837" cy="369332"/>
                  </a:xfrm>
                  <a:prstGeom prst="rect">
                    <a:avLst/>
                  </a:prstGeom>
                  <a:blipFill rotWithShape="1">
                    <a:blip r:embed="rId4"/>
                  </a:blipFill>
                </p:spPr>
                <p:txBody>
                  <a:bodyPr/>
                  <a:lstStyle/>
                  <a:p>
                    <a:r>
                      <a:rPr lang="zh-CN" altLang="en-US">
                        <a:noFill/>
                      </a:rPr>
                      <a:t> </a:t>
                    </a:r>
                  </a:p>
                </p:txBody>
              </p:sp>
            </mc:Fallback>
          </mc:AlternateContent>
          <p:cxnSp>
            <p:nvCxnSpPr>
              <p:cNvPr id="71" name="直接连接符 70"/>
              <p:cNvCxnSpPr/>
              <p:nvPr/>
            </p:nvCxnSpPr>
            <p:spPr>
              <a:xfrm>
                <a:off x="7164288" y="5986858"/>
                <a:ext cx="0" cy="36949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7061429" y="6395148"/>
                <a:ext cx="205184" cy="276999"/>
              </a:xfrm>
              <a:prstGeom prst="rect">
                <a:avLst/>
              </a:prstGeom>
              <a:noFill/>
            </p:spPr>
            <p:txBody>
              <a:bodyPr wrap="none" lIns="0" tIns="0" rIns="0" bIns="0" rtlCol="0">
                <a:spAutoFit/>
              </a:bodyPr>
              <a:lstStyle/>
              <a:p>
                <a:r>
                  <a:rPr lang="en-US" altLang="zh-CN" dirty="0"/>
                  <a:t>W</a:t>
                </a:r>
                <a:endParaRPr lang="zh-CN" altLang="en-US" dirty="0"/>
              </a:p>
            </p:txBody>
          </p:sp>
          <p:sp>
            <p:nvSpPr>
              <p:cNvPr id="74" name="文本框 73"/>
              <p:cNvSpPr txBox="1"/>
              <p:nvPr/>
            </p:nvSpPr>
            <p:spPr>
              <a:xfrm>
                <a:off x="4745162" y="1364759"/>
                <a:ext cx="723275" cy="307777"/>
              </a:xfrm>
              <a:prstGeom prst="rect">
                <a:avLst/>
              </a:prstGeom>
              <a:noFill/>
            </p:spPr>
            <p:txBody>
              <a:bodyPr wrap="none" rtlCol="0">
                <a:spAutoFit/>
              </a:bodyPr>
              <a:lstStyle/>
              <a:p>
                <a:r>
                  <a:rPr lang="zh-CN" altLang="en-US" sz="1400" dirty="0"/>
                  <a:t>入射面</a:t>
                </a:r>
                <a:endParaRPr lang="zh-CN" altLang="en-US" sz="1400" dirty="0"/>
              </a:p>
            </p:txBody>
          </p:sp>
          <p:sp>
            <p:nvSpPr>
              <p:cNvPr id="76" name="文本框 75"/>
              <p:cNvSpPr txBox="1"/>
              <p:nvPr/>
            </p:nvSpPr>
            <p:spPr>
              <a:xfrm>
                <a:off x="8587538" y="2832595"/>
                <a:ext cx="284052" cy="369332"/>
              </a:xfrm>
              <a:prstGeom prst="rect">
                <a:avLst/>
              </a:prstGeom>
              <a:noFill/>
            </p:spPr>
            <p:txBody>
              <a:bodyPr wrap="none" rtlCol="0">
                <a:spAutoFit/>
              </a:bodyPr>
              <a:lstStyle/>
              <a:p>
                <a:r>
                  <a:rPr lang="en-US" altLang="zh-CN" dirty="0"/>
                  <a:t>x</a:t>
                </a:r>
                <a:endParaRPr lang="zh-CN" altLang="en-US" dirty="0"/>
              </a:p>
            </p:txBody>
          </p:sp>
        </p:grpSp>
        <p:cxnSp>
          <p:nvCxnSpPr>
            <p:cNvPr id="82" name="直接连接符 81"/>
            <p:cNvCxnSpPr/>
            <p:nvPr/>
          </p:nvCxnSpPr>
          <p:spPr>
            <a:xfrm>
              <a:off x="6979498" y="1532746"/>
              <a:ext cx="0" cy="7825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6979498" y="4668038"/>
              <a:ext cx="0" cy="7825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任意多边形 84"/>
            <p:cNvSpPr/>
            <p:nvPr/>
          </p:nvSpPr>
          <p:spPr>
            <a:xfrm>
              <a:off x="5724128" y="4129586"/>
              <a:ext cx="1255103" cy="1328164"/>
            </a:xfrm>
            <a:custGeom>
              <a:avLst/>
              <a:gdLst>
                <a:gd name="connsiteX0" fmla="*/ 0 w 1240076"/>
                <a:gd name="connsiteY0" fmla="*/ 0 h 1202499"/>
                <a:gd name="connsiteX1" fmla="*/ 601249 w 1240076"/>
                <a:gd name="connsiteY1" fmla="*/ 651353 h 1202499"/>
                <a:gd name="connsiteX2" fmla="*/ 1240076 w 1240076"/>
                <a:gd name="connsiteY2" fmla="*/ 1202499 h 1202499"/>
                <a:gd name="connsiteX3" fmla="*/ 1240076 w 1240076"/>
                <a:gd name="connsiteY3" fmla="*/ 1202499 h 1202499"/>
                <a:gd name="connsiteX4" fmla="*/ 1240076 w 1240076"/>
                <a:gd name="connsiteY4" fmla="*/ 1202499 h 120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076" h="1202499">
                  <a:moveTo>
                    <a:pt x="0" y="0"/>
                  </a:moveTo>
                  <a:cubicBezTo>
                    <a:pt x="197285" y="225468"/>
                    <a:pt x="394570" y="450937"/>
                    <a:pt x="601249" y="651353"/>
                  </a:cubicBezTo>
                  <a:cubicBezTo>
                    <a:pt x="807928" y="851769"/>
                    <a:pt x="1240076" y="1202499"/>
                    <a:pt x="1240076" y="1202499"/>
                  </a:cubicBezTo>
                  <a:lnTo>
                    <a:pt x="1240076" y="1202499"/>
                  </a:lnTo>
                  <a:lnTo>
                    <a:pt x="1240076" y="120249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6876639" y="2424006"/>
              <a:ext cx="205184" cy="276999"/>
            </a:xfrm>
            <a:prstGeom prst="rect">
              <a:avLst/>
            </a:prstGeom>
            <a:noFill/>
          </p:spPr>
          <p:txBody>
            <a:bodyPr wrap="none" lIns="0" tIns="0" rIns="0" bIns="0" rtlCol="0">
              <a:spAutoFit/>
            </a:bodyPr>
            <a:lstStyle/>
            <a:p>
              <a:r>
                <a:rPr lang="en-US" altLang="zh-CN" dirty="0"/>
                <a:t>W</a:t>
              </a:r>
              <a:endParaRPr lang="zh-CN" altLang="en-US" dirty="0"/>
            </a:p>
          </p:txBody>
        </p:sp>
        <p:cxnSp>
          <p:nvCxnSpPr>
            <p:cNvPr id="93" name="直接箭头连接符 92"/>
            <p:cNvCxnSpPr/>
            <p:nvPr/>
          </p:nvCxnSpPr>
          <p:spPr>
            <a:xfrm flipH="1">
              <a:off x="6979231" y="1619101"/>
              <a:ext cx="257065" cy="304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7267917" y="1336684"/>
              <a:ext cx="1360006" cy="523220"/>
            </a:xfrm>
            <a:prstGeom prst="rect">
              <a:avLst/>
            </a:prstGeom>
            <a:noFill/>
          </p:spPr>
          <p:txBody>
            <a:bodyPr wrap="square" rtlCol="0">
              <a:spAutoFit/>
            </a:bodyPr>
            <a:lstStyle/>
            <a:p>
              <a:r>
                <a:rPr lang="zh-CN" altLang="en-US" sz="1400" dirty="0"/>
                <a:t>所有过剩载流子都被抽走</a:t>
              </a:r>
              <a:endParaRPr lang="zh-CN" altLang="en-US" sz="1400" dirty="0"/>
            </a:p>
          </p:txBody>
        </p:sp>
        <p:sp>
          <p:nvSpPr>
            <p:cNvPr id="95" name="文本框 94"/>
            <p:cNvSpPr txBox="1"/>
            <p:nvPr/>
          </p:nvSpPr>
          <p:spPr>
            <a:xfrm>
              <a:off x="5586030" y="2386467"/>
              <a:ext cx="301686" cy="369332"/>
            </a:xfrm>
            <a:prstGeom prst="rect">
              <a:avLst/>
            </a:prstGeom>
            <a:noFill/>
          </p:spPr>
          <p:txBody>
            <a:bodyPr wrap="none" rtlCol="0">
              <a:spAutoFit/>
            </a:bodyPr>
            <a:lstStyle/>
            <a:p>
              <a:r>
                <a:rPr lang="en-US" altLang="zh-CN" dirty="0"/>
                <a:t>0</a:t>
              </a:r>
              <a:endParaRPr lang="zh-CN" altLang="en-US" dirty="0"/>
            </a:p>
          </p:txBody>
        </p:sp>
        <p:sp>
          <p:nvSpPr>
            <p:cNvPr id="96" name="文本框 95"/>
            <p:cNvSpPr txBox="1"/>
            <p:nvPr/>
          </p:nvSpPr>
          <p:spPr>
            <a:xfrm>
              <a:off x="5609425" y="5858683"/>
              <a:ext cx="301686" cy="369332"/>
            </a:xfrm>
            <a:prstGeom prst="rect">
              <a:avLst/>
            </a:prstGeom>
            <a:noFill/>
          </p:spPr>
          <p:txBody>
            <a:bodyPr wrap="none" rtlCol="0">
              <a:spAutoFit/>
            </a:bodyPr>
            <a:lstStyle/>
            <a:p>
              <a:r>
                <a:rPr lang="en-US" altLang="zh-CN" dirty="0"/>
                <a:t>0</a:t>
              </a:r>
              <a:endParaRPr lang="zh-CN" altLang="en-US" dirty="0"/>
            </a:p>
          </p:txBody>
        </p:sp>
        <p:sp>
          <p:nvSpPr>
            <p:cNvPr id="97" name="文本框 96"/>
            <p:cNvSpPr txBox="1"/>
            <p:nvPr/>
          </p:nvSpPr>
          <p:spPr>
            <a:xfrm>
              <a:off x="8400438" y="5836567"/>
              <a:ext cx="284052" cy="369332"/>
            </a:xfrm>
            <a:prstGeom prst="rect">
              <a:avLst/>
            </a:prstGeom>
            <a:noFill/>
          </p:spPr>
          <p:txBody>
            <a:bodyPr wrap="none" rtlCol="0">
              <a:spAutoFit/>
            </a:bodyPr>
            <a:lstStyle/>
            <a:p>
              <a:r>
                <a:rPr lang="en-US" altLang="zh-CN" dirty="0"/>
                <a:t>x</a:t>
              </a:r>
              <a:endParaRPr lang="zh-CN" altLang="en-US" dirty="0"/>
            </a:p>
          </p:txBody>
        </p:sp>
      </p:grpSp>
      <p:pic>
        <p:nvPicPr>
          <p:cNvPr id="3" name="图片 2"/>
          <p:cNvPicPr>
            <a:picLocks noChangeAspect="1"/>
          </p:cNvPicPr>
          <p:nvPr/>
        </p:nvPicPr>
        <p:blipFill>
          <a:blip r:embed="rId5"/>
          <a:stretch>
            <a:fillRect/>
          </a:stretch>
        </p:blipFill>
        <p:spPr>
          <a:xfrm>
            <a:off x="122171" y="834966"/>
            <a:ext cx="3761224" cy="5462489"/>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81B404A-1B04-4E8D-A6A2-96325BA0B77B}" type="slidenum">
              <a:rPr lang="zh-CN" altLang="en-US" smtClean="0"/>
            </a:fld>
            <a:endParaRPr lang="zh-CN" altLang="en-US"/>
          </a:p>
        </p:txBody>
      </p:sp>
      <p:grpSp>
        <p:nvGrpSpPr>
          <p:cNvPr id="5" name="组合 4"/>
          <p:cNvGrpSpPr/>
          <p:nvPr/>
        </p:nvGrpSpPr>
        <p:grpSpPr>
          <a:xfrm>
            <a:off x="107504" y="1076659"/>
            <a:ext cx="10446173" cy="1915164"/>
            <a:chOff x="152400" y="4284082"/>
            <a:chExt cx="7732545" cy="1486699"/>
          </a:xfrm>
        </p:grpSpPr>
        <p:sp>
          <p:nvSpPr>
            <p:cNvPr id="6" name="Text Box 19"/>
            <p:cNvSpPr txBox="1">
              <a:spLocks noChangeArrowheads="1"/>
            </p:cNvSpPr>
            <p:nvPr/>
          </p:nvSpPr>
          <p:spPr bwMode="auto">
            <a:xfrm>
              <a:off x="152400" y="4953000"/>
              <a:ext cx="136743" cy="286704"/>
            </a:xfrm>
            <a:prstGeom prst="rect">
              <a:avLst/>
            </a:prstGeom>
            <a:noFill/>
            <a:ln w="9525">
              <a:noFill/>
              <a:miter lim="800000"/>
            </a:ln>
            <a:effectLst/>
          </p:spPr>
          <p:txBody>
            <a:bodyPr wrap="none">
              <a:spAutoFit/>
            </a:bodyPr>
            <a:lstStyle/>
            <a:p>
              <a:endParaRPr lang="en-US" altLang="zh-CN" dirty="0"/>
            </a:p>
          </p:txBody>
        </p:sp>
        <mc:AlternateContent xmlns:mc="http://schemas.openxmlformats.org/markup-compatibility/2006">
          <mc:Choice xmlns:a14="http://schemas.microsoft.com/office/drawing/2010/main" Requires="a14">
            <p:sp>
              <p:nvSpPr>
                <p:cNvPr id="7" name="Object 1028"/>
                <p:cNvSpPr txBox="1"/>
                <p:nvPr/>
              </p:nvSpPr>
              <p:spPr bwMode="auto">
                <a:xfrm>
                  <a:off x="458357" y="4284082"/>
                  <a:ext cx="2708116" cy="452438"/>
                </a:xfrm>
                <a:prstGeom prst="rect">
                  <a:avLst/>
                </a:prstGeom>
                <a:noFill/>
              </p:spPr>
              <p:txBody>
                <a:bodyPr>
                  <a:noAutofit/>
                </a:bodyPr>
                <a:lstStyle/>
                <a:p>
                  <a14:m>
                    <m:oMathPara xmlns:m="http://schemas.openxmlformats.org/officeDocument/2006/math">
                      <m:oMathParaPr>
                        <m:jc m:val="left"/>
                      </m:oMathParaPr>
                      <m:oMath xmlns:m="http://schemas.openxmlformats.org/officeDocument/2006/math">
                        <m:sSub>
                          <m:sSubPr>
                            <m:ctrlPr>
                              <a:rPr lang="zh-CN" altLang="en-US" sz="2800" b="1" i="1" smtClean="0">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𝒑</m:t>
                            </m:r>
                          </m:e>
                          <m:sub>
                            <m:r>
                              <a:rPr lang="zh-CN" altLang="en-US" sz="2800" b="1" i="1">
                                <a:solidFill>
                                  <a:srgbClr val="0000FF"/>
                                </a:solidFill>
                                <a:latin typeface="Cambria Math" panose="02040503050406030204" pitchFamily="18" charset="0"/>
                              </a:rPr>
                              <m:t>𝒏</m:t>
                            </m:r>
                          </m:sub>
                        </m:sSub>
                        <m:r>
                          <a:rPr lang="zh-CN" altLang="en-US" sz="2800" b="1" i="1">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𝒙</m:t>
                        </m:r>
                        <m:r>
                          <a:rPr lang="zh-CN" altLang="en-US" sz="2800" b="1" i="1">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𝑾</m:t>
                        </m:r>
                        <m:r>
                          <a:rPr lang="zh-CN" altLang="en-US" sz="2800" b="1" i="1">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𝒑</m:t>
                            </m:r>
                          </m:e>
                          <m:sub>
                            <m:r>
                              <a:rPr lang="zh-CN" altLang="en-US" sz="2800" b="1" i="1">
                                <a:solidFill>
                                  <a:srgbClr val="0000FF"/>
                                </a:solidFill>
                                <a:latin typeface="Cambria Math" panose="02040503050406030204" pitchFamily="18" charset="0"/>
                              </a:rPr>
                              <m:t>𝒏</m:t>
                            </m:r>
                            <m:r>
                              <a:rPr lang="zh-CN" altLang="en-US" sz="2800" b="1" i="1">
                                <a:solidFill>
                                  <a:srgbClr val="0000FF"/>
                                </a:solidFill>
                                <a:latin typeface="Cambria Math" panose="02040503050406030204" pitchFamily="18" charset="0"/>
                              </a:rPr>
                              <m:t>𝟎</m:t>
                            </m:r>
                          </m:sub>
                        </m:sSub>
                      </m:oMath>
                    </m:oMathPara>
                  </a14:m>
                  <a:endParaRPr lang="zh-CN" altLang="en-US" sz="2800" b="1" dirty="0">
                    <a:solidFill>
                      <a:srgbClr val="0000FF"/>
                    </a:solidFill>
                  </a:endParaRPr>
                </a:p>
              </p:txBody>
            </p:sp>
          </mc:Choice>
          <mc:Fallback>
            <p:sp>
              <p:nvSpPr>
                <p:cNvPr id="7" name="Object 1028"/>
                <p:cNvSpPr txBox="1">
                  <a:spLocks noRot="1" noChangeAspect="1" noMove="1" noResize="1" noEditPoints="1" noAdjustHandles="1" noChangeArrowheads="1" noChangeShapeType="1" noTextEdit="1"/>
                </p:cNvSpPr>
                <p:nvPr/>
              </p:nvSpPr>
              <p:spPr bwMode="auto">
                <a:xfrm>
                  <a:off x="458357" y="4284082"/>
                  <a:ext cx="2708116" cy="452438"/>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Object 1029"/>
                <p:cNvSpPr txBox="1"/>
                <p:nvPr/>
              </p:nvSpPr>
              <p:spPr bwMode="auto">
                <a:xfrm>
                  <a:off x="458357" y="4721443"/>
                  <a:ext cx="7426588" cy="1049338"/>
                </a:xfrm>
                <a:prstGeom prst="rect">
                  <a:avLst/>
                </a:prstGeom>
                <a:noFill/>
              </p:spPr>
              <p:txBody>
                <a:bodyPr>
                  <a:normAutofit/>
                </a:bodyPr>
                <a:lstStyle/>
                <a:p>
                  <a14:m>
                    <m:oMathPara xmlns:m="http://schemas.openxmlformats.org/officeDocument/2006/math">
                      <m:oMathParaPr>
                        <m:jc m:val="left"/>
                      </m:oMathParaPr>
                      <m:oMath xmlns:m="http://schemas.openxmlformats.org/officeDocument/2006/math">
                        <m:sSub>
                          <m:sSubPr>
                            <m:ctrlPr>
                              <a:rPr lang="zh-CN" altLang="en-US" sz="2800" b="1" i="1" smtClean="0">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𝒑</m:t>
                            </m:r>
                          </m:e>
                          <m:sub>
                            <m:r>
                              <a:rPr lang="zh-CN" altLang="en-US" sz="2800" b="1" i="1">
                                <a:solidFill>
                                  <a:srgbClr val="0000FF"/>
                                </a:solidFill>
                                <a:latin typeface="Cambria Math" panose="02040503050406030204" pitchFamily="18" charset="0"/>
                              </a:rPr>
                              <m:t>𝒏</m:t>
                            </m:r>
                          </m:sub>
                        </m:sSub>
                        <m:r>
                          <a:rPr lang="zh-CN" altLang="en-US" sz="2800" b="1" i="1">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𝒙</m:t>
                        </m:r>
                        <m:r>
                          <a:rPr lang="zh-CN" altLang="en-US" sz="2800" b="1" i="1">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𝒑</m:t>
                            </m:r>
                          </m:e>
                          <m:sub>
                            <m:r>
                              <a:rPr lang="zh-CN" altLang="en-US" sz="2800" b="1" i="1">
                                <a:solidFill>
                                  <a:srgbClr val="0000FF"/>
                                </a:solidFill>
                                <a:latin typeface="Cambria Math" panose="02040503050406030204" pitchFamily="18" charset="0"/>
                              </a:rPr>
                              <m:t>𝒏</m:t>
                            </m:r>
                            <m:r>
                              <a:rPr lang="zh-CN" altLang="en-US" sz="2800" b="1" i="1">
                                <a:solidFill>
                                  <a:srgbClr val="0000FF"/>
                                </a:solidFill>
                                <a:latin typeface="Cambria Math" panose="02040503050406030204" pitchFamily="18" charset="0"/>
                              </a:rPr>
                              <m:t>𝟎</m:t>
                            </m:r>
                          </m:sub>
                        </m:sSub>
                        <m:r>
                          <a:rPr lang="zh-CN" altLang="en-US" sz="2800" b="1" i="1">
                            <a:solidFill>
                              <a:srgbClr val="0000FF"/>
                            </a:solidFill>
                            <a:latin typeface="Cambria Math" panose="02040503050406030204" pitchFamily="18" charset="0"/>
                          </a:rPr>
                          <m:t>＋</m:t>
                        </m:r>
                        <m:d>
                          <m:dPr>
                            <m:begChr m:val="["/>
                            <m:endChr m:val="]"/>
                            <m:ctrlPr>
                              <a:rPr lang="zh-CN" altLang="en-US" sz="2800" b="1" i="1">
                                <a:solidFill>
                                  <a:srgbClr val="0000FF"/>
                                </a:solidFill>
                                <a:latin typeface="Cambria Math" panose="02040503050406030204" pitchFamily="18" charset="0"/>
                              </a:rPr>
                            </m:ctrlPr>
                          </m:dPr>
                          <m:e>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𝒑</m:t>
                                </m:r>
                              </m:e>
                              <m:sub>
                                <m:r>
                                  <a:rPr lang="zh-CN" altLang="en-US" sz="2800" b="1" i="1">
                                    <a:solidFill>
                                      <a:srgbClr val="0000FF"/>
                                    </a:solidFill>
                                    <a:latin typeface="Cambria Math" panose="02040503050406030204" pitchFamily="18" charset="0"/>
                                  </a:rPr>
                                  <m:t>𝒏</m:t>
                                </m:r>
                              </m:sub>
                            </m:sSub>
                            <m:r>
                              <a:rPr lang="zh-CN" altLang="en-US" sz="2800" b="1" i="1">
                                <a:solidFill>
                                  <a:srgbClr val="0000FF"/>
                                </a:solidFill>
                                <a:latin typeface="Cambria Math" panose="02040503050406030204" pitchFamily="18" charset="0"/>
                              </a:rPr>
                              <m:t>(</m:t>
                            </m:r>
                            <m:r>
                              <a:rPr lang="zh-CN" altLang="en-US" sz="2800" b="1" i="0">
                                <a:solidFill>
                                  <a:srgbClr val="0000FF"/>
                                </a:solidFill>
                                <a:latin typeface="Cambria Math" panose="02040503050406030204" pitchFamily="18" charset="0"/>
                              </a:rPr>
                              <m:t>𝟎</m:t>
                            </m:r>
                            <m:r>
                              <a:rPr lang="zh-CN" altLang="en-US" sz="2800" b="1" i="1">
                                <a:solidFill>
                                  <a:srgbClr val="0000FF"/>
                                </a:solidFill>
                                <a:latin typeface="Cambria Math" panose="02040503050406030204" pitchFamily="18" charset="0"/>
                              </a:rPr>
                              <m:t>)</m:t>
                            </m:r>
                            <m:r>
                              <a:rPr lang="zh-CN" altLang="en-US" sz="2800" b="1" i="0">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𝒑</m:t>
                                </m:r>
                              </m:e>
                              <m:sub>
                                <m:r>
                                  <a:rPr lang="zh-CN" altLang="en-US" sz="2800" b="1" i="1">
                                    <a:solidFill>
                                      <a:srgbClr val="0000FF"/>
                                    </a:solidFill>
                                    <a:latin typeface="Cambria Math" panose="02040503050406030204" pitchFamily="18" charset="0"/>
                                  </a:rPr>
                                  <m:t>𝒏</m:t>
                                </m:r>
                                <m:r>
                                  <a:rPr lang="zh-CN" altLang="en-US" sz="2800" b="1" i="1">
                                    <a:solidFill>
                                      <a:srgbClr val="0000FF"/>
                                    </a:solidFill>
                                    <a:latin typeface="Cambria Math" panose="02040503050406030204" pitchFamily="18" charset="0"/>
                                  </a:rPr>
                                  <m:t>𝟎</m:t>
                                </m:r>
                              </m:sub>
                            </m:sSub>
                          </m:e>
                        </m:d>
                        <m:d>
                          <m:dPr>
                            <m:begChr m:val="["/>
                            <m:endChr m:val="]"/>
                            <m:ctrlPr>
                              <a:rPr lang="zh-CN" altLang="en-US" sz="2800" b="1" i="1">
                                <a:solidFill>
                                  <a:srgbClr val="0000FF"/>
                                </a:solidFill>
                                <a:latin typeface="Cambria Math" panose="02040503050406030204" pitchFamily="18" charset="0"/>
                              </a:rPr>
                            </m:ctrlPr>
                          </m:dPr>
                          <m:e>
                            <m:f>
                              <m:fPr>
                                <m:ctrlPr>
                                  <a:rPr lang="zh-CN" altLang="en-US" sz="2800" b="1" i="1">
                                    <a:solidFill>
                                      <a:srgbClr val="0000FF"/>
                                    </a:solidFill>
                                    <a:latin typeface="Cambria Math" panose="02040503050406030204" pitchFamily="18" charset="0"/>
                                  </a:rPr>
                                </m:ctrlPr>
                              </m:fPr>
                              <m:num>
                                <m:r>
                                  <a:rPr lang="zh-CN" altLang="en-US" sz="2800" b="1" i="1">
                                    <a:solidFill>
                                      <a:srgbClr val="0000FF"/>
                                    </a:solidFill>
                                    <a:latin typeface="Cambria Math" panose="02040503050406030204" pitchFamily="18" charset="0"/>
                                  </a:rPr>
                                  <m:t>𝒔𝒉</m:t>
                                </m:r>
                                <m:d>
                                  <m:dPr>
                                    <m:ctrlPr>
                                      <a:rPr lang="zh-CN" altLang="en-US" sz="2800" b="1" i="1">
                                        <a:solidFill>
                                          <a:srgbClr val="0000FF"/>
                                        </a:solidFill>
                                        <a:latin typeface="Cambria Math" panose="02040503050406030204" pitchFamily="18" charset="0"/>
                                      </a:rPr>
                                    </m:ctrlPr>
                                  </m:dPr>
                                  <m:e>
                                    <m:f>
                                      <m:fPr>
                                        <m:type m:val="lin"/>
                                        <m:ctrlPr>
                                          <a:rPr lang="zh-CN" altLang="en-US" sz="2800" b="1" i="1">
                                            <a:solidFill>
                                              <a:srgbClr val="0000FF"/>
                                            </a:solidFill>
                                            <a:latin typeface="Cambria Math" panose="02040503050406030204" pitchFamily="18" charset="0"/>
                                          </a:rPr>
                                        </m:ctrlPr>
                                      </m:fPr>
                                      <m:num>
                                        <m:d>
                                          <m:dPr>
                                            <m:ctrlPr>
                                              <a:rPr lang="zh-CN" altLang="en-US" sz="2800" b="1" i="1">
                                                <a:solidFill>
                                                  <a:srgbClr val="0000FF"/>
                                                </a:solidFill>
                                                <a:latin typeface="Cambria Math" panose="02040503050406030204" pitchFamily="18" charset="0"/>
                                              </a:rPr>
                                            </m:ctrlPr>
                                          </m:dPr>
                                          <m:e>
                                            <m:r>
                                              <a:rPr lang="zh-CN" altLang="en-US" sz="2800" b="1" i="1">
                                                <a:solidFill>
                                                  <a:srgbClr val="0000FF"/>
                                                </a:solidFill>
                                                <a:latin typeface="Cambria Math" panose="02040503050406030204" pitchFamily="18" charset="0"/>
                                              </a:rPr>
                                              <m:t>𝑾</m:t>
                                            </m:r>
                                            <m:r>
                                              <a:rPr lang="zh-CN" altLang="en-US" sz="2800" b="1" i="1">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𝒙</m:t>
                                            </m:r>
                                          </m:e>
                                        </m:d>
                                      </m:num>
                                      <m:den>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𝑳</m:t>
                                            </m:r>
                                          </m:e>
                                          <m:sub>
                                            <m:r>
                                              <a:rPr lang="zh-CN" altLang="en-US" sz="2800" b="1" i="1">
                                                <a:solidFill>
                                                  <a:srgbClr val="0000FF"/>
                                                </a:solidFill>
                                                <a:latin typeface="Cambria Math" panose="02040503050406030204" pitchFamily="18" charset="0"/>
                                              </a:rPr>
                                              <m:t>𝒑</m:t>
                                            </m:r>
                                          </m:sub>
                                        </m:sSub>
                                      </m:den>
                                    </m:f>
                                  </m:e>
                                </m:d>
                              </m:num>
                              <m:den>
                                <m:r>
                                  <a:rPr lang="zh-CN" altLang="en-US" sz="2800" b="1" i="1">
                                    <a:solidFill>
                                      <a:srgbClr val="0000FF"/>
                                    </a:solidFill>
                                    <a:latin typeface="Cambria Math" panose="02040503050406030204" pitchFamily="18" charset="0"/>
                                  </a:rPr>
                                  <m:t>𝒔𝒉</m:t>
                                </m:r>
                                <m:d>
                                  <m:dPr>
                                    <m:ctrlPr>
                                      <a:rPr lang="zh-CN" altLang="en-US" sz="2800" b="1" i="1">
                                        <a:solidFill>
                                          <a:srgbClr val="0000FF"/>
                                        </a:solidFill>
                                        <a:latin typeface="Cambria Math" panose="02040503050406030204" pitchFamily="18" charset="0"/>
                                      </a:rPr>
                                    </m:ctrlPr>
                                  </m:dPr>
                                  <m:e>
                                    <m:f>
                                      <m:fPr>
                                        <m:type m:val="lin"/>
                                        <m:ctrlPr>
                                          <a:rPr lang="zh-CN" altLang="en-US" sz="2800" b="1" i="1">
                                            <a:solidFill>
                                              <a:srgbClr val="0000FF"/>
                                            </a:solidFill>
                                            <a:latin typeface="Cambria Math" panose="02040503050406030204" pitchFamily="18" charset="0"/>
                                          </a:rPr>
                                        </m:ctrlPr>
                                      </m:fPr>
                                      <m:num>
                                        <m:r>
                                          <a:rPr lang="zh-CN" altLang="en-US" sz="2800" b="1" i="1">
                                            <a:solidFill>
                                              <a:srgbClr val="0000FF"/>
                                            </a:solidFill>
                                            <a:latin typeface="Cambria Math" panose="02040503050406030204" pitchFamily="18" charset="0"/>
                                          </a:rPr>
                                          <m:t>𝑾</m:t>
                                        </m:r>
                                      </m:num>
                                      <m:den>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𝑳</m:t>
                                            </m:r>
                                          </m:e>
                                          <m:sub>
                                            <m:r>
                                              <a:rPr lang="zh-CN" altLang="en-US" sz="2800" b="1" i="1">
                                                <a:solidFill>
                                                  <a:srgbClr val="0000FF"/>
                                                </a:solidFill>
                                                <a:latin typeface="Cambria Math" panose="02040503050406030204" pitchFamily="18" charset="0"/>
                                              </a:rPr>
                                              <m:t>𝑷</m:t>
                                            </m:r>
                                          </m:sub>
                                        </m:sSub>
                                      </m:den>
                                    </m:f>
                                  </m:e>
                                </m:d>
                              </m:den>
                            </m:f>
                          </m:e>
                        </m:d>
                      </m:oMath>
                    </m:oMathPara>
                  </a14:m>
                  <a:endParaRPr lang="zh-CN" altLang="en-US" sz="2800" b="1" dirty="0">
                    <a:solidFill>
                      <a:srgbClr val="0000FF"/>
                    </a:solidFill>
                  </a:endParaRPr>
                </a:p>
              </p:txBody>
            </p:sp>
          </mc:Choice>
          <mc:Fallback>
            <p:sp>
              <p:nvSpPr>
                <p:cNvPr id="8" name="Object 1029"/>
                <p:cNvSpPr txBox="1">
                  <a:spLocks noRot="1" noChangeAspect="1" noMove="1" noResize="1" noEditPoints="1" noAdjustHandles="1" noChangeArrowheads="1" noChangeShapeType="1" noTextEdit="1"/>
                </p:cNvSpPr>
                <p:nvPr/>
              </p:nvSpPr>
              <p:spPr bwMode="auto">
                <a:xfrm>
                  <a:off x="458357" y="4721443"/>
                  <a:ext cx="7426588" cy="1049338"/>
                </a:xfrm>
                <a:prstGeom prst="rect">
                  <a:avLst/>
                </a:prstGeom>
                <a:blipFill rotWithShape="1">
                  <a:blip r:embed="rId2"/>
                </a:blipFill>
              </p:spPr>
              <p:txBody>
                <a:bodyPr/>
                <a:lstStyle/>
                <a:p>
                  <a:r>
                    <a:rPr lang="zh-CN" altLang="en-US">
                      <a:noFill/>
                    </a:rPr>
                    <a:t> </a:t>
                  </a:r>
                </a:p>
              </p:txBody>
            </p:sp>
          </mc:Fallback>
        </mc:AlternateContent>
      </p:grpSp>
      <p:sp>
        <p:nvSpPr>
          <p:cNvPr id="9" name="Rectangle 2"/>
          <p:cNvSpPr>
            <a:spLocks noGrp="1" noChangeArrowheads="1"/>
          </p:cNvSpPr>
          <p:nvPr>
            <p:ph type="title"/>
          </p:nvPr>
        </p:nvSpPr>
        <p:spPr>
          <a:xfrm>
            <a:off x="13483" y="478763"/>
            <a:ext cx="4254987" cy="735657"/>
          </a:xfrm>
        </p:spPr>
        <p:txBody>
          <a:bodyPr>
            <a:normAutofit fontScale="90000"/>
          </a:bodyPr>
          <a:lstStyle/>
          <a:p>
            <a:r>
              <a:rPr lang="zh-CN" altLang="en-US" b="1" dirty="0">
                <a:solidFill>
                  <a:srgbClr val="C00000"/>
                </a:solidFill>
              </a:rPr>
              <a:t>对有限宽度样品</a:t>
            </a:r>
            <a:br>
              <a:rPr lang="zh-CN" altLang="en-US" b="1" dirty="0">
                <a:solidFill>
                  <a:srgbClr val="C00000"/>
                </a:solidFill>
              </a:rPr>
            </a:br>
            <a:endParaRPr lang="en-US" altLang="zh-CN" dirty="0">
              <a:solidFill>
                <a:srgbClr val="C00000"/>
              </a:solidFill>
              <a:latin typeface="黑体" panose="02010609060101010101" pitchFamily="2" charset="-122"/>
              <a:ea typeface="黑体" panose="02010609060101010101" pitchFamily="2" charset="-122"/>
            </a:endParaRPr>
          </a:p>
        </p:txBody>
      </p:sp>
      <mc:AlternateContent xmlns:mc="http://schemas.openxmlformats.org/markup-compatibility/2006">
        <mc:Choice xmlns:a14="http://schemas.microsoft.com/office/drawing/2010/main" Requires="a14">
          <p:sp>
            <p:nvSpPr>
              <p:cNvPr id="3" name="矩形 2"/>
              <p:cNvSpPr/>
              <p:nvPr/>
            </p:nvSpPr>
            <p:spPr>
              <a:xfrm>
                <a:off x="520832" y="2883069"/>
                <a:ext cx="5677260" cy="91736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800" b="1" i="1" smtClean="0">
                          <a:solidFill>
                            <a:srgbClr val="0000FF"/>
                          </a:solidFill>
                          <a:latin typeface="Cambria Math" panose="02040503050406030204" pitchFamily="18" charset="0"/>
                        </a:rPr>
                        <m:t>𝒔𝒉</m:t>
                      </m:r>
                      <m:d>
                        <m:dPr>
                          <m:ctrlPr>
                            <a:rPr lang="en-US" altLang="zh-CN" sz="2800" b="1" i="1" smtClean="0">
                              <a:solidFill>
                                <a:srgbClr val="0000FF"/>
                              </a:solidFill>
                              <a:latin typeface="Cambria Math" panose="02040503050406030204" pitchFamily="18" charset="0"/>
                            </a:rPr>
                          </m:ctrlPr>
                        </m:dPr>
                        <m:e>
                          <m:r>
                            <a:rPr lang="en-US" altLang="zh-CN" sz="2800" b="1" i="1">
                              <a:solidFill>
                                <a:srgbClr val="0000FF"/>
                              </a:solidFill>
                              <a:latin typeface="Cambria Math" panose="02040503050406030204" pitchFamily="18" charset="0"/>
                            </a:rPr>
                            <m:t>𝒙</m:t>
                          </m:r>
                        </m:e>
                      </m:d>
                      <m:r>
                        <a:rPr lang="en-US" altLang="zh-CN" sz="2800" b="1" i="0" smtClean="0">
                          <a:solidFill>
                            <a:srgbClr val="0000FF"/>
                          </a:solidFill>
                          <a:latin typeface="Cambria Math" panose="02040503050406030204" pitchFamily="18" charset="0"/>
                        </a:rPr>
                        <m:t>=</m:t>
                      </m:r>
                      <m:f>
                        <m:fPr>
                          <m:ctrlPr>
                            <a:rPr lang="en-US" altLang="zh-CN" sz="2800" b="1" i="1" smtClean="0">
                              <a:solidFill>
                                <a:srgbClr val="0000FF"/>
                              </a:solidFill>
                              <a:latin typeface="Cambria Math" panose="02040503050406030204" pitchFamily="18" charset="0"/>
                            </a:rPr>
                          </m:ctrlPr>
                        </m:fPr>
                        <m:num>
                          <m:sSup>
                            <m:sSupPr>
                              <m:ctrlPr>
                                <a:rPr lang="en-US" altLang="zh-CN" sz="2800" b="1" i="1" smtClean="0">
                                  <a:solidFill>
                                    <a:srgbClr val="0000FF"/>
                                  </a:solidFill>
                                  <a:latin typeface="Cambria Math" panose="02040503050406030204" pitchFamily="18" charset="0"/>
                                </a:rPr>
                              </m:ctrlPr>
                            </m:sSupPr>
                            <m:e>
                              <m:r>
                                <a:rPr lang="en-US" altLang="zh-CN" sz="2800" b="1" i="1" smtClean="0">
                                  <a:solidFill>
                                    <a:srgbClr val="0000FF"/>
                                  </a:solidFill>
                                  <a:latin typeface="Cambria Math" panose="02040503050406030204" pitchFamily="18" charset="0"/>
                                </a:rPr>
                                <m:t>𝒆</m:t>
                              </m:r>
                            </m:e>
                            <m:sup>
                              <m:r>
                                <a:rPr lang="en-US" altLang="zh-CN" sz="2800" b="1" i="1" smtClean="0">
                                  <a:solidFill>
                                    <a:srgbClr val="0000FF"/>
                                  </a:solidFill>
                                  <a:latin typeface="Cambria Math" panose="02040503050406030204" pitchFamily="18" charset="0"/>
                                </a:rPr>
                                <m:t>𝒙</m:t>
                              </m:r>
                            </m:sup>
                          </m:sSup>
                          <m:r>
                            <a:rPr lang="en-US" altLang="zh-CN" sz="2800" b="1" i="1" smtClean="0">
                              <a:solidFill>
                                <a:srgbClr val="0000FF"/>
                              </a:solidFill>
                              <a:latin typeface="Cambria Math" panose="02040503050406030204" pitchFamily="18" charset="0"/>
                            </a:rPr>
                            <m:t>−</m:t>
                          </m:r>
                          <m:sSup>
                            <m:sSupPr>
                              <m:ctrlPr>
                                <a:rPr lang="en-US" altLang="zh-CN" sz="2800" b="1" i="1" smtClean="0">
                                  <a:solidFill>
                                    <a:srgbClr val="0000FF"/>
                                  </a:solidFill>
                                  <a:latin typeface="Cambria Math" panose="02040503050406030204" pitchFamily="18" charset="0"/>
                                </a:rPr>
                              </m:ctrlPr>
                            </m:sSupPr>
                            <m:e>
                              <m:r>
                                <a:rPr lang="en-US" altLang="zh-CN" sz="2800" b="1" i="1" smtClean="0">
                                  <a:solidFill>
                                    <a:srgbClr val="0000FF"/>
                                  </a:solidFill>
                                  <a:latin typeface="Cambria Math" panose="02040503050406030204" pitchFamily="18" charset="0"/>
                                </a:rPr>
                                <m:t>𝒆</m:t>
                              </m:r>
                            </m:e>
                            <m:sup>
                              <m:r>
                                <a:rPr lang="en-US" altLang="zh-CN" sz="2800" b="1" i="1" smtClean="0">
                                  <a:solidFill>
                                    <a:srgbClr val="0000FF"/>
                                  </a:solidFill>
                                  <a:latin typeface="Cambria Math" panose="02040503050406030204" pitchFamily="18" charset="0"/>
                                </a:rPr>
                                <m:t>−</m:t>
                              </m:r>
                              <m:r>
                                <a:rPr lang="en-US" altLang="zh-CN" sz="2800" b="1" i="1" smtClean="0">
                                  <a:solidFill>
                                    <a:srgbClr val="0000FF"/>
                                  </a:solidFill>
                                  <a:latin typeface="Cambria Math" panose="02040503050406030204" pitchFamily="18" charset="0"/>
                                </a:rPr>
                                <m:t>𝒙</m:t>
                              </m:r>
                            </m:sup>
                          </m:sSup>
                        </m:num>
                        <m:den>
                          <m:r>
                            <a:rPr lang="en-US" altLang="zh-CN" sz="2800" b="1" i="1" smtClean="0">
                              <a:solidFill>
                                <a:srgbClr val="0000FF"/>
                              </a:solidFill>
                              <a:latin typeface="Cambria Math" panose="02040503050406030204" pitchFamily="18" charset="0"/>
                            </a:rPr>
                            <m:t>𝟐</m:t>
                          </m:r>
                        </m:den>
                      </m:f>
                      <m:r>
                        <a:rPr lang="en-US" altLang="zh-CN" sz="2800" b="1" i="1" smtClean="0">
                          <a:solidFill>
                            <a:srgbClr val="0000FF"/>
                          </a:solidFill>
                          <a:latin typeface="Cambria Math" panose="02040503050406030204" pitchFamily="18" charset="0"/>
                        </a:rPr>
                        <m:t>=</m:t>
                      </m:r>
                      <m:r>
                        <a:rPr lang="en-US" altLang="zh-CN" sz="2800" b="1" i="1" smtClean="0">
                          <a:solidFill>
                            <a:srgbClr val="0000FF"/>
                          </a:solidFill>
                          <a:latin typeface="Cambria Math" panose="02040503050406030204" pitchFamily="18" charset="0"/>
                        </a:rPr>
                        <m:t>𝒙</m:t>
                      </m:r>
                      <m:r>
                        <a:rPr lang="en-US" altLang="zh-CN" sz="2800" b="1" i="1" smtClean="0">
                          <a:solidFill>
                            <a:srgbClr val="0000FF"/>
                          </a:solidFill>
                          <a:latin typeface="Cambria Math" panose="02040503050406030204" pitchFamily="18" charset="0"/>
                        </a:rPr>
                        <m:t>     </m:t>
                      </m:r>
                      <m:r>
                        <a:rPr lang="en-US" altLang="zh-CN" sz="2800" b="1" i="1" smtClean="0">
                          <a:solidFill>
                            <a:srgbClr val="0000FF"/>
                          </a:solidFill>
                          <a:latin typeface="Cambria Math" panose="02040503050406030204" pitchFamily="18" charset="0"/>
                        </a:rPr>
                        <m:t>𝒇𝒐𝒓</m:t>
                      </m:r>
                      <m:r>
                        <a:rPr lang="en-US" altLang="zh-CN" sz="2800" b="1" i="1" smtClean="0">
                          <a:solidFill>
                            <a:srgbClr val="0000FF"/>
                          </a:solidFill>
                          <a:latin typeface="Cambria Math" panose="02040503050406030204" pitchFamily="18" charset="0"/>
                        </a:rPr>
                        <m:t> </m:t>
                      </m:r>
                      <m:r>
                        <a:rPr lang="en-US" altLang="zh-CN" sz="2800" b="1" i="1" smtClean="0">
                          <a:solidFill>
                            <a:srgbClr val="0000FF"/>
                          </a:solidFill>
                          <a:latin typeface="Cambria Math" panose="02040503050406030204" pitchFamily="18" charset="0"/>
                        </a:rPr>
                        <m:t>𝒙</m:t>
                      </m:r>
                      <m:r>
                        <a:rPr lang="en-US" altLang="zh-CN" sz="2800" b="1" i="1" smtClean="0">
                          <a:solidFill>
                            <a:srgbClr val="0000FF"/>
                          </a:solidFill>
                          <a:latin typeface="Cambria Math" panose="02040503050406030204" pitchFamily="18" charset="0"/>
                          <a:ea typeface="Cambria Math" panose="02040503050406030204" pitchFamily="18" charset="0"/>
                        </a:rPr>
                        <m:t>≪</m:t>
                      </m:r>
                      <m:r>
                        <a:rPr lang="en-US" altLang="zh-CN" sz="2800" b="1" i="1" smtClean="0">
                          <a:solidFill>
                            <a:srgbClr val="0000FF"/>
                          </a:solidFill>
                          <a:latin typeface="Cambria Math" panose="02040503050406030204" pitchFamily="18" charset="0"/>
                          <a:ea typeface="Cambria Math" panose="02040503050406030204" pitchFamily="18" charset="0"/>
                        </a:rPr>
                        <m:t>𝟏</m:t>
                      </m:r>
                    </m:oMath>
                  </m:oMathPara>
                </a14:m>
                <a:endParaRPr lang="zh-CN" altLang="en-US" b="1" dirty="0"/>
              </a:p>
            </p:txBody>
          </p:sp>
        </mc:Choice>
        <mc:Fallback>
          <p:sp>
            <p:nvSpPr>
              <p:cNvPr id="3" name="矩形 2"/>
              <p:cNvSpPr>
                <a:spLocks noRot="1" noChangeAspect="1" noMove="1" noResize="1" noEditPoints="1" noAdjustHandles="1" noChangeArrowheads="1" noChangeShapeType="1" noTextEdit="1"/>
              </p:cNvSpPr>
              <p:nvPr/>
            </p:nvSpPr>
            <p:spPr>
              <a:xfrm>
                <a:off x="520832" y="2883069"/>
                <a:ext cx="5677260" cy="917367"/>
              </a:xfrm>
              <a:prstGeom prst="rect">
                <a:avLst/>
              </a:prstGeom>
              <a:blipFill rotWithShape="1">
                <a:blip r:embed="rId3"/>
                <a:stretch>
                  <a:fillRect l="-2" t="-18" r="9" b="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611560" y="4077072"/>
                <a:ext cx="4761816" cy="5618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type m:val="lin"/>
                          <m:ctrlPr>
                            <a:rPr lang="zh-CN" altLang="en-US" sz="2800" b="1" i="1" smtClean="0">
                              <a:solidFill>
                                <a:srgbClr val="0000FF"/>
                              </a:solidFill>
                              <a:latin typeface="Cambria Math" panose="02040503050406030204" pitchFamily="18" charset="0"/>
                            </a:rPr>
                          </m:ctrlPr>
                        </m:fPr>
                        <m:num>
                          <m:d>
                            <m:dPr>
                              <m:ctrlPr>
                                <a:rPr lang="zh-CN" altLang="en-US" sz="2800" b="1" i="1">
                                  <a:solidFill>
                                    <a:srgbClr val="0000FF"/>
                                  </a:solidFill>
                                  <a:latin typeface="Cambria Math" panose="02040503050406030204" pitchFamily="18" charset="0"/>
                                </a:rPr>
                              </m:ctrlPr>
                            </m:dPr>
                            <m:e>
                              <m:r>
                                <a:rPr lang="zh-CN" altLang="en-US" sz="2800" b="1" i="1">
                                  <a:solidFill>
                                    <a:srgbClr val="0000FF"/>
                                  </a:solidFill>
                                  <a:latin typeface="Cambria Math" panose="02040503050406030204" pitchFamily="18" charset="0"/>
                                </a:rPr>
                                <m:t>𝑾</m:t>
                              </m:r>
                              <m:r>
                                <a:rPr lang="zh-CN" altLang="en-US" sz="2800" b="1" i="1">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𝒙</m:t>
                              </m:r>
                            </m:e>
                          </m:d>
                        </m:num>
                        <m:den>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𝑳</m:t>
                              </m:r>
                            </m:e>
                            <m:sub>
                              <m:r>
                                <a:rPr lang="zh-CN" altLang="en-US" sz="2800" b="1" i="1">
                                  <a:solidFill>
                                    <a:srgbClr val="0000FF"/>
                                  </a:solidFill>
                                  <a:latin typeface="Cambria Math" panose="02040503050406030204" pitchFamily="18" charset="0"/>
                                </a:rPr>
                                <m:t>𝒑</m:t>
                              </m:r>
                            </m:sub>
                          </m:sSub>
                          <m:r>
                            <a:rPr lang="zh-CN" altLang="en-US" sz="2800" b="1" i="1" smtClean="0">
                              <a:solidFill>
                                <a:srgbClr val="0000FF"/>
                              </a:solidFill>
                              <a:latin typeface="Cambria Math" panose="02040503050406030204" pitchFamily="18" charset="0"/>
                            </a:rPr>
                            <m:t>≪</m:t>
                          </m:r>
                          <m:r>
                            <a:rPr lang="en-US" altLang="zh-CN" sz="2800" b="1" i="1" smtClean="0">
                              <a:solidFill>
                                <a:srgbClr val="0000FF"/>
                              </a:solidFill>
                              <a:latin typeface="Cambria Math" panose="02040503050406030204" pitchFamily="18" charset="0"/>
                            </a:rPr>
                            <m:t>𝟏</m:t>
                          </m:r>
                          <m:r>
                            <a:rPr lang="en-US" altLang="zh-CN" sz="2800" b="1" i="1" smtClean="0">
                              <a:solidFill>
                                <a:srgbClr val="0000FF"/>
                              </a:solidFill>
                              <a:latin typeface="Cambria Math" panose="02040503050406030204" pitchFamily="18" charset="0"/>
                            </a:rPr>
                            <m:t>,</m:t>
                          </m:r>
                          <m:f>
                            <m:fPr>
                              <m:type m:val="lin"/>
                              <m:ctrlPr>
                                <a:rPr lang="zh-CN" altLang="en-US" sz="2800" b="1" i="1">
                                  <a:solidFill>
                                    <a:srgbClr val="0000FF"/>
                                  </a:solidFill>
                                  <a:latin typeface="Cambria Math" panose="02040503050406030204" pitchFamily="18" charset="0"/>
                                </a:rPr>
                              </m:ctrlPr>
                            </m:fPr>
                            <m:num>
                              <m:r>
                                <a:rPr lang="en-US" altLang="zh-CN" sz="2800" b="1" i="1" smtClean="0">
                                  <a:solidFill>
                                    <a:srgbClr val="0000FF"/>
                                  </a:solidFill>
                                  <a:latin typeface="Cambria Math" panose="02040503050406030204" pitchFamily="18" charset="0"/>
                                </a:rPr>
                                <m:t> </m:t>
                              </m:r>
                              <m:r>
                                <a:rPr lang="zh-CN" altLang="en-US" sz="2800" b="1" i="1">
                                  <a:solidFill>
                                    <a:srgbClr val="0000FF"/>
                                  </a:solidFill>
                                  <a:latin typeface="Cambria Math" panose="02040503050406030204" pitchFamily="18" charset="0"/>
                                </a:rPr>
                                <m:t>𝑾</m:t>
                              </m:r>
                            </m:num>
                            <m:den>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𝑳</m:t>
                                  </m:r>
                                </m:e>
                                <m:sub>
                                  <m:r>
                                    <a:rPr lang="zh-CN" altLang="en-US" sz="2800" b="1" i="1">
                                      <a:solidFill>
                                        <a:srgbClr val="0000FF"/>
                                      </a:solidFill>
                                      <a:latin typeface="Cambria Math" panose="02040503050406030204" pitchFamily="18" charset="0"/>
                                    </a:rPr>
                                    <m:t>𝑷</m:t>
                                  </m:r>
                                </m:sub>
                              </m:sSub>
                            </m:den>
                          </m:f>
                          <m:r>
                            <a:rPr lang="zh-CN" altLang="en-US" sz="2800" b="1" i="1" smtClean="0">
                              <a:solidFill>
                                <a:srgbClr val="0000FF"/>
                              </a:solidFill>
                              <a:latin typeface="Cambria Math" panose="02040503050406030204" pitchFamily="18" charset="0"/>
                            </a:rPr>
                            <m:t>≪</m:t>
                          </m:r>
                          <m:r>
                            <a:rPr lang="en-US" altLang="zh-CN" sz="2800" b="1" i="1" smtClean="0">
                              <a:solidFill>
                                <a:srgbClr val="0000FF"/>
                              </a:solidFill>
                              <a:latin typeface="Cambria Math" panose="02040503050406030204" pitchFamily="18" charset="0"/>
                            </a:rPr>
                            <m:t>𝟏</m:t>
                          </m:r>
                        </m:den>
                      </m:f>
                    </m:oMath>
                  </m:oMathPara>
                </a14:m>
                <a:endParaRPr lang="zh-CN" altLang="en-US" sz="2800" b="1" dirty="0"/>
              </a:p>
            </p:txBody>
          </p:sp>
        </mc:Choice>
        <mc:Fallback>
          <p:sp>
            <p:nvSpPr>
              <p:cNvPr id="10" name="矩形 9"/>
              <p:cNvSpPr>
                <a:spLocks noRot="1" noChangeAspect="1" noMove="1" noResize="1" noEditPoints="1" noAdjustHandles="1" noChangeArrowheads="1" noChangeShapeType="1" noTextEdit="1"/>
              </p:cNvSpPr>
              <p:nvPr/>
            </p:nvSpPr>
            <p:spPr>
              <a:xfrm>
                <a:off x="611560" y="4077072"/>
                <a:ext cx="4761816" cy="561820"/>
              </a:xfrm>
              <a:prstGeom prst="rect">
                <a:avLst/>
              </a:prstGeom>
              <a:blipFill rotWithShape="1">
                <a:blip r:embed="rId4"/>
                <a:stretch>
                  <a:fillRect l="-1" t="-66" b="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292234" y="5024016"/>
                <a:ext cx="7304102" cy="52322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sz="2800" b="1" i="1" smtClean="0">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𝒑</m:t>
                          </m:r>
                        </m:e>
                        <m:sub>
                          <m:r>
                            <a:rPr lang="zh-CN" altLang="en-US" sz="2800" b="1" i="1">
                              <a:solidFill>
                                <a:srgbClr val="0000FF"/>
                              </a:solidFill>
                              <a:latin typeface="Cambria Math" panose="02040503050406030204" pitchFamily="18" charset="0"/>
                            </a:rPr>
                            <m:t>𝒏</m:t>
                          </m:r>
                        </m:sub>
                      </m:sSub>
                      <m:r>
                        <a:rPr lang="zh-CN" altLang="en-US" sz="2800" b="1" i="1">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𝒙</m:t>
                      </m:r>
                      <m:r>
                        <a:rPr lang="zh-CN" altLang="en-US" sz="2800" b="1" i="1">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𝒑</m:t>
                          </m:r>
                        </m:e>
                        <m:sub>
                          <m:r>
                            <a:rPr lang="zh-CN" altLang="en-US" sz="2800" b="1" i="1">
                              <a:solidFill>
                                <a:srgbClr val="0000FF"/>
                              </a:solidFill>
                              <a:latin typeface="Cambria Math" panose="02040503050406030204" pitchFamily="18" charset="0"/>
                            </a:rPr>
                            <m:t>𝒏</m:t>
                          </m:r>
                          <m:r>
                            <a:rPr lang="zh-CN" altLang="en-US" sz="2800" b="1" i="1">
                              <a:solidFill>
                                <a:srgbClr val="0000FF"/>
                              </a:solidFill>
                              <a:latin typeface="Cambria Math" panose="02040503050406030204" pitchFamily="18" charset="0"/>
                            </a:rPr>
                            <m:t>𝟎</m:t>
                          </m:r>
                        </m:sub>
                      </m:sSub>
                      <m:r>
                        <a:rPr lang="zh-CN" altLang="en-US" sz="2800" b="1" i="1">
                          <a:solidFill>
                            <a:srgbClr val="0000FF"/>
                          </a:solidFill>
                          <a:latin typeface="Cambria Math" panose="02040503050406030204" pitchFamily="18" charset="0"/>
                        </a:rPr>
                        <m:t>＋</m:t>
                      </m:r>
                      <m:d>
                        <m:dPr>
                          <m:begChr m:val="["/>
                          <m:endChr m:val="]"/>
                          <m:ctrlPr>
                            <a:rPr lang="zh-CN" altLang="en-US" sz="2800" b="1" i="1">
                              <a:solidFill>
                                <a:srgbClr val="0000FF"/>
                              </a:solidFill>
                              <a:latin typeface="Cambria Math" panose="02040503050406030204" pitchFamily="18" charset="0"/>
                            </a:rPr>
                          </m:ctrlPr>
                        </m:dPr>
                        <m:e>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𝒑</m:t>
                              </m:r>
                            </m:e>
                            <m:sub>
                              <m:r>
                                <a:rPr lang="zh-CN" altLang="en-US" sz="2800" b="1" i="1">
                                  <a:solidFill>
                                    <a:srgbClr val="0000FF"/>
                                  </a:solidFill>
                                  <a:latin typeface="Cambria Math" panose="02040503050406030204" pitchFamily="18" charset="0"/>
                                </a:rPr>
                                <m:t>𝒏</m:t>
                              </m:r>
                            </m:sub>
                          </m:sSub>
                          <m:r>
                            <a:rPr lang="zh-CN" altLang="en-US" sz="2800" b="1" i="1">
                              <a:solidFill>
                                <a:srgbClr val="0000FF"/>
                              </a:solidFill>
                              <a:latin typeface="Cambria Math" panose="02040503050406030204" pitchFamily="18" charset="0"/>
                            </a:rPr>
                            <m:t>(</m:t>
                          </m:r>
                          <m:r>
                            <a:rPr lang="zh-CN" altLang="en-US" sz="2800" b="1">
                              <a:solidFill>
                                <a:srgbClr val="0000FF"/>
                              </a:solidFill>
                              <a:latin typeface="Cambria Math" panose="02040503050406030204" pitchFamily="18" charset="0"/>
                            </a:rPr>
                            <m:t>𝟎</m:t>
                          </m:r>
                          <m:r>
                            <a:rPr lang="zh-CN" altLang="en-US" sz="2800" b="1" i="1">
                              <a:solidFill>
                                <a:srgbClr val="0000FF"/>
                              </a:solidFill>
                              <a:latin typeface="Cambria Math" panose="02040503050406030204" pitchFamily="18" charset="0"/>
                            </a:rPr>
                            <m:t>)</m:t>
                          </m:r>
                          <m:r>
                            <a:rPr lang="zh-CN" altLang="en-US" sz="2800" b="1">
                              <a:solidFill>
                                <a:srgbClr val="0000FF"/>
                              </a:solidFill>
                              <a:latin typeface="Cambria Math" panose="02040503050406030204" pitchFamily="18" charset="0"/>
                            </a:rPr>
                            <m:t>−</m:t>
                          </m:r>
                          <m:sSub>
                            <m:sSubPr>
                              <m:ctrlPr>
                                <a:rPr lang="zh-CN" altLang="en-US" sz="2800" b="1" i="1">
                                  <a:solidFill>
                                    <a:srgbClr val="0000FF"/>
                                  </a:solidFill>
                                  <a:latin typeface="Cambria Math" panose="02040503050406030204" pitchFamily="18" charset="0"/>
                                </a:rPr>
                              </m:ctrlPr>
                            </m:sSubPr>
                            <m:e>
                              <m:r>
                                <a:rPr lang="zh-CN" altLang="en-US" sz="2800" b="1" i="1">
                                  <a:solidFill>
                                    <a:srgbClr val="0000FF"/>
                                  </a:solidFill>
                                  <a:latin typeface="Cambria Math" panose="02040503050406030204" pitchFamily="18" charset="0"/>
                                </a:rPr>
                                <m:t>𝒑</m:t>
                              </m:r>
                            </m:e>
                            <m:sub>
                              <m:r>
                                <a:rPr lang="zh-CN" altLang="en-US" sz="2800" b="1" i="1">
                                  <a:solidFill>
                                    <a:srgbClr val="0000FF"/>
                                  </a:solidFill>
                                  <a:latin typeface="Cambria Math" panose="02040503050406030204" pitchFamily="18" charset="0"/>
                                </a:rPr>
                                <m:t>𝒏</m:t>
                              </m:r>
                              <m:r>
                                <a:rPr lang="zh-CN" altLang="en-US" sz="2800" b="1" i="1">
                                  <a:solidFill>
                                    <a:srgbClr val="0000FF"/>
                                  </a:solidFill>
                                  <a:latin typeface="Cambria Math" panose="02040503050406030204" pitchFamily="18" charset="0"/>
                                </a:rPr>
                                <m:t>𝟎</m:t>
                              </m:r>
                            </m:sub>
                          </m:sSub>
                        </m:e>
                      </m:d>
                      <m:d>
                        <m:dPr>
                          <m:ctrlPr>
                            <a:rPr lang="en-US" altLang="zh-CN" sz="2800" b="1" i="1" smtClean="0">
                              <a:solidFill>
                                <a:srgbClr val="0000FF"/>
                              </a:solidFill>
                              <a:latin typeface="Cambria Math" panose="02040503050406030204" pitchFamily="18" charset="0"/>
                            </a:rPr>
                          </m:ctrlPr>
                        </m:dPr>
                        <m:e>
                          <m:r>
                            <a:rPr lang="en-US" altLang="zh-CN" sz="2800" b="1" i="1" smtClean="0">
                              <a:solidFill>
                                <a:srgbClr val="0000FF"/>
                              </a:solidFill>
                              <a:latin typeface="Cambria Math" panose="02040503050406030204" pitchFamily="18" charset="0"/>
                            </a:rPr>
                            <m:t>𝟏</m:t>
                          </m:r>
                          <m:r>
                            <a:rPr lang="en-US" altLang="zh-CN" sz="2800" b="1" i="1" smtClean="0">
                              <a:solidFill>
                                <a:srgbClr val="0000FF"/>
                              </a:solidFill>
                              <a:latin typeface="Cambria Math" panose="02040503050406030204" pitchFamily="18" charset="0"/>
                            </a:rPr>
                            <m:t>−</m:t>
                          </m:r>
                          <m:f>
                            <m:fPr>
                              <m:type m:val="lin"/>
                              <m:ctrlPr>
                                <a:rPr lang="en-US" altLang="zh-CN" sz="2800" b="1" i="1" smtClean="0">
                                  <a:solidFill>
                                    <a:srgbClr val="0000FF"/>
                                  </a:solidFill>
                                  <a:latin typeface="Cambria Math" panose="02040503050406030204" pitchFamily="18" charset="0"/>
                                </a:rPr>
                              </m:ctrlPr>
                            </m:fPr>
                            <m:num>
                              <m:r>
                                <a:rPr lang="en-US" altLang="zh-CN" sz="2800" b="1" i="1" smtClean="0">
                                  <a:solidFill>
                                    <a:srgbClr val="0000FF"/>
                                  </a:solidFill>
                                  <a:latin typeface="Cambria Math" panose="02040503050406030204" pitchFamily="18" charset="0"/>
                                </a:rPr>
                                <m:t>𝒙</m:t>
                              </m:r>
                            </m:num>
                            <m:den>
                              <m:r>
                                <a:rPr lang="en-US" altLang="zh-CN" sz="2800" b="1" i="1" smtClean="0">
                                  <a:solidFill>
                                    <a:srgbClr val="0000FF"/>
                                  </a:solidFill>
                                  <a:latin typeface="Cambria Math" panose="02040503050406030204" pitchFamily="18" charset="0"/>
                                </a:rPr>
                                <m:t>𝑾</m:t>
                              </m:r>
                            </m:den>
                          </m:f>
                        </m:e>
                      </m:d>
                    </m:oMath>
                  </m:oMathPara>
                </a14:m>
                <a:endParaRPr lang="zh-CN" altLang="en-US" dirty="0"/>
              </a:p>
            </p:txBody>
          </p:sp>
        </mc:Choice>
        <mc:Fallback>
          <p:sp>
            <p:nvSpPr>
              <p:cNvPr id="11" name="矩形 10"/>
              <p:cNvSpPr>
                <a:spLocks noRot="1" noChangeAspect="1" noMove="1" noResize="1" noEditPoints="1" noAdjustHandles="1" noChangeArrowheads="1" noChangeShapeType="1" noTextEdit="1"/>
              </p:cNvSpPr>
              <p:nvPr/>
            </p:nvSpPr>
            <p:spPr>
              <a:xfrm>
                <a:off x="292234" y="5024016"/>
                <a:ext cx="7304102" cy="523220"/>
              </a:xfrm>
              <a:prstGeom prst="rect">
                <a:avLst/>
              </a:prstGeom>
              <a:blipFill rotWithShape="1">
                <a:blip r:embed="rId5"/>
                <a:stretch>
                  <a:fillRect l="-2" t="-101" r="6" b="98"/>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4F203FF-941D-4A5A-99B2-D6961B6629A3}" type="slidenum">
              <a:rPr lang="zh-CN" altLang="en-US"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789940" y="116840"/>
                <a:ext cx="7944485" cy="2399665"/>
              </a:xfrm>
              <a:prstGeom prst="rect">
                <a:avLst/>
              </a:prstGeom>
              <a:noFill/>
            </p:spPr>
            <p:txBody>
              <a:bodyPr wrap="square" rtlCol="0">
                <a:spAutoFit/>
              </a:bodyPr>
              <a:lstStyle/>
              <a:p>
                <a:pPr algn="just">
                  <a:lnSpc>
                    <a:spcPct val="125000"/>
                  </a:lnSpc>
                </a:pPr>
                <a:r>
                  <a:rPr lang="en-US" altLang="zh-CN" sz="2400" b="1" dirty="0">
                    <a:solidFill>
                      <a:schemeClr val="tx1"/>
                    </a:solidFill>
                    <a:latin typeface="黑体" panose="02010609060101010101" pitchFamily="2" charset="-122"/>
                    <a:ea typeface="黑体" panose="02010609060101010101" pitchFamily="2" charset="-122"/>
                    <a:cs typeface="Times New Roman" panose="02020603050405020304" pitchFamily="18" charset="0"/>
                  </a:rPr>
                  <a:t>The hole concentration in  p type </a:t>
                </a:r>
                <a:r>
                  <a:rPr lang="en-US" altLang="zh-CN" sz="2400" b="1" dirty="0" err="1">
                    <a:solidFill>
                      <a:schemeClr val="tx1"/>
                    </a:solidFill>
                    <a:latin typeface="黑体" panose="02010609060101010101" pitchFamily="2" charset="-122"/>
                    <a:ea typeface="黑体" panose="02010609060101010101" pitchFamily="2" charset="-122"/>
                    <a:cs typeface="Times New Roman" panose="02020603050405020304" pitchFamily="18" charset="0"/>
                  </a:rPr>
                  <a:t>GaAs</a:t>
                </a:r>
                <a:r>
                  <a:rPr lang="en-US" altLang="zh-CN" sz="2400" b="1" dirty="0">
                    <a:solidFill>
                      <a:schemeClr val="tx1"/>
                    </a:solidFill>
                    <a:latin typeface="黑体" panose="02010609060101010101" pitchFamily="2" charset="-122"/>
                    <a:ea typeface="黑体" panose="02010609060101010101" pitchFamily="2" charset="-122"/>
                    <a:cs typeface="Times New Roman" panose="02020603050405020304" pitchFamily="18" charset="0"/>
                  </a:rPr>
                  <a:t> is given by </a:t>
                </a:r>
                <a:r>
                  <a:rPr lang="en-US" altLang="zh-CN" sz="2400" b="1" dirty="0">
                    <a:solidFill>
                      <a:srgbClr val="C00000"/>
                    </a:solidFill>
                    <a:latin typeface="黑体" panose="02010609060101010101" pitchFamily="2" charset="-122"/>
                    <a:ea typeface="黑体" panose="02010609060101010101" pitchFamily="2" charset="-122"/>
                    <a:cs typeface="Times New Roman" panose="02020603050405020304" pitchFamily="18" charset="0"/>
                  </a:rPr>
                  <a:t>p=10</a:t>
                </a:r>
                <a:r>
                  <a:rPr lang="en-US" altLang="zh-CN" sz="2400" b="1" baseline="30000" dirty="0">
                    <a:solidFill>
                      <a:srgbClr val="C00000"/>
                    </a:solidFill>
                    <a:latin typeface="黑体" panose="02010609060101010101" pitchFamily="2" charset="-122"/>
                    <a:ea typeface="黑体" panose="02010609060101010101" pitchFamily="2" charset="-122"/>
                    <a:cs typeface="Times New Roman" panose="02020603050405020304" pitchFamily="18" charset="0"/>
                  </a:rPr>
                  <a:t>16</a:t>
                </a:r>
                <a:r>
                  <a:rPr lang="en-US" altLang="zh-CN" sz="2400" b="1" dirty="0">
                    <a:solidFill>
                      <a:srgbClr val="C00000"/>
                    </a:solidFill>
                    <a:latin typeface="黑体" panose="02010609060101010101" pitchFamily="2" charset="-122"/>
                    <a:ea typeface="黑体" panose="02010609060101010101" pitchFamily="2" charset="-122"/>
                    <a:cs typeface="Times New Roman" panose="02020603050405020304" pitchFamily="18" charset="0"/>
                  </a:rPr>
                  <a:t>(1-x/L) cm</a:t>
                </a:r>
                <a:r>
                  <a:rPr lang="en-US" altLang="zh-CN" sz="2400" b="1" baseline="30000" dirty="0">
                    <a:solidFill>
                      <a:srgbClr val="C00000"/>
                    </a:solidFill>
                    <a:latin typeface="黑体" panose="02010609060101010101" pitchFamily="2" charset="-122"/>
                    <a:ea typeface="黑体" panose="02010609060101010101" pitchFamily="2" charset="-122"/>
                    <a:cs typeface="Times New Roman" panose="02020603050405020304" pitchFamily="18" charset="0"/>
                  </a:rPr>
                  <a:t>-3</a:t>
                </a:r>
                <a:r>
                  <a:rPr lang="en-US" altLang="zh-CN" sz="2400" b="1" dirty="0">
                    <a:solidFill>
                      <a:schemeClr val="tx1"/>
                    </a:solidFill>
                    <a:latin typeface="黑体" panose="02010609060101010101" pitchFamily="2" charset="-122"/>
                    <a:ea typeface="黑体" panose="02010609060101010101" pitchFamily="2" charset="-122"/>
                    <a:cs typeface="Times New Roman" panose="02020603050405020304" pitchFamily="18" charset="0"/>
                  </a:rPr>
                  <a:t> for 0</a:t>
                </a:r>
                <a14:m>
                  <m:oMath xmlns:m="http://schemas.openxmlformats.org/officeDocument/2006/math">
                    <m:r>
                      <a:rPr lang="en-US" altLang="zh-CN" sz="2400" b="1" i="1" dirty="0" smtClean="0">
                        <a:solidFill>
                          <a:schemeClr val="tx1"/>
                        </a:solidFill>
                        <a:latin typeface="Cambria Math" panose="02040503050406030204" pitchFamily="18" charset="0"/>
                        <a:ea typeface="Cambria Math" panose="02040503050406030204" pitchFamily="18" charset="0"/>
                      </a:rPr>
                      <m:t>≤</m:t>
                    </m:r>
                  </m:oMath>
                </a14:m>
                <a:r>
                  <a:rPr lang="en-US" altLang="zh-CN" sz="2400" b="1" dirty="0">
                    <a:solidFill>
                      <a:schemeClr val="tx1"/>
                    </a:solidFill>
                    <a:latin typeface="黑体" panose="02010609060101010101" pitchFamily="2" charset="-122"/>
                    <a:ea typeface="黑体" panose="02010609060101010101" pitchFamily="2" charset="-122"/>
                    <a:cs typeface="Times New Roman" panose="02020603050405020304" pitchFamily="18" charset="0"/>
                  </a:rPr>
                  <a:t>x</a:t>
                </a:r>
                <a14:m>
                  <m:oMath xmlns:m="http://schemas.openxmlformats.org/officeDocument/2006/math">
                    <m:r>
                      <a:rPr lang="en-US" altLang="zh-CN" sz="2400" b="1" i="1" dirty="0" smtClean="0">
                        <a:solidFill>
                          <a:schemeClr val="tx1"/>
                        </a:solidFill>
                        <a:latin typeface="Cambria Math" panose="02040503050406030204" pitchFamily="18" charset="0"/>
                        <a:ea typeface="Cambria Math" panose="02040503050406030204" pitchFamily="18" charset="0"/>
                      </a:rPr>
                      <m:t>≤</m:t>
                    </m:r>
                  </m:oMath>
                </a14:m>
                <a:r>
                  <a:rPr lang="en-US" altLang="zh-CN" sz="2400" b="1" dirty="0">
                    <a:solidFill>
                      <a:schemeClr val="tx1"/>
                    </a:solidFill>
                    <a:latin typeface="黑体" panose="02010609060101010101" pitchFamily="2" charset="-122"/>
                    <a:ea typeface="黑体" panose="02010609060101010101" pitchFamily="2" charset="-122"/>
                    <a:cs typeface="Times New Roman" panose="02020603050405020304" pitchFamily="18" charset="0"/>
                  </a:rPr>
                  <a:t>L where </a:t>
                </a:r>
                <a:r>
                  <a:rPr lang="en-US" altLang="zh-CN" sz="2400" b="1" dirty="0">
                    <a:solidFill>
                      <a:srgbClr val="C00000"/>
                    </a:solidFill>
                    <a:latin typeface="黑体" panose="02010609060101010101" pitchFamily="2" charset="-122"/>
                    <a:ea typeface="黑体" panose="02010609060101010101" pitchFamily="2" charset="-122"/>
                    <a:cs typeface="Times New Roman" panose="02020603050405020304" pitchFamily="18" charset="0"/>
                  </a:rPr>
                  <a:t>L=10 </a:t>
                </a:r>
                <a:r>
                  <a:rPr lang="en-US" altLang="zh-CN" sz="2400" b="1" dirty="0">
                    <a:solidFill>
                      <a:srgbClr val="C00000"/>
                    </a:solidFill>
                    <a:latin typeface="黑体" panose="02010609060101010101" pitchFamily="2" charset="-122"/>
                    <a:ea typeface="黑体" panose="02010609060101010101" pitchFamily="2" charset="-122"/>
                    <a:cs typeface="Times New Roman" panose="02020603050405020304" pitchFamily="18" charset="0"/>
                    <a:sym typeface="Symbol" panose="05050102010706020507" pitchFamily="18" charset="2"/>
                  </a:rPr>
                  <a:t>m</a:t>
                </a:r>
                <a:r>
                  <a:rPr lang="en-US" altLang="zh-CN" sz="2400" b="1" dirty="0">
                    <a:solidFill>
                      <a:schemeClr val="tx1"/>
                    </a:solidFill>
                    <a:latin typeface="黑体" panose="02010609060101010101" pitchFamily="2" charset="-122"/>
                    <a:ea typeface="黑体" panose="02010609060101010101" pitchFamily="2" charset="-122"/>
                    <a:cs typeface="Times New Roman" panose="02020603050405020304" pitchFamily="18" charset="0"/>
                    <a:sym typeface="Symbol" panose="05050102010706020507" pitchFamily="18" charset="2"/>
                  </a:rPr>
                  <a:t>. the hole diffusion coefficient is 10 cm</a:t>
                </a:r>
                <a:r>
                  <a:rPr lang="en-US" altLang="zh-CN" sz="2400" b="1" baseline="30000" dirty="0">
                    <a:solidFill>
                      <a:schemeClr val="tx1"/>
                    </a:solidFill>
                    <a:latin typeface="黑体" panose="02010609060101010101" pitchFamily="2" charset="-122"/>
                    <a:ea typeface="黑体" panose="02010609060101010101" pitchFamily="2" charset="-122"/>
                    <a:cs typeface="Times New Roman" panose="02020603050405020304" pitchFamily="18" charset="0"/>
                    <a:sym typeface="Symbol" panose="05050102010706020507" pitchFamily="18" charset="2"/>
                  </a:rPr>
                  <a:t>2</a:t>
                </a:r>
                <a:r>
                  <a:rPr lang="en-US" altLang="zh-CN" sz="2400" b="1" dirty="0">
                    <a:solidFill>
                      <a:schemeClr val="tx1"/>
                    </a:solidFill>
                    <a:latin typeface="黑体" panose="02010609060101010101" pitchFamily="2" charset="-122"/>
                    <a:ea typeface="黑体" panose="02010609060101010101" pitchFamily="2" charset="-122"/>
                    <a:cs typeface="Times New Roman" panose="02020603050405020304" pitchFamily="18" charset="0"/>
                    <a:sym typeface="Symbol" panose="05050102010706020507" pitchFamily="18" charset="2"/>
                  </a:rPr>
                  <a:t>/s. Calculate the hole concentration and diffusion current density at (a) </a:t>
                </a:r>
                <a:r>
                  <a:rPr lang="en-US" altLang="zh-CN" sz="2400" b="1" dirty="0">
                    <a:solidFill>
                      <a:srgbClr val="C00000"/>
                    </a:solidFill>
                    <a:latin typeface="黑体" panose="02010609060101010101" pitchFamily="2" charset="-122"/>
                    <a:ea typeface="黑体" panose="02010609060101010101" pitchFamily="2" charset="-122"/>
                    <a:cs typeface="Times New Roman" panose="02020603050405020304" pitchFamily="18" charset="0"/>
                    <a:sym typeface="Symbol" panose="05050102010706020507" pitchFamily="18" charset="2"/>
                  </a:rPr>
                  <a:t>x=0, (b) x=5 and (c) x=10m.</a:t>
                </a:r>
                <a:endParaRPr lang="en-US" altLang="zh-CN" sz="2400" b="1" dirty="0">
                  <a:solidFill>
                    <a:srgbClr val="C00000"/>
                  </a:solidFill>
                  <a:latin typeface="黑体" panose="02010609060101010101" pitchFamily="2" charset="-122"/>
                  <a:ea typeface="黑体" panose="02010609060101010101" pitchFamily="2" charset="-122"/>
                  <a:cs typeface="Times New Roman" panose="02020603050405020304" pitchFamily="18" charset="0"/>
                  <a:sym typeface="Symbol" panose="05050102010706020507" pitchFamily="18" charset="2"/>
                </a:endParaRPr>
              </a:p>
            </p:txBody>
          </p:sp>
        </mc:Choice>
        <mc:Fallback>
          <p:sp>
            <p:nvSpPr>
              <p:cNvPr id="3" name="文本框 2"/>
              <p:cNvSpPr txBox="1">
                <a:spLocks noRot="1" noChangeAspect="1" noMove="1" noResize="1" noEditPoints="1" noAdjustHandles="1" noChangeArrowheads="1" noChangeShapeType="1" noTextEdit="1"/>
              </p:cNvSpPr>
              <p:nvPr/>
            </p:nvSpPr>
            <p:spPr>
              <a:xfrm>
                <a:off x="789940" y="116840"/>
                <a:ext cx="7944485" cy="239966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Object 4">
                <a:hlinkClick r:id="" action="ppaction://ole?verb=1"/>
              </p:cNvPr>
              <p:cNvSpPr txBox="1"/>
              <p:nvPr/>
            </p:nvSpPr>
            <p:spPr bwMode="auto">
              <a:xfrm>
                <a:off x="179070" y="3317875"/>
                <a:ext cx="5626100" cy="3087370"/>
              </a:xfrm>
              <a:prstGeom prst="rect">
                <a:avLst/>
              </a:prstGeom>
              <a:noFill/>
            </p:spPr>
            <p:txBody>
              <a:bodyPr>
                <a:normAutofit fontScale="85000"/>
              </a:bodyPr>
              <a:lstStyle/>
              <a:p>
                <a:pPr>
                  <a:lnSpc>
                    <a:spcPct val="150000"/>
                  </a:lnSpc>
                </a:pPr>
                <a14:m>
                  <m:oMathPara xmlns:m="http://schemas.openxmlformats.org/officeDocument/2006/math">
                    <m:oMathParaPr>
                      <m:jc m:val="left"/>
                    </m:oMathParaPr>
                    <m:oMath xmlns:m="http://schemas.openxmlformats.org/officeDocument/2006/math">
                      <m:sSub>
                        <m:sSubPr>
                          <m:ctrlPr>
                            <a:rPr lang="zh-CN" altLang="en-US" sz="2800" b="1" i="1" smtClean="0">
                              <a:solidFill>
                                <a:srgbClr val="0000FF"/>
                              </a:solidFill>
                              <a:latin typeface="Cambria Math" panose="02040503050406030204" pitchFamily="18" charset="0"/>
                              <a:ea typeface="黑体" panose="02010609060101010101" pitchFamily="2" charset="-122"/>
                              <a:cs typeface="Cambria Math" panose="02040503050406030204" pitchFamily="18" charset="0"/>
                            </a:rPr>
                          </m:ctrlPr>
                        </m:sSubPr>
                        <m:e>
                          <m: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𝐉</m:t>
                          </m:r>
                        </m:e>
                        <m:sub>
                          <m: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𝐩</m:t>
                          </m:r>
                        </m:sub>
                      </m:sSub>
                      <m:r>
                        <a:rPr lang="zh-CN" altLang="en-US" sz="2800" b="1" i="1">
                          <a:solidFill>
                            <a:srgbClr val="0000FF"/>
                          </a:solidFill>
                          <a:latin typeface="Cambria Math" panose="02040503050406030204" pitchFamily="18" charset="0"/>
                          <a:ea typeface="MS Mincho" charset="0"/>
                          <a:cs typeface="Cambria Math" panose="02040503050406030204" pitchFamily="18" charset="0"/>
                        </a:rPr>
                        <m:t>=</m:t>
                      </m:r>
                      <m:r>
                        <m:rPr>
                          <m:nor/>
                        </m:rPr>
                        <a:rPr lang="en-US" altLang="zh-CN" sz="2800" b="1" i="0" smtClean="0">
                          <a:solidFill>
                            <a:srgbClr val="0000FF"/>
                          </a:solidFill>
                          <a:latin typeface="Cambria Math" panose="02040503050406030204" pitchFamily="18" charset="0"/>
                          <a:ea typeface="MS Mincho" charset="0"/>
                          <a:cs typeface="Cambria Math" panose="02040503050406030204" pitchFamily="18" charset="0"/>
                        </a:rPr>
                        <m:t>−</m:t>
                      </m:r>
                      <m:r>
                        <m:rPr>
                          <m:nor/>
                        </m:rP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q</m:t>
                      </m:r>
                      <m:sSub>
                        <m:sSubPr>
                          <m:ctrlP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ctrlPr>
                        </m:sSubPr>
                        <m:e>
                          <m:r>
                            <m:rPr>
                              <m:nor/>
                            </m:rP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D</m:t>
                          </m:r>
                        </m:e>
                        <m:sub>
                          <m: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𝐩</m:t>
                          </m:r>
                        </m:sub>
                      </m:sSub>
                      <m:f>
                        <m:fPr>
                          <m:ctrlP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ctrlPr>
                        </m:fPr>
                        <m:num>
                          <m:r>
                            <m:rPr>
                              <m:nor/>
                            </m:rP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dp</m:t>
                          </m:r>
                        </m:num>
                        <m:den>
                          <m:r>
                            <m:rPr>
                              <m:nor/>
                            </m:rP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dx</m:t>
                          </m:r>
                        </m:den>
                      </m:f>
                      <m:r>
                        <a:rPr lang="zh-CN" altLang="en-US" sz="2800" b="1" i="1">
                          <a:solidFill>
                            <a:srgbClr val="0000FF"/>
                          </a:solidFill>
                          <a:latin typeface="Cambria Math" panose="02040503050406030204" pitchFamily="18" charset="0"/>
                          <a:ea typeface="MS Mincho" charset="0"/>
                          <a:cs typeface="Cambria Math" panose="02040503050406030204" pitchFamily="18" charset="0"/>
                        </a:rPr>
                        <m:t>=</m:t>
                      </m:r>
                      <m:r>
                        <m:rPr>
                          <m:nor/>
                        </m:rP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q</m:t>
                      </m:r>
                      <m:sSub>
                        <m:sSubPr>
                          <m:ctrlP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ctrlPr>
                        </m:sSubPr>
                        <m:e>
                          <m:r>
                            <m:rPr>
                              <m:nor/>
                            </m:rP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D</m:t>
                          </m:r>
                        </m:e>
                        <m:sub>
                          <m: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𝐩</m:t>
                          </m:r>
                        </m:sub>
                      </m:sSub>
                      <m:sSub>
                        <m:sSubPr>
                          <m:ctrlP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ctrlPr>
                        </m:sSubPr>
                        <m:e>
                          <m: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𝐏</m:t>
                          </m:r>
                        </m:e>
                        <m:sub>
                          <m: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𝟎</m:t>
                          </m:r>
                        </m:sub>
                      </m:sSub>
                      <m:r>
                        <m:rPr>
                          <m:nor/>
                        </m:rPr>
                        <a:rPr lang="zh-CN" altLang="en-US" sz="2800" b="1" i="0">
                          <a:solidFill>
                            <a:srgbClr val="0000FF"/>
                          </a:solidFill>
                          <a:latin typeface="Cambria Math" panose="02040503050406030204" pitchFamily="18" charset="0"/>
                          <a:ea typeface="MS Mincho" charset="0"/>
                          <a:cs typeface="Cambria Math" panose="02040503050406030204" pitchFamily="18" charset="0"/>
                        </a:rPr>
                        <m:t>/</m:t>
                      </m:r>
                      <m:r>
                        <m:rPr>
                          <m:nor/>
                        </m:rP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L</m:t>
                      </m:r>
                    </m:oMath>
                    <m:oMath xmlns:m="http://schemas.openxmlformats.org/officeDocument/2006/math">
                      <m:r>
                        <a:rPr lang="en-US" altLang="zh-CN" sz="2800" b="1" i="0" smtClean="0">
                          <a:solidFill>
                            <a:srgbClr val="0000FF"/>
                          </a:solidFill>
                          <a:latin typeface="Cambria Math" panose="02040503050406030204" pitchFamily="18" charset="0"/>
                          <a:ea typeface="MS Mincho" charset="0"/>
                          <a:cs typeface="Cambria Math" panose="02040503050406030204" pitchFamily="18" charset="0"/>
                        </a:rPr>
                        <m:t>=</m:t>
                      </m:r>
                      <m: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t>𝟏</m:t>
                      </m:r>
                      <m:r>
                        <a:rPr lang="zh-CN" altLang="en-US" sz="2800" b="1" i="1">
                          <a:solidFill>
                            <a:srgbClr val="0000FF"/>
                          </a:solidFill>
                          <a:latin typeface="Cambria Math" panose="02040503050406030204" pitchFamily="18" charset="0"/>
                          <a:ea typeface="MS Mincho" charset="0"/>
                          <a:cs typeface="Cambria Math" panose="02040503050406030204" pitchFamily="18" charset="0"/>
                        </a:rPr>
                        <m:t>.</m:t>
                      </m:r>
                      <m: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t>𝟔</m:t>
                      </m:r>
                      <m:r>
                        <a:rPr lang="zh-CN" altLang="en-US" sz="2800" b="1" i="1">
                          <a:solidFill>
                            <a:srgbClr val="0000FF"/>
                          </a:solidFill>
                          <a:latin typeface="Cambria Math" panose="02040503050406030204" pitchFamily="18" charset="0"/>
                          <a:ea typeface="MS Mincho" charset="0"/>
                          <a:cs typeface="Cambria Math" panose="02040503050406030204" pitchFamily="18" charset="0"/>
                        </a:rPr>
                        <m:t>×</m:t>
                      </m:r>
                      <m: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t>𝟏</m:t>
                      </m:r>
                      <m:sSup>
                        <m:sSupPr>
                          <m:ctrlP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ctrlPr>
                        </m:sSupPr>
                        <m:e>
                          <m: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t>𝟎</m:t>
                          </m:r>
                        </m:e>
                        <m:sup>
                          <m:r>
                            <a:rPr lang="zh-CN" altLang="en-US" sz="2800" b="1" i="1">
                              <a:solidFill>
                                <a:srgbClr val="0000FF"/>
                              </a:solidFill>
                              <a:latin typeface="Cambria Math" panose="02040503050406030204" pitchFamily="18" charset="0"/>
                              <a:ea typeface="MS Mincho" charset="0"/>
                              <a:cs typeface="Cambria Math" panose="02040503050406030204" pitchFamily="18" charset="0"/>
                            </a:rPr>
                            <m:t>−</m:t>
                          </m:r>
                          <m: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t>𝟏𝟗</m:t>
                          </m:r>
                        </m:sup>
                      </m:sSup>
                      <m:r>
                        <a:rPr lang="zh-CN" altLang="en-US" sz="2800" b="1" i="1">
                          <a:solidFill>
                            <a:srgbClr val="0000FF"/>
                          </a:solidFill>
                          <a:latin typeface="Cambria Math" panose="02040503050406030204" pitchFamily="18" charset="0"/>
                          <a:ea typeface="MS Mincho" charset="0"/>
                          <a:cs typeface="Cambria Math" panose="02040503050406030204" pitchFamily="18" charset="0"/>
                        </a:rPr>
                        <m:t>×</m:t>
                      </m:r>
                      <m: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t>𝟏𝟎</m:t>
                      </m:r>
                      <m:r>
                        <a:rPr lang="zh-CN" altLang="en-US" sz="2800" b="1" i="1">
                          <a:solidFill>
                            <a:srgbClr val="0000FF"/>
                          </a:solidFill>
                          <a:latin typeface="Cambria Math" panose="02040503050406030204" pitchFamily="18" charset="0"/>
                          <a:ea typeface="MS Mincho" charset="0"/>
                          <a:cs typeface="Cambria Math" panose="02040503050406030204" pitchFamily="18" charset="0"/>
                        </a:rPr>
                        <m:t>×</m:t>
                      </m:r>
                      <m: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t>𝟏</m:t>
                      </m:r>
                      <m:sSup>
                        <m:sSupPr>
                          <m:ctrlP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ctrlPr>
                        </m:sSupPr>
                        <m:e>
                          <m: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t>𝟎</m:t>
                          </m:r>
                        </m:e>
                        <m:sup>
                          <m: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t>𝟏𝟔</m:t>
                          </m:r>
                        </m:sup>
                      </m:sSup>
                      <m:r>
                        <a:rPr lang="zh-CN" altLang="en-US" sz="2800" b="1" i="0">
                          <a:solidFill>
                            <a:srgbClr val="0000FF"/>
                          </a:solidFill>
                          <a:latin typeface="Cambria Math" panose="02040503050406030204" pitchFamily="18" charset="0"/>
                          <a:ea typeface="MS Mincho" charset="0"/>
                          <a:cs typeface="Cambria Math" panose="02040503050406030204" pitchFamily="18" charset="0"/>
                        </a:rPr>
                        <m:t>/</m:t>
                      </m:r>
                      <m:r>
                        <a:rPr lang="zh-CN" altLang="en-US" sz="2800" b="1" i="1">
                          <a:solidFill>
                            <a:srgbClr val="0000FF"/>
                          </a:solidFill>
                          <a:latin typeface="Cambria Math" panose="02040503050406030204" pitchFamily="18" charset="0"/>
                          <a:ea typeface="MS Mincho" charset="0"/>
                          <a:cs typeface="Cambria Math" panose="02040503050406030204" pitchFamily="18" charset="0"/>
                        </a:rPr>
                        <m:t>(</m:t>
                      </m:r>
                      <m:r>
                        <m:rPr>
                          <m:nor/>
                        </m:rPr>
                        <a:rPr lang="zh-CN" altLang="en-US" sz="2800" b="1" i="0">
                          <a:solidFill>
                            <a:srgbClr val="0000FF"/>
                          </a:solidFill>
                          <a:latin typeface="Cambria Math" panose="02040503050406030204" pitchFamily="18" charset="0"/>
                          <a:ea typeface="MS Mincho" charset="0"/>
                          <a:cs typeface="Cambria Math" panose="02040503050406030204" pitchFamily="18" charset="0"/>
                        </a:rPr>
                        <m:t>10</m:t>
                      </m:r>
                      <m:r>
                        <a:rPr lang="zh-CN" altLang="en-US" sz="2800" b="1" i="1">
                          <a:solidFill>
                            <a:srgbClr val="0000FF"/>
                          </a:solidFill>
                          <a:latin typeface="Cambria Math" panose="02040503050406030204" pitchFamily="18" charset="0"/>
                          <a:ea typeface="MS Mincho" charset="0"/>
                          <a:cs typeface="Cambria Math" panose="02040503050406030204" pitchFamily="18" charset="0"/>
                        </a:rPr>
                        <m:t>×</m:t>
                      </m:r>
                      <m: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t>𝟏</m:t>
                      </m:r>
                      <m:sSup>
                        <m:sSupPr>
                          <m:ctrlP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ctrlPr>
                        </m:sSupPr>
                        <m:e>
                          <m: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t>𝟎</m:t>
                          </m:r>
                        </m:e>
                        <m:sup>
                          <m:r>
                            <a:rPr lang="zh-CN" altLang="en-US" sz="2800" b="1" i="1">
                              <a:solidFill>
                                <a:srgbClr val="0000FF"/>
                              </a:solidFill>
                              <a:latin typeface="Cambria Math" panose="02040503050406030204" pitchFamily="18" charset="0"/>
                              <a:ea typeface="MS Mincho" charset="0"/>
                              <a:cs typeface="Cambria Math" panose="02040503050406030204" pitchFamily="18" charset="0"/>
                            </a:rPr>
                            <m:t>−</m:t>
                          </m:r>
                          <m: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t>𝟒</m:t>
                          </m:r>
                        </m:sup>
                      </m:sSup>
                      <m:r>
                        <a:rPr lang="zh-CN" altLang="en-US" sz="2800" b="1" i="1">
                          <a:solidFill>
                            <a:srgbClr val="0000FF"/>
                          </a:solidFill>
                          <a:latin typeface="Cambria Math" panose="02040503050406030204" pitchFamily="18" charset="0"/>
                          <a:ea typeface="MS Mincho" charset="0"/>
                          <a:cs typeface="Cambria Math" panose="02040503050406030204" pitchFamily="18" charset="0"/>
                        </a:rPr>
                        <m:t>)</m:t>
                      </m:r>
                    </m:oMath>
                    <m:oMath xmlns:m="http://schemas.openxmlformats.org/officeDocument/2006/math">
                      <m:r>
                        <a:rPr lang="zh-CN" altLang="en-US" sz="2800" b="1" i="1">
                          <a:solidFill>
                            <a:srgbClr val="0000FF"/>
                          </a:solidFill>
                          <a:latin typeface="Cambria Math" panose="02040503050406030204" pitchFamily="18" charset="0"/>
                          <a:ea typeface="MS Mincho" charset="0"/>
                          <a:cs typeface="Cambria Math" panose="02040503050406030204" pitchFamily="18" charset="0"/>
                        </a:rPr>
                        <m:t>=</m:t>
                      </m:r>
                      <m: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t>𝟏</m:t>
                      </m:r>
                      <m: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𝟔</m:t>
                      </m:r>
                      <m:r>
                        <a:rPr lang="zh-CN" altLang="en-US" sz="2800" b="1" i="1">
                          <a:solidFill>
                            <a:srgbClr val="0000FF"/>
                          </a:solidFill>
                          <a:latin typeface="Cambria Math" panose="02040503050406030204" pitchFamily="18" charset="0"/>
                          <a:ea typeface="MS Mincho" charset="0"/>
                          <a:cs typeface="Cambria Math" panose="02040503050406030204" pitchFamily="18" charset="0"/>
                        </a:rPr>
                        <m:t>（</m:t>
                      </m:r>
                      <m: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𝐂</m:t>
                      </m:r>
                      <m:r>
                        <a:rPr lang="zh-CN" altLang="en-US" sz="2800" b="1" i="1">
                          <a:solidFill>
                            <a:srgbClr val="0000FF"/>
                          </a:solidFill>
                          <a:latin typeface="Cambria Math" panose="02040503050406030204" pitchFamily="18" charset="0"/>
                          <a:ea typeface="MS Mincho" charset="0"/>
                          <a:cs typeface="Cambria Math" panose="02040503050406030204" pitchFamily="18" charset="0"/>
                        </a:rPr>
                        <m:t>⋅</m:t>
                      </m:r>
                      <m:r>
                        <m:rPr>
                          <m:nor/>
                        </m:rP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c</m:t>
                      </m:r>
                      <m:sSup>
                        <m:sSupPr>
                          <m:ctrlP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ctrlPr>
                        </m:sSupPr>
                        <m:e>
                          <m:r>
                            <m:rPr>
                              <m:nor/>
                            </m:rP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m</m:t>
                          </m:r>
                        </m:e>
                        <m:sup>
                          <m: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𝟐</m:t>
                          </m:r>
                        </m:sup>
                      </m:sSup>
                      <m:r>
                        <a:rPr lang="zh-CN" altLang="en-US" sz="2800" b="1" i="1">
                          <a:solidFill>
                            <a:srgbClr val="0000FF"/>
                          </a:solidFill>
                          <a:latin typeface="Cambria Math" panose="02040503050406030204" pitchFamily="18" charset="0"/>
                          <a:ea typeface="MS Mincho" charset="0"/>
                          <a:cs typeface="Cambria Math" panose="02040503050406030204" pitchFamily="18" charset="0"/>
                        </a:rPr>
                        <m:t>/</m:t>
                      </m:r>
                      <m: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𝐬</m:t>
                      </m:r>
                      <m:r>
                        <a:rPr lang="zh-CN" altLang="en-US" sz="2800" b="1" i="1">
                          <a:solidFill>
                            <a:srgbClr val="0000FF"/>
                          </a:solidFill>
                          <a:latin typeface="Cambria Math" panose="02040503050406030204" pitchFamily="18" charset="0"/>
                          <a:ea typeface="MS Mincho" charset="0"/>
                          <a:cs typeface="Cambria Math" panose="02040503050406030204" pitchFamily="18" charset="0"/>
                        </a:rPr>
                        <m:t>⋅</m:t>
                      </m:r>
                      <m:r>
                        <m:rPr>
                          <m:nor/>
                        </m:rP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c</m:t>
                      </m:r>
                      <m:sSup>
                        <m:sSupPr>
                          <m:ctrlP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ctrlPr>
                        </m:sSupPr>
                        <m:e>
                          <m:r>
                            <m:rPr>
                              <m:nor/>
                            </m:rP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m</m:t>
                          </m:r>
                        </m:e>
                        <m:sup>
                          <m:r>
                            <m:rPr>
                              <m:nor/>
                            </m:rPr>
                            <a:rPr lang="zh-CN" altLang="en-US" sz="2800" b="1" i="0">
                              <a:solidFill>
                                <a:srgbClr val="0000FF"/>
                              </a:solidFill>
                              <a:latin typeface="Cambria Math" panose="02040503050406030204" pitchFamily="18" charset="0"/>
                              <a:ea typeface="MS Mincho" charset="0"/>
                              <a:cs typeface="Cambria Math" panose="02040503050406030204" pitchFamily="18" charset="0"/>
                            </a:rPr>
                            <m:t>−</m:t>
                          </m:r>
                          <m:r>
                            <m:rPr>
                              <m:nor/>
                            </m:rPr>
                            <a:rPr lang="zh-CN" altLang="en-US" sz="2800" b="1" i="0">
                              <a:solidFill>
                                <a:srgbClr val="0000FF"/>
                              </a:solidFill>
                              <a:latin typeface="Cambria Math" panose="02040503050406030204" pitchFamily="18" charset="0"/>
                              <a:ea typeface="MS Mincho" charset="0"/>
                              <a:cs typeface="Cambria Math" panose="02040503050406030204" pitchFamily="18" charset="0"/>
                            </a:rPr>
                            <m:t>3</m:t>
                          </m:r>
                        </m:sup>
                      </m:sSup>
                      <m:r>
                        <a:rPr lang="zh-CN" altLang="en-US" sz="2800" b="1" i="1">
                          <a:solidFill>
                            <a:srgbClr val="0000FF"/>
                          </a:solidFill>
                          <a:latin typeface="Cambria Math" panose="02040503050406030204" pitchFamily="18" charset="0"/>
                          <a:ea typeface="MS Mincho" charset="0"/>
                          <a:cs typeface="Cambria Math" panose="02040503050406030204" pitchFamily="18" charset="0"/>
                        </a:rPr>
                        <m:t>/</m:t>
                      </m:r>
                      <m:r>
                        <m:rPr>
                          <m:nor/>
                        </m:rP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cm</m:t>
                      </m:r>
                      <m:r>
                        <a:rPr lang="zh-CN" altLang="en-US" sz="2800" b="1" i="1">
                          <a:solidFill>
                            <a:srgbClr val="0000FF"/>
                          </a:solidFill>
                          <a:latin typeface="Cambria Math" panose="02040503050406030204" pitchFamily="18" charset="0"/>
                          <a:ea typeface="MS Mincho" charset="0"/>
                          <a:cs typeface="Cambria Math" panose="02040503050406030204" pitchFamily="18" charset="0"/>
                        </a:rPr>
                        <m:t>)</m:t>
                      </m:r>
                    </m:oMath>
                  </m:oMathPara>
                </a14:m>
                <a:br>
                  <a:rPr lang="zh-CN" altLang="en-US" sz="2800" b="1" i="1">
                    <a:solidFill>
                      <a:srgbClr val="0000FF"/>
                    </a:solidFill>
                    <a:latin typeface="Cambria Math" panose="02040503050406030204" pitchFamily="18" charset="0"/>
                    <a:ea typeface="MS Mincho" charset="0"/>
                    <a:cs typeface="Cambria Math" panose="02040503050406030204" pitchFamily="18" charset="0"/>
                  </a:rPr>
                </a:br>
                <a14:m>
                  <m:oMath xmlns:m="http://schemas.openxmlformats.org/officeDocument/2006/math">
                    <m:r>
                      <a:rPr lang="zh-CN" altLang="en-US" sz="2800" b="1" i="1">
                        <a:solidFill>
                          <a:srgbClr val="0000FF"/>
                        </a:solidFill>
                        <a:latin typeface="Cambria Math" panose="02040503050406030204" pitchFamily="18" charset="0"/>
                        <a:ea typeface="MS Mincho" charset="0"/>
                        <a:cs typeface="Cambria Math" panose="02040503050406030204" pitchFamily="18" charset="0"/>
                      </a:rPr>
                      <m:t>=</m:t>
                    </m:r>
                    <m: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t>𝟏𝟔</m:t>
                    </m:r>
                    <m:r>
                      <m:rPr>
                        <m:nor/>
                      </m:rP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C</m:t>
                    </m:r>
                    <m:r>
                      <m:rPr>
                        <m:nor/>
                      </m:rPr>
                      <a:rPr lang="zh-CN" altLang="en-US" sz="2800" b="1" i="0">
                        <a:solidFill>
                          <a:srgbClr val="0000FF"/>
                        </a:solidFill>
                        <a:latin typeface="Cambria Math" panose="02040503050406030204" pitchFamily="18" charset="0"/>
                        <a:ea typeface="MS Mincho" charset="0"/>
                        <a:cs typeface="Cambria Math" panose="02040503050406030204" pitchFamily="18" charset="0"/>
                      </a:rPr>
                      <m:t>/</m:t>
                    </m:r>
                    <m:r>
                      <m:rPr>
                        <m:nor/>
                      </m:rP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c</m:t>
                    </m:r>
                    <m:sSup>
                      <m:sSupPr>
                        <m:ctrlP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ctrlPr>
                      </m:sSupPr>
                      <m:e>
                        <m:r>
                          <m:rPr>
                            <m:nor/>
                          </m:rP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m</m:t>
                        </m:r>
                      </m:e>
                      <m:sup>
                        <m: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𝟐</m:t>
                        </m:r>
                      </m:sup>
                    </m:sSup>
                    <m: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𝐬</m:t>
                    </m:r>
                    <m:r>
                      <a:rPr lang="zh-CN" altLang="en-US" sz="2800" b="1" i="1">
                        <a:solidFill>
                          <a:srgbClr val="0000FF"/>
                        </a:solidFill>
                        <a:latin typeface="Cambria Math" panose="02040503050406030204" pitchFamily="18" charset="0"/>
                        <a:ea typeface="MS Mincho" charset="0"/>
                        <a:cs typeface="Cambria Math" panose="02040503050406030204" pitchFamily="18" charset="0"/>
                      </a:rPr>
                      <m:t>=</m:t>
                    </m:r>
                    <m:r>
                      <m:rPr>
                        <m:nor/>
                      </m:rPr>
                      <a:rPr lang="zh-CN" altLang="en-US" sz="2800" b="1" i="0">
                        <a:solidFill>
                          <a:srgbClr val="0000FF"/>
                        </a:solidFill>
                        <a:latin typeface="Cambria Math" panose="02040503050406030204" pitchFamily="18" charset="0"/>
                        <a:ea typeface="MS Mincho" charset="0"/>
                        <a:cs typeface="Cambria Math" panose="02040503050406030204" pitchFamily="18" charset="0"/>
                      </a:rPr>
                      <m:t>16</m:t>
                    </m:r>
                    <m:r>
                      <m:rPr>
                        <m:nor/>
                      </m:rP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A</m:t>
                    </m:r>
                    <m:r>
                      <m:rPr>
                        <m:nor/>
                      </m:rPr>
                      <a:rPr lang="zh-CN" altLang="en-US" sz="2800" b="1" i="0">
                        <a:solidFill>
                          <a:srgbClr val="0000FF"/>
                        </a:solidFill>
                        <a:latin typeface="Cambria Math" panose="02040503050406030204" pitchFamily="18" charset="0"/>
                        <a:ea typeface="MS Mincho" charset="0"/>
                        <a:cs typeface="Cambria Math" panose="02040503050406030204" pitchFamily="18" charset="0"/>
                      </a:rPr>
                      <m:t>/</m:t>
                    </m:r>
                    <m:r>
                      <m:rPr>
                        <m:nor/>
                      </m:rP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c</m:t>
                    </m:r>
                    <m:sSup>
                      <m:sSupPr>
                        <m:ctrlP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ctrlPr>
                      </m:sSupPr>
                      <m:e>
                        <m:r>
                          <m:rPr>
                            <m:nor/>
                          </m:rP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m</m:t>
                        </m:r>
                      </m:e>
                      <m:sup>
                        <m: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𝟐</m:t>
                        </m:r>
                      </m:sup>
                    </m:sSup>
                  </m:oMath>
                </a14:m>
                <a:r>
                  <a:rPr lang="en-US" altLang="zh-CN" sz="2800">
                    <a:solidFill>
                      <a:srgbClr val="0000FF"/>
                    </a:solidFill>
                    <a:latin typeface="Cambria Math" panose="02040503050406030204" pitchFamily="18" charset="0"/>
                    <a:ea typeface="黑体" panose="02010609060101010101" pitchFamily="2" charset="-122"/>
                    <a:cs typeface="Cambria Math" panose="02040503050406030204" pitchFamily="18" charset="0"/>
                  </a:rPr>
                  <a:t>=0.</a:t>
                </a:r>
                <a14:m>
                  <m:oMath xmlns:m="http://schemas.openxmlformats.org/officeDocument/2006/math">
                    <m:r>
                      <m:rPr>
                        <m:nor/>
                      </m:rPr>
                      <a:rPr lang="zh-CN" altLang="en-US" sz="2800" b="1" i="0">
                        <a:solidFill>
                          <a:srgbClr val="0000FF"/>
                        </a:solidFill>
                        <a:latin typeface="Cambria Math" panose="02040503050406030204" pitchFamily="18" charset="0"/>
                        <a:ea typeface="MS Mincho" charset="0"/>
                        <a:cs typeface="Cambria Math" panose="02040503050406030204" pitchFamily="18" charset="0"/>
                      </a:rPr>
                      <m:t>16</m:t>
                    </m:r>
                    <m:r>
                      <m:rPr>
                        <m:nor/>
                      </m:rP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A</m:t>
                    </m:r>
                    <m:r>
                      <m:rPr>
                        <m:nor/>
                      </m:rPr>
                      <a:rPr lang="zh-CN" altLang="en-US" sz="2800" b="1" i="0">
                        <a:solidFill>
                          <a:srgbClr val="0000FF"/>
                        </a:solidFill>
                        <a:latin typeface="Cambria Math" panose="02040503050406030204" pitchFamily="18" charset="0"/>
                        <a:ea typeface="MS Mincho" charset="0"/>
                        <a:cs typeface="Cambria Math" panose="02040503050406030204" pitchFamily="18" charset="0"/>
                      </a:rPr>
                      <m:t>/</m:t>
                    </m:r>
                    <m:r>
                      <m:rPr>
                        <m:nor/>
                      </m:rPr>
                      <a:rPr lang="en-US" altLang="zh-CN"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m</m:t>
                    </m:r>
                    <m:sSup>
                      <m:sSupPr>
                        <m:ctrlPr>
                          <a:rPr lang="zh-CN" altLang="en-US" sz="2800" b="1" i="1">
                            <a:solidFill>
                              <a:srgbClr val="0000FF"/>
                            </a:solidFill>
                            <a:latin typeface="Cambria Math" panose="02040503050406030204" pitchFamily="18" charset="0"/>
                            <a:ea typeface="黑体" panose="02010609060101010101" pitchFamily="2" charset="-122"/>
                            <a:cs typeface="Cambria Math" panose="02040503050406030204" pitchFamily="18" charset="0"/>
                          </a:rPr>
                        </m:ctrlPr>
                      </m:sSupPr>
                      <m:e>
                        <m:r>
                          <m:rPr>
                            <m:nor/>
                          </m:rP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m</m:t>
                        </m:r>
                      </m:e>
                      <m:sup>
                        <m:r>
                          <a:rPr lang="zh-CN" altLang="en-US" sz="2800" b="1" i="0">
                            <a:solidFill>
                              <a:srgbClr val="0000FF"/>
                            </a:solidFill>
                            <a:latin typeface="Cambria Math" panose="02040503050406030204" pitchFamily="18" charset="0"/>
                            <a:ea typeface="黑体" panose="02010609060101010101" pitchFamily="2" charset="-122"/>
                            <a:cs typeface="Cambria Math" panose="02040503050406030204" pitchFamily="18" charset="0"/>
                          </a:rPr>
                          <m:t>𝟐</m:t>
                        </m:r>
                      </m:sup>
                    </m:sSup>
                  </m:oMath>
                </a14:m>
                <a:endParaRPr lang="en-US" altLang="zh-CN" sz="2800" dirty="0">
                  <a:solidFill>
                    <a:srgbClr val="0000FF"/>
                  </a:solidFill>
                  <a:latin typeface="Cambria Math" panose="02040503050406030204" pitchFamily="18" charset="0"/>
                  <a:ea typeface="黑体" panose="02010609060101010101" pitchFamily="2" charset="-122"/>
                  <a:cs typeface="Cambria Math" panose="02040503050406030204" pitchFamily="18" charset="0"/>
                </a:endParaRPr>
              </a:p>
            </p:txBody>
          </p:sp>
        </mc:Choice>
        <mc:Fallback>
          <p:sp>
            <p:nvSpPr>
              <p:cNvPr id="4" name="Object 4">
                <a:hlinkClick r:id="" action="ppaction://ole?verb=1"/>
              </p:cNvPr>
              <p:cNvSpPr txBox="1">
                <a:spLocks noRot="1" noChangeAspect="1" noMove="1" noResize="1" noEditPoints="1" noAdjustHandles="1" noChangeArrowheads="1" noChangeShapeType="1" noTextEdit="1"/>
              </p:cNvSpPr>
              <p:nvPr/>
            </p:nvSpPr>
            <p:spPr bwMode="auto">
              <a:xfrm>
                <a:off x="179070" y="3317875"/>
                <a:ext cx="5626100" cy="308737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2987725" y="2842661"/>
                <a:ext cx="5273675" cy="42862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sz="2800" b="1" i="1" smtClean="0">
                              <a:solidFill>
                                <a:srgbClr val="0000FF"/>
                              </a:solidFill>
                              <a:latin typeface="Cambria Math" panose="02040503050406030204" pitchFamily="18" charset="0"/>
                              <a:ea typeface="黑体" panose="02010609060101010101" pitchFamily="2" charset="-122"/>
                              <a:cs typeface="Cambria Math" panose="02040503050406030204" pitchFamily="18" charset="0"/>
                            </a:rPr>
                          </m:ctrlPr>
                        </m:sSupPr>
                        <m:e>
                          <m:r>
                            <a:rPr lang="en-US" altLang="zh-CN" sz="2800" b="1" i="1" smtClean="0">
                              <a:solidFill>
                                <a:srgbClr val="0000FF"/>
                              </a:solidFill>
                              <a:latin typeface="Cambria Math" panose="02040503050406030204" pitchFamily="18" charset="0"/>
                              <a:ea typeface="黑体" panose="02010609060101010101" pitchFamily="2" charset="-122"/>
                              <a:cs typeface="Cambria Math" panose="02040503050406030204" pitchFamily="18" charset="0"/>
                            </a:rPr>
                            <m:t>𝟏𝟎</m:t>
                          </m:r>
                        </m:e>
                        <m:sup>
                          <m:r>
                            <a:rPr lang="en-US" altLang="zh-CN" sz="2800" b="1" i="1" smtClean="0">
                              <a:solidFill>
                                <a:srgbClr val="0000FF"/>
                              </a:solidFill>
                              <a:latin typeface="Cambria Math" panose="02040503050406030204" pitchFamily="18" charset="0"/>
                              <a:ea typeface="黑体" panose="02010609060101010101" pitchFamily="2" charset="-122"/>
                              <a:cs typeface="Cambria Math" panose="02040503050406030204" pitchFamily="18" charset="0"/>
                            </a:rPr>
                            <m:t>𝟏𝟔</m:t>
                          </m:r>
                        </m:sup>
                      </m:sSup>
                      <m:r>
                        <a:rPr lang="zh-CN" altLang="en-US" sz="2800" b="1" i="1" smtClean="0">
                          <a:solidFill>
                            <a:srgbClr val="0000FF"/>
                          </a:solidFill>
                          <a:latin typeface="Cambria Math" panose="02040503050406030204" pitchFamily="18" charset="0"/>
                          <a:ea typeface="MS Mincho" charset="0"/>
                          <a:cs typeface="Cambria Math" panose="02040503050406030204" pitchFamily="18" charset="0"/>
                        </a:rPr>
                        <m:t>、</m:t>
                      </m:r>
                      <m:r>
                        <a:rPr lang="en-US" altLang="zh-CN" sz="2800" b="1" i="1" smtClean="0">
                          <a:solidFill>
                            <a:srgbClr val="0000FF"/>
                          </a:solidFill>
                          <a:latin typeface="Cambria Math" panose="02040503050406030204" pitchFamily="18" charset="0"/>
                          <a:ea typeface="黑体" panose="02010609060101010101" pitchFamily="2" charset="-122"/>
                          <a:cs typeface="Cambria Math" panose="02040503050406030204" pitchFamily="18" charset="0"/>
                        </a:rPr>
                        <m:t>𝟎</m:t>
                      </m:r>
                      <m:r>
                        <a:rPr lang="en-US" altLang="zh-CN" sz="2800" b="1" i="1" smtClean="0">
                          <a:solidFill>
                            <a:srgbClr val="0000FF"/>
                          </a:solidFill>
                          <a:latin typeface="Cambria Math" panose="02040503050406030204" pitchFamily="18" charset="0"/>
                          <a:ea typeface="MS Mincho" charset="0"/>
                          <a:cs typeface="Cambria Math" panose="02040503050406030204" pitchFamily="18" charset="0"/>
                        </a:rPr>
                        <m:t>.</m:t>
                      </m:r>
                      <m:r>
                        <a:rPr lang="en-US" altLang="zh-CN" sz="2800" b="1" i="1" smtClean="0">
                          <a:solidFill>
                            <a:srgbClr val="0000FF"/>
                          </a:solidFill>
                          <a:latin typeface="Cambria Math" panose="02040503050406030204" pitchFamily="18" charset="0"/>
                          <a:ea typeface="黑体" panose="02010609060101010101" pitchFamily="2" charset="-122"/>
                          <a:cs typeface="Cambria Math" panose="02040503050406030204" pitchFamily="18" charset="0"/>
                        </a:rPr>
                        <m:t>𝟓</m:t>
                      </m:r>
                      <m:r>
                        <a:rPr lang="en-US" altLang="zh-CN" sz="2800" b="1" i="1" smtClean="0">
                          <a:solidFill>
                            <a:srgbClr val="0000FF"/>
                          </a:solidFill>
                          <a:latin typeface="Cambria Math" panose="02040503050406030204" pitchFamily="18" charset="0"/>
                          <a:ea typeface="MS Mincho" charset="0"/>
                          <a:cs typeface="Cambria Math" panose="02040503050406030204" pitchFamily="18" charset="0"/>
                        </a:rPr>
                        <m:t>×</m:t>
                      </m:r>
                      <m:sSup>
                        <m:sSupPr>
                          <m:ctrlPr>
                            <a:rPr lang="en-US" altLang="zh-CN" sz="2800" b="1" i="1" smtClean="0">
                              <a:solidFill>
                                <a:srgbClr val="0000FF"/>
                              </a:solidFill>
                              <a:latin typeface="Cambria Math" panose="02040503050406030204" pitchFamily="18" charset="0"/>
                              <a:ea typeface="黑体" panose="02010609060101010101" pitchFamily="2" charset="-122"/>
                              <a:cs typeface="Cambria Math" panose="02040503050406030204" pitchFamily="18" charset="0"/>
                            </a:rPr>
                          </m:ctrlPr>
                        </m:sSupPr>
                        <m:e>
                          <m:r>
                            <a:rPr lang="en-US" altLang="zh-CN" sz="2800" b="1" i="1" smtClean="0">
                              <a:solidFill>
                                <a:srgbClr val="0000FF"/>
                              </a:solidFill>
                              <a:latin typeface="Cambria Math" panose="02040503050406030204" pitchFamily="18" charset="0"/>
                              <a:ea typeface="黑体" panose="02010609060101010101" pitchFamily="2" charset="-122"/>
                              <a:cs typeface="Cambria Math" panose="02040503050406030204" pitchFamily="18" charset="0"/>
                            </a:rPr>
                            <m:t>𝟏𝟎</m:t>
                          </m:r>
                        </m:e>
                        <m:sup>
                          <m:r>
                            <a:rPr lang="en-US" altLang="zh-CN" sz="2800" b="1" i="1" smtClean="0">
                              <a:solidFill>
                                <a:srgbClr val="0000FF"/>
                              </a:solidFill>
                              <a:latin typeface="Cambria Math" panose="02040503050406030204" pitchFamily="18" charset="0"/>
                              <a:ea typeface="黑体" panose="02010609060101010101" pitchFamily="2" charset="-122"/>
                              <a:cs typeface="Cambria Math" panose="02040503050406030204" pitchFamily="18" charset="0"/>
                            </a:rPr>
                            <m:t>𝟏𝟔</m:t>
                          </m:r>
                        </m:sup>
                      </m:sSup>
                      <m:r>
                        <a:rPr lang="zh-CN" altLang="en-US" sz="2800" b="1" i="1" smtClean="0">
                          <a:solidFill>
                            <a:srgbClr val="0000FF"/>
                          </a:solidFill>
                          <a:latin typeface="Cambria Math" panose="02040503050406030204" pitchFamily="18" charset="0"/>
                          <a:ea typeface="MS Mincho" charset="0"/>
                          <a:cs typeface="Cambria Math" panose="02040503050406030204" pitchFamily="18" charset="0"/>
                        </a:rPr>
                        <m:t>、</m:t>
                      </m:r>
                      <m:r>
                        <a:rPr lang="en-US" altLang="zh-CN" sz="2800" b="1" i="1" smtClean="0">
                          <a:solidFill>
                            <a:srgbClr val="0000FF"/>
                          </a:solidFill>
                          <a:latin typeface="Cambria Math" panose="02040503050406030204" pitchFamily="18" charset="0"/>
                          <a:ea typeface="黑体" panose="02010609060101010101" pitchFamily="2" charset="-122"/>
                          <a:cs typeface="Cambria Math" panose="02040503050406030204" pitchFamily="18" charset="0"/>
                        </a:rPr>
                        <m:t>𝟎</m:t>
                      </m:r>
                      <m:r>
                        <a:rPr lang="en-US" altLang="zh-CN" sz="2800" b="1" i="1" smtClean="0">
                          <a:solidFill>
                            <a:srgbClr val="0000FF"/>
                          </a:solidFill>
                          <a:latin typeface="Cambria Math" panose="02040503050406030204" pitchFamily="18" charset="0"/>
                          <a:ea typeface="MS Mincho" charset="0"/>
                          <a:cs typeface="Cambria Math" panose="02040503050406030204" pitchFamily="18" charset="0"/>
                        </a:rPr>
                        <m:t>   </m:t>
                      </m:r>
                      <m:sSup>
                        <m:sSupPr>
                          <m:ctrlPr>
                            <a:rPr lang="en-US" altLang="zh-CN" sz="2800" b="1" i="1" smtClean="0">
                              <a:solidFill>
                                <a:srgbClr val="0000FF"/>
                              </a:solidFill>
                              <a:latin typeface="Cambria Math" panose="02040503050406030204" pitchFamily="18" charset="0"/>
                              <a:ea typeface="黑体" panose="02010609060101010101" pitchFamily="2" charset="-122"/>
                              <a:cs typeface="Cambria Math" panose="02040503050406030204" pitchFamily="18" charset="0"/>
                            </a:rPr>
                          </m:ctrlPr>
                        </m:sSupPr>
                        <m:e>
                          <m:r>
                            <a:rPr lang="en-US" altLang="zh-CN" sz="2800" b="1" i="1" smtClean="0">
                              <a:solidFill>
                                <a:srgbClr val="0000FF"/>
                              </a:solidFill>
                              <a:latin typeface="Cambria Math" panose="02040503050406030204" pitchFamily="18" charset="0"/>
                              <a:ea typeface="黑体" panose="02010609060101010101" pitchFamily="2" charset="-122"/>
                              <a:cs typeface="Cambria Math" panose="02040503050406030204" pitchFamily="18" charset="0"/>
                            </a:rPr>
                            <m:t>𝒄𝒎</m:t>
                          </m:r>
                        </m:e>
                        <m:sup>
                          <m:r>
                            <a:rPr lang="en-US" altLang="zh-CN" sz="2800" b="1" i="1" smtClean="0">
                              <a:solidFill>
                                <a:srgbClr val="0000FF"/>
                              </a:solidFill>
                              <a:latin typeface="Cambria Math" panose="02040503050406030204" pitchFamily="18" charset="0"/>
                              <a:ea typeface="MS Mincho" charset="0"/>
                              <a:cs typeface="Cambria Math" panose="02040503050406030204" pitchFamily="18" charset="0"/>
                            </a:rPr>
                            <m:t>−</m:t>
                          </m:r>
                          <m:r>
                            <a:rPr lang="en-US" altLang="zh-CN" sz="2800" b="1" i="1" smtClean="0">
                              <a:solidFill>
                                <a:srgbClr val="0000FF"/>
                              </a:solidFill>
                              <a:latin typeface="Cambria Math" panose="02040503050406030204" pitchFamily="18" charset="0"/>
                              <a:ea typeface="黑体" panose="02010609060101010101" pitchFamily="2" charset="-122"/>
                              <a:cs typeface="Cambria Math" panose="02040503050406030204" pitchFamily="18" charset="0"/>
                            </a:rPr>
                            <m:t>𝟑</m:t>
                          </m:r>
                        </m:sup>
                      </m:sSup>
                    </m:oMath>
                  </m:oMathPara>
                </a14:m>
                <a:endParaRPr lang="zh-CN" altLang="en-US" sz="2800" b="1" dirty="0">
                  <a:solidFill>
                    <a:srgbClr val="0000FF"/>
                  </a:solidFill>
                  <a:latin typeface="黑体" panose="02010609060101010101" pitchFamily="2" charset="-122"/>
                  <a:ea typeface="黑体" panose="02010609060101010101" pitchFamily="2" charset="-122"/>
                  <a:cs typeface="黑体" panose="02010609060101010101" pitchFamily="2"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2987725" y="2842661"/>
                <a:ext cx="5273675" cy="428625"/>
              </a:xfrm>
              <a:prstGeom prst="rect">
                <a:avLst/>
              </a:prstGeom>
              <a:blipFill rotWithShape="1">
                <a:blip r:embed="rId3"/>
                <a:stretch>
                  <a:fillRect l="-1" t="-94" r="1" b="94"/>
                </a:stretch>
              </a:blipFill>
            </p:spPr>
            <p:txBody>
              <a:bodyPr/>
              <a:lstStyle/>
              <a:p>
                <a:r>
                  <a:rPr lang="zh-CN" altLang="en-US">
                    <a:noFill/>
                  </a:rPr>
                  <a:t> </a:t>
                </a:r>
              </a:p>
            </p:txBody>
          </p:sp>
        </mc:Fallback>
      </mc:AlternateContent>
      <p:sp>
        <p:nvSpPr>
          <p:cNvPr id="7" name="矩形 6"/>
          <p:cNvSpPr/>
          <p:nvPr/>
        </p:nvSpPr>
        <p:spPr>
          <a:xfrm>
            <a:off x="5939790" y="3398520"/>
            <a:ext cx="2997200" cy="3322955"/>
          </a:xfrm>
          <a:prstGeom prst="rect">
            <a:avLst/>
          </a:prstGeom>
        </p:spPr>
        <p:txBody>
          <a:bodyPr wrap="square">
            <a:spAutoFit/>
          </a:bodyPr>
          <a:lstStyle/>
          <a:p>
            <a:pPr>
              <a:lnSpc>
                <a:spcPct val="125000"/>
              </a:lnSpc>
              <a:spcBef>
                <a:spcPts val="0"/>
              </a:spcBef>
              <a:spcAft>
                <a:spcPts val="0"/>
              </a:spcAft>
            </a:pPr>
            <a:r>
              <a:rPr lang="en-US" altLang="zh-CN" sz="24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25W</a:t>
            </a:r>
            <a:r>
              <a:rPr lang="zh-CN" altLang="en-US" sz="24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a:t>
            </a:r>
            <a:r>
              <a:rPr lang="en-US" altLang="zh-CN" sz="24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40W</a:t>
            </a:r>
            <a:r>
              <a:rPr lang="zh-CN" altLang="en-US" sz="24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a:t>
            </a:r>
            <a:r>
              <a:rPr lang="en-US" altLang="zh-CN" sz="24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60W</a:t>
            </a:r>
            <a:r>
              <a:rPr lang="zh-CN" altLang="en-US" sz="24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a:t>
            </a:r>
            <a:r>
              <a:rPr lang="en-US" altLang="zh-CN" sz="24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100W</a:t>
            </a:r>
            <a:r>
              <a:rPr lang="zh-CN" altLang="en-US" sz="24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白炽灯对应的工作电流为：</a:t>
            </a:r>
            <a:br>
              <a:rPr lang="zh-CN" altLang="en-US" sz="24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br>
            <a:r>
              <a:rPr lang="en-US" altLang="zh-CN" sz="24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25/220 = 0.11A</a:t>
            </a:r>
            <a:br>
              <a:rPr lang="en-US" altLang="zh-CN" sz="24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br>
            <a:r>
              <a:rPr lang="en-US" altLang="zh-CN" sz="24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40/220 = 0.18A</a:t>
            </a:r>
            <a:br>
              <a:rPr lang="en-US" altLang="zh-CN" sz="24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br>
            <a:r>
              <a:rPr lang="en-US" altLang="zh-CN" sz="24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60/220 = 0.27A</a:t>
            </a:r>
            <a:br>
              <a:rPr lang="en-US" altLang="zh-CN" sz="24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br>
            <a:r>
              <a:rPr lang="en-US" altLang="zh-CN" sz="24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100/220 = 0.45A</a:t>
            </a:r>
            <a:endParaRPr lang="zh-CN" altLang="en-US" sz="2400" b="1" dirty="0">
              <a:solidFill>
                <a:srgbClr val="00B0F0"/>
              </a:solidFill>
              <a:latin typeface="黑体" panose="02010609060101010101" pitchFamily="2" charset="-122"/>
              <a:ea typeface="黑体" panose="02010609060101010101" pitchFamily="2" charset="-122"/>
              <a:cs typeface="黑体" panose="02010609060101010101" pitchFamily="2" charset="-122"/>
            </a:endParaRPr>
          </a:p>
        </p:txBody>
      </p:sp>
      <p:sp>
        <p:nvSpPr>
          <p:cNvPr id="9" name="文本框 8"/>
          <p:cNvSpPr txBox="1"/>
          <p:nvPr/>
        </p:nvSpPr>
        <p:spPr>
          <a:xfrm>
            <a:off x="251460" y="2795905"/>
            <a:ext cx="2685415" cy="521970"/>
          </a:xfrm>
          <a:prstGeom prst="rect">
            <a:avLst/>
          </a:prstGeom>
          <a:noFill/>
          <a:ln w="28575">
            <a:solidFill>
              <a:schemeClr val="bg1"/>
            </a:solidFill>
          </a:ln>
        </p:spPr>
        <p:txBody>
          <a:bodyPr wrap="none" rtlCol="0">
            <a:spAutoFit/>
          </a:bodyPr>
          <a:p>
            <a:r>
              <a:rPr lang="zh-CN" altLang="en-US" sz="2800" b="1" dirty="0">
                <a:gradFill>
                  <a:gsLst>
                    <a:gs pos="0">
                      <a:srgbClr val="7B32B2"/>
                    </a:gs>
                    <a:gs pos="100000">
                      <a:srgbClr val="401A5D"/>
                    </a:gs>
                  </a:gsLst>
                  <a:lin scaled="0"/>
                </a:gradFill>
                <a:latin typeface="黑体" panose="02010609060101010101" pitchFamily="2" charset="-122"/>
                <a:ea typeface="黑体" panose="02010609060101010101" pitchFamily="2" charset="-122"/>
              </a:rPr>
              <a:t>解：浓度分别为</a:t>
            </a:r>
            <a:endParaRPr lang="zh-CN" altLang="en-US" sz="2800" b="1" dirty="0">
              <a:gradFill>
                <a:gsLst>
                  <a:gs pos="0">
                    <a:srgbClr val="7B32B2"/>
                  </a:gs>
                  <a:gs pos="100000">
                    <a:srgbClr val="401A5D"/>
                  </a:gs>
                </a:gsLst>
                <a:lin scaled="0"/>
              </a:gradFill>
              <a:latin typeface="黑体" panose="02010609060101010101" pitchFamily="2" charset="-122"/>
              <a:ea typeface="黑体" panose="02010609060101010101" pitchFamily="2" charset="-122"/>
            </a:endParaRPr>
          </a:p>
        </p:txBody>
      </p:sp>
      <p:sp>
        <p:nvSpPr>
          <p:cNvPr id="8" name="文本框 7"/>
          <p:cNvSpPr txBox="1"/>
          <p:nvPr/>
        </p:nvSpPr>
        <p:spPr>
          <a:xfrm>
            <a:off x="107950" y="44450"/>
            <a:ext cx="587375" cy="1076325"/>
          </a:xfrm>
          <a:prstGeom prst="rect">
            <a:avLst/>
          </a:prstGeom>
          <a:noFill/>
          <a:ln w="28575">
            <a:solidFill>
              <a:schemeClr val="bg1"/>
            </a:solidFill>
          </a:ln>
        </p:spPr>
        <p:txBody>
          <a:bodyPr wrap="square" rtlCol="0" anchor="t">
            <a:spAutoFit/>
          </a:bodyPr>
          <a:p>
            <a:r>
              <a:rPr lang="zh-CN" altLang="en-US" sz="3200" b="1" dirty="0">
                <a:solidFill>
                  <a:srgbClr val="00B050"/>
                </a:solidFill>
                <a:latin typeface="黑体" panose="02010609060101010101" pitchFamily="2" charset="-122"/>
                <a:ea typeface="黑体" panose="02010609060101010101" pitchFamily="2" charset="-122"/>
                <a:sym typeface="+mn-ea"/>
              </a:rPr>
              <a:t>例题</a:t>
            </a:r>
            <a:endParaRPr lang="zh-CN" altLang="en-US" sz="1600"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0C913308-F349-4B6D-A68A-DD1791B4A57B}" type="slidenum">
              <a:rPr lang="zh-CN" altLang="en-US" smtClean="0"/>
            </a:fld>
            <a:endParaRPr lang="zh-CN" altLang="en-US"/>
          </a:p>
        </p:txBody>
      </p:sp>
      <p:graphicFrame>
        <p:nvGraphicFramePr>
          <p:cNvPr id="3" name="对象 2"/>
          <p:cNvGraphicFramePr/>
          <p:nvPr/>
        </p:nvGraphicFramePr>
        <p:xfrm>
          <a:off x="75565" y="1700530"/>
          <a:ext cx="8845550" cy="1372870"/>
        </p:xfrm>
        <a:graphic>
          <a:graphicData uri="http://schemas.openxmlformats.org/presentationml/2006/ole">
            <mc:AlternateContent xmlns:mc="http://schemas.openxmlformats.org/markup-compatibility/2006">
              <mc:Choice xmlns:v="urn:schemas-microsoft-com:vml" Requires="v">
                <p:oleObj spid="_x0000_s4" name="" r:id="rId1" imgW="4997450" imgH="577850" progId="Paint.Picture">
                  <p:embed/>
                </p:oleObj>
              </mc:Choice>
              <mc:Fallback>
                <p:oleObj name="" r:id="rId1" imgW="4997450" imgH="577850" progId="Paint.Picture">
                  <p:embed/>
                  <p:pic>
                    <p:nvPicPr>
                      <p:cNvPr id="0" name="图片 3"/>
                      <p:cNvPicPr/>
                      <p:nvPr/>
                    </p:nvPicPr>
                    <p:blipFill>
                      <a:blip r:embed="rId2"/>
                      <a:stretch>
                        <a:fillRect/>
                      </a:stretch>
                    </p:blipFill>
                    <p:spPr>
                      <a:xfrm>
                        <a:off x="75565" y="1700530"/>
                        <a:ext cx="8845550" cy="1372870"/>
                      </a:xfrm>
                      <a:prstGeom prst="rect">
                        <a:avLst/>
                      </a:prstGeom>
                    </p:spPr>
                  </p:pic>
                </p:oleObj>
              </mc:Fallback>
            </mc:AlternateContent>
          </a:graphicData>
        </a:graphic>
      </p:graphicFrame>
      <p:sp>
        <p:nvSpPr>
          <p:cNvPr id="5" name="文本框 4"/>
          <p:cNvSpPr txBox="1"/>
          <p:nvPr/>
        </p:nvSpPr>
        <p:spPr>
          <a:xfrm>
            <a:off x="2461260" y="808990"/>
            <a:ext cx="1203960" cy="706755"/>
          </a:xfrm>
          <a:prstGeom prst="rect">
            <a:avLst/>
          </a:prstGeom>
          <a:noFill/>
          <a:ln w="28575">
            <a:solidFill>
              <a:schemeClr val="bg1"/>
            </a:solidFill>
          </a:ln>
        </p:spPr>
        <p:txBody>
          <a:bodyPr wrap="none" rtlCol="0">
            <a:spAutoFit/>
          </a:bodyPr>
          <a:p>
            <a:r>
              <a:rPr lang="zh-CN" altLang="en-US" sz="4000" b="1" dirty="0"/>
              <a:t>作业</a:t>
            </a:r>
            <a:endParaRPr lang="zh-CN" altLang="en-US" sz="4000" b="1" dirty="0"/>
          </a:p>
        </p:txBody>
      </p:sp>
    </p:spTree>
  </p:cSld>
  <p:clrMapOvr>
    <a:masterClrMapping/>
  </p:clrMapOvr>
</p:sld>
</file>

<file path=ppt/tags/tag1.xml><?xml version="1.0" encoding="utf-8"?>
<p:tagLst xmlns:p="http://schemas.openxmlformats.org/presentationml/2006/main">
  <p:tag name="KSO_WM_UNIT_PLACING_PICTURE_USER_VIEWPORT" val="{&quot;height&quot;:4978,&quot;width&quot;:6051}"/>
</p:tagLst>
</file>

<file path=ppt/tags/tag1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p="http://schemas.openxmlformats.org/presentationml/2006/main">
  <p:tag name="KSO_WM_UNIT_TABLE_BEAUTIFY" val="smartTable{bdb3add6-5e07-45d3-a52d-3855802b2804}"/>
</p:tagLst>
</file>

<file path=ppt/tags/tag12.xml><?xml version="1.0" encoding="utf-8"?>
<p:tagLst xmlns:p="http://schemas.openxmlformats.org/presentationml/2006/main">
  <p:tag name="KSO_WM_UNIT_TABLE_BEAUTIFY" val="smartTable{bdb3add6-5e07-45d3-a52d-3855802b2804}"/>
</p:tagLst>
</file>

<file path=ppt/tags/tag13.xml><?xml version="1.0" encoding="utf-8"?>
<p:tagLst xmlns:p="http://schemas.openxmlformats.org/presentationml/2006/main">
  <p:tag name="KSO_WM_UNIT_PLACING_PICTURE_USER_VIEWPORT" val="{&quot;height&quot;:8830.28503937008,&quot;width&quot;:10150.702362204724}"/>
</p:tagLst>
</file>

<file path=ppt/tags/tag14.xml><?xml version="1.0" encoding="utf-8"?>
<p:tagLst xmlns:p="http://schemas.openxmlformats.org/presentationml/2006/main">
  <p:tag name="KSO_WM_UNIT_PLACING_PICTURE_USER_VIEWPORT" val="{&quot;height&quot;:7175,&quot;width&quot;:16315}"/>
</p:tagLst>
</file>

<file path=ppt/tags/tag15.xml><?xml version="1.0" encoding="utf-8"?>
<p:tagLst xmlns:p="http://schemas.openxmlformats.org/presentationml/2006/main">
  <p:tag name="KSO_WM_UNIT_PLACING_PICTURE_USER_VIEWPORT" val="{&quot;height&quot;:3936,&quot;width&quot;:3775}"/>
</p:tagLst>
</file>

<file path=ppt/tags/tag16.xml><?xml version="1.0" encoding="utf-8"?>
<p:tagLst xmlns:p="http://schemas.openxmlformats.org/presentationml/2006/main">
  <p:tag name="COMMONDATA" val="eyJoZGlkIjoiNzQ1Y2Q2YjNhZmJhZmM1ODJiODQxZDI5YjNiODJjYTkifQ=="/>
  <p:tag name="KSO_WPP_MARK_KEY" val="613a991d-6eaa-43a2-bd54-b65dc0e27e5e"/>
</p:tagLst>
</file>

<file path=ppt/tags/tag2.xml><?xml version="1.0" encoding="utf-8"?>
<p:tagLst xmlns:p="http://schemas.openxmlformats.org/presentationml/2006/main">
  <p:tag name="KSO_WM_UNIT_TABLE_BEAUTIFY" val="smartTable{77a4c374-39cb-494e-ae40-18524894bead}"/>
  <p:tag name="TABLE_ENDDRAG_ORIGIN_RECT" val="710*444"/>
  <p:tag name="TABLE_ENDDRAG_RECT" val="3*51*710*444"/>
</p:tagLst>
</file>

<file path=ppt/tags/tag3.xml><?xml version="1.0" encoding="utf-8"?>
<p:tagLst xmlns:p="http://schemas.openxmlformats.org/presentationml/2006/main">
  <p:tag name="KSO_WM_UNIT_TABLE_BEAUTIFY" val="smartTable{77a4c374-39cb-494e-ae40-18524894bead}"/>
  <p:tag name="TABLE_ENDDRAG_ORIGIN_RECT" val="710*444"/>
  <p:tag name="TABLE_ENDDRAG_RECT" val="3*51*710*444"/>
</p:tagLst>
</file>

<file path=ppt/tags/tag4.xml><?xml version="1.0" encoding="utf-8"?>
<p:tagLst xmlns:p="http://schemas.openxmlformats.org/presentationml/2006/main">
  <p:tag name="KSO_WM_UNIT_PLACING_PICTURE_USER_VIEWPORT" val="{&quot;height&quot;:9083,&quot;width&quot;:5884}"/>
</p:tagLst>
</file>

<file path=ppt/tags/tag5.xml><?xml version="1.0" encoding="utf-8"?>
<p:tagLst xmlns:p="http://schemas.openxmlformats.org/presentationml/2006/main">
  <p:tag name="KSO_WM_UNIT_PLACING_PICTURE_USER_VIEWPORT" val="{&quot;height&quot;:7152,&quot;width&quot;:5130}"/>
</p:tagLst>
</file>

<file path=ppt/tags/tag6.xml><?xml version="1.0" encoding="utf-8"?>
<p:tagLst xmlns:p="http://schemas.openxmlformats.org/presentationml/2006/main">
  <p:tag name="KSO_WM_UNIT_TABLE_BEAUTIFY" val="smartTable{12be6d69-68ce-46b8-a84d-8e8c5cd6e424}"/>
  <p:tag name="TABLE_ENDDRAG_ORIGIN_RECT" val="361*413"/>
  <p:tag name="TABLE_ENDDRAG_RECT" val="225*112*361*413"/>
</p:tagLst>
</file>

<file path=ppt/tags/tag7.xml><?xml version="1.0" encoding="utf-8"?>
<p:tagLst xmlns:p="http://schemas.openxmlformats.org/presentationml/2006/main">
  <p:tag name="KSO_WM_UNIT_TABLE_BEAUTIFY" val="smartTable{44cee47e-f1cb-486d-97e0-aac0f2594161}"/>
</p:tagLst>
</file>

<file path=ppt/tags/tag8.xml><?xml version="1.0" encoding="utf-8"?>
<p:tagLst xmlns:p="http://schemas.openxmlformats.org/presentationml/2006/main">
  <p:tag name="KSO_WM_UNIT_PLACING_PICTURE_USER_VIEWPORT" val="{&quot;height&quot;:8085,&quot;width&quot;:8212.499212598424}"/>
</p:tagLst>
</file>

<file path=ppt/tags/tag9.xml><?xml version="1.0" encoding="utf-8"?>
<p:tagLst xmlns:p="http://schemas.openxmlformats.org/presentationml/2006/main">
  <p:tag name="KSO_WM_UNIT_TABLE_BEAUTIFY" val="smartTable{e93a312e-9ef0-4d83-b510-96c02a784b65}"/>
  <p:tag name="TABLE_ENDDRAG_ORIGIN_RECT" val="305*100"/>
  <p:tag name="TABLE_ENDDRAG_RECT" val="308*199*305*1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28575">
          <a:solidFill>
            <a:schemeClr val="bg1"/>
          </a:solidFill>
        </a:ln>
      </a:spPr>
      <a:bodyPr wrap="none" rtlCol="0">
        <a:spAutoFit/>
      </a:bodyPr>
      <a:lstStyle>
        <a:defPPr>
          <a:defRPr sz="1600"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10860</Words>
  <Application>WPS 演示</Application>
  <PresentationFormat>全屏显示(4:3)</PresentationFormat>
  <Paragraphs>1205</Paragraphs>
  <Slides>98</Slides>
  <Notes>5</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117</vt:i4>
      </vt:variant>
      <vt:variant>
        <vt:lpstr>幻灯片标题</vt:lpstr>
      </vt:variant>
      <vt:variant>
        <vt:i4>98</vt:i4>
      </vt:variant>
    </vt:vector>
  </HeadingPairs>
  <TitlesOfParts>
    <vt:vector size="231" baseType="lpstr">
      <vt:lpstr>Arial</vt:lpstr>
      <vt:lpstr>宋体</vt:lpstr>
      <vt:lpstr>Wingdings</vt:lpstr>
      <vt:lpstr>黑体</vt:lpstr>
      <vt:lpstr>Calibri</vt:lpstr>
      <vt:lpstr>Cambria Math</vt:lpstr>
      <vt:lpstr>MS Mincho</vt:lpstr>
      <vt:lpstr>微软雅黑</vt:lpstr>
      <vt:lpstr>Arial Unicode MS</vt:lpstr>
      <vt:lpstr>Times New Roman</vt:lpstr>
      <vt:lpstr>Calibri Light</vt:lpstr>
      <vt:lpstr>Symbol</vt:lpstr>
      <vt:lpstr>Calisto MT</vt:lpstr>
      <vt:lpstr>ksdb</vt:lpstr>
      <vt:lpstr>Symbol</vt:lpstr>
      <vt:lpstr>Office 主题</vt:lpstr>
      <vt:lpstr>Equation.3</vt:lpstr>
      <vt:lpstr>PBrush</vt:lpstr>
      <vt:lpstr>Equation.3</vt:lpstr>
      <vt:lpstr>Equation.3</vt:lpstr>
      <vt:lpstr>Equation.3</vt:lpstr>
      <vt:lpstr>Equation.3</vt:lpstr>
      <vt:lpstr>Equation.3</vt:lpstr>
      <vt:lpstr>Equation.3</vt:lpstr>
      <vt:lpstr>Equation.3</vt:lpstr>
      <vt:lpstr>Equation.3</vt:lpstr>
      <vt:lpstr>Equation.3</vt:lpstr>
      <vt:lpstr>Paint.Picture</vt:lpstr>
      <vt:lpstr>Paint.Picture</vt:lpstr>
      <vt:lpstr>Equation.3</vt:lpstr>
      <vt:lpstr>Equation.3</vt:lpstr>
      <vt:lpstr>Equation.3</vt:lpstr>
      <vt:lpstr>Equation.3</vt:lpstr>
      <vt:lpstr>Equation.3</vt:lpstr>
      <vt:lpstr>Equation.3</vt:lpstr>
      <vt:lpstr>Equation.3</vt:lpstr>
      <vt:lpstr>Paint.Picture</vt:lpstr>
      <vt:lpstr>Paint.Picture</vt:lpstr>
      <vt:lpstr>Paint.Picture</vt:lpstr>
      <vt:lpstr>Paint.Picture</vt:lpstr>
      <vt:lpstr>Paint.Picture</vt:lpstr>
      <vt:lpstr>Paint.Picture</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Equation.3</vt:lpstr>
      <vt:lpstr>Equation.3</vt:lpstr>
      <vt:lpstr>Equation.3</vt:lpstr>
      <vt:lpstr>Equation.3</vt:lpstr>
      <vt:lpstr>Paint.Picture</vt:lpstr>
      <vt:lpstr>Paint.Picture</vt:lpstr>
      <vt:lpstr>Equation.3</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半导体器件物理</vt:lpstr>
      <vt:lpstr>PowerPoint 演示文稿</vt:lpstr>
      <vt:lpstr>课程简介</vt:lpstr>
      <vt:lpstr>PowerPoint 演示文稿</vt:lpstr>
      <vt:lpstr>PowerPoint 演示文稿</vt:lpstr>
      <vt:lpstr>PowerPoint 演示文稿</vt:lpstr>
      <vt:lpstr>PowerPoint 演示文稿</vt:lpstr>
      <vt:lpstr>PowerPoint 演示文稿</vt:lpstr>
      <vt:lpstr>怎么学</vt:lpstr>
      <vt:lpstr>PowerPoint 演示文稿</vt:lpstr>
      <vt:lpstr>教材</vt:lpstr>
      <vt:lpstr>教材</vt:lpstr>
      <vt:lpstr>学习材料</vt:lpstr>
      <vt:lpstr>阅读材料</vt:lpstr>
      <vt:lpstr>考试及成绩</vt:lpstr>
      <vt:lpstr>PowerPoint 演示文稿</vt:lpstr>
      <vt:lpstr>PowerPoint 演示文稿</vt:lpstr>
      <vt:lpstr>半导体物理基础知识回顾</vt:lpstr>
      <vt:lpstr>PowerPoint 演示文稿</vt:lpstr>
      <vt:lpstr>PowerPoint 演示文稿</vt:lpstr>
      <vt:lpstr>本征激发</vt:lpstr>
      <vt:lpstr>半导体导电的特点：</vt:lpstr>
      <vt:lpstr>5、有效质量 </vt:lpstr>
      <vt:lpstr>有效质量的意义</vt:lpstr>
      <vt:lpstr>PowerPoint 演示文稿</vt:lpstr>
      <vt:lpstr>PowerPoint 演示文稿</vt:lpstr>
      <vt:lpstr>PowerPoint 演示文稿</vt:lpstr>
      <vt:lpstr>PowerPoint 演示文稿</vt:lpstr>
      <vt:lpstr>有效质量的概念</vt:lpstr>
      <vt:lpstr>半导体中的有效质量概念</vt:lpstr>
      <vt:lpstr>PowerPoint 演示文稿</vt:lpstr>
      <vt:lpstr>PowerPoint 演示文稿</vt:lpstr>
      <vt:lpstr>PowerPoint 演示文稿</vt:lpstr>
      <vt:lpstr>费米能级——N型半导体</vt:lpstr>
      <vt:lpstr>费米能级——P型半导体</vt:lpstr>
      <vt:lpstr>本征载流子浓度</vt:lpstr>
      <vt:lpstr>本征半导体</vt:lpstr>
      <vt:lpstr>本征载流子浓度</vt:lpstr>
      <vt:lpstr>PowerPoint 演示文稿</vt:lpstr>
      <vt:lpstr>PowerPoint 演示文稿</vt:lpstr>
      <vt:lpstr>PowerPoint 演示文稿</vt:lpstr>
      <vt:lpstr>PowerPoint 演示文稿</vt:lpstr>
      <vt:lpstr>非平衡载流子及复合理论</vt:lpstr>
      <vt:lpstr>平衡载流子</vt:lpstr>
      <vt:lpstr>非平衡载流子</vt:lpstr>
      <vt:lpstr>准平衡与准费米能级</vt:lpstr>
      <vt:lpstr>例题</vt:lpstr>
      <vt:lpstr>PowerPoint 演示文稿</vt:lpstr>
      <vt:lpstr>复合理论</vt:lpstr>
      <vt:lpstr>复合机制（一）</vt:lpstr>
      <vt:lpstr>PowerPoint 演示文稿</vt:lpstr>
      <vt:lpstr>复合机制（三）</vt:lpstr>
      <vt:lpstr>少子寿命</vt:lpstr>
      <vt:lpstr>产生——复合的逆过程</vt:lpstr>
      <vt:lpstr>复合率、产生率</vt:lpstr>
      <vt:lpstr>带带直接复合理论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小结</vt:lpstr>
      <vt:lpstr>载流子输运理论 </vt:lpstr>
      <vt:lpstr>载流子漂移</vt:lpstr>
      <vt:lpstr>迁移率</vt:lpstr>
      <vt:lpstr>PowerPoint 演示文稿</vt:lpstr>
      <vt:lpstr>PowerPoint 演示文稿</vt:lpstr>
      <vt:lpstr>载流子的漂移速度</vt:lpstr>
      <vt:lpstr>漂移电流和电阻率</vt:lpstr>
      <vt:lpstr>PowerPoint 演示文稿</vt:lpstr>
      <vt:lpstr>载流子扩散</vt:lpstr>
      <vt:lpstr>PowerPoint 演示文稿</vt:lpstr>
      <vt:lpstr>电流密度方程——漂移+扩散方程</vt:lpstr>
      <vt:lpstr>半导体基本方程</vt:lpstr>
      <vt:lpstr>半导体基本方程：泊松方程</vt:lpstr>
      <vt:lpstr>电流密度方程</vt:lpstr>
      <vt:lpstr>电流连续性方程</vt:lpstr>
      <vt:lpstr>电流连续性方程的推导</vt:lpstr>
      <vt:lpstr>电流连续性方程的一般形式</vt:lpstr>
      <vt:lpstr>PowerPoint 演示文稿</vt:lpstr>
      <vt:lpstr>PowerPoint 演示文稿</vt:lpstr>
      <vt:lpstr>基本方程的应用</vt:lpstr>
      <vt:lpstr>PowerPoint 演示文稿</vt:lpstr>
      <vt:lpstr>例题二</vt:lpstr>
      <vt:lpstr>PowerPoint 演示文稿</vt:lpstr>
      <vt:lpstr>对有限宽度样品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二极管</dc:title>
  <dc:creator>yhliu</dc:creator>
  <cp:lastModifiedBy>刘雁鸿</cp:lastModifiedBy>
  <cp:revision>699</cp:revision>
  <dcterms:created xsi:type="dcterms:W3CDTF">2015-04-01T00:55:00Z</dcterms:created>
  <dcterms:modified xsi:type="dcterms:W3CDTF">2023-09-14T01:40:47Z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42AA9C4ADCBD4B9AAB28BE953D3BAA73</vt:lpwstr>
  </property>
  <property fmtid="{D5CDD505-2E9C-101B-9397-08002B2CF9AE}" pid="3" name="KSOProductBuildVer">
    <vt:lpwstr>2052-11.1.0.14309</vt:lpwstr>
  </property>
</Properties>
</file>